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14.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148.jpg" ContentType="image/gif"/>
  <Override PartName="/ppt/notesSlides/notesSlide31.xml" ContentType="application/vnd.openxmlformats-officedocument.presentationml.notesSlide+xml"/>
  <Override PartName="/ppt/media/image163.jpg"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2" r:id="rId1"/>
    <p:sldMasterId id="2147483674" r:id="rId2"/>
  </p:sldMasterIdLst>
  <p:notesMasterIdLst>
    <p:notesMasterId r:id="rId99"/>
  </p:notesMasterIdLst>
  <p:handoutMasterIdLst>
    <p:handoutMasterId r:id="rId100"/>
  </p:handoutMasterIdLst>
  <p:sldIdLst>
    <p:sldId id="321" r:id="rId3"/>
    <p:sldId id="1815" r:id="rId4"/>
    <p:sldId id="1816" r:id="rId5"/>
    <p:sldId id="1817" r:id="rId6"/>
    <p:sldId id="1818" r:id="rId7"/>
    <p:sldId id="1819" r:id="rId8"/>
    <p:sldId id="1820" r:id="rId9"/>
    <p:sldId id="1102" r:id="rId10"/>
    <p:sldId id="1103" r:id="rId11"/>
    <p:sldId id="1104" r:id="rId12"/>
    <p:sldId id="1106" r:id="rId13"/>
    <p:sldId id="1105" r:id="rId14"/>
    <p:sldId id="1108" r:id="rId15"/>
    <p:sldId id="1109" r:id="rId16"/>
    <p:sldId id="1097" r:id="rId17"/>
    <p:sldId id="1821" r:id="rId18"/>
    <p:sldId id="1822" r:id="rId19"/>
    <p:sldId id="1791" r:id="rId20"/>
    <p:sldId id="1792" r:id="rId21"/>
    <p:sldId id="1795" r:id="rId22"/>
    <p:sldId id="1861" r:id="rId23"/>
    <p:sldId id="1901" r:id="rId24"/>
    <p:sldId id="1903" r:id="rId25"/>
    <p:sldId id="1948" r:id="rId26"/>
    <p:sldId id="1883" r:id="rId27"/>
    <p:sldId id="1935" r:id="rId28"/>
    <p:sldId id="1868" r:id="rId29"/>
    <p:sldId id="1869" r:id="rId30"/>
    <p:sldId id="1907" r:id="rId31"/>
    <p:sldId id="1908" r:id="rId32"/>
    <p:sldId id="1887" r:id="rId33"/>
    <p:sldId id="1889" r:id="rId34"/>
    <p:sldId id="1909" r:id="rId35"/>
    <p:sldId id="1890" r:id="rId36"/>
    <p:sldId id="1891" r:id="rId37"/>
    <p:sldId id="1892" r:id="rId38"/>
    <p:sldId id="1893" r:id="rId39"/>
    <p:sldId id="1886" r:id="rId40"/>
    <p:sldId id="1947" r:id="rId41"/>
    <p:sldId id="1814" r:id="rId42"/>
    <p:sldId id="1951" r:id="rId43"/>
    <p:sldId id="2086" r:id="rId44"/>
    <p:sldId id="1950" r:id="rId45"/>
    <p:sldId id="1953" r:id="rId46"/>
    <p:sldId id="2031" r:id="rId47"/>
    <p:sldId id="2087" r:id="rId48"/>
    <p:sldId id="2048" r:id="rId49"/>
    <p:sldId id="2049" r:id="rId50"/>
    <p:sldId id="2058" r:id="rId51"/>
    <p:sldId id="2063" r:id="rId52"/>
    <p:sldId id="2064" r:id="rId53"/>
    <p:sldId id="2065" r:id="rId54"/>
    <p:sldId id="2066" r:id="rId55"/>
    <p:sldId id="2068" r:id="rId56"/>
    <p:sldId id="2089" r:id="rId57"/>
    <p:sldId id="2088" r:id="rId58"/>
    <p:sldId id="2090" r:id="rId59"/>
    <p:sldId id="2083" r:id="rId60"/>
    <p:sldId id="2084" r:id="rId61"/>
    <p:sldId id="2070" r:id="rId62"/>
    <p:sldId id="2080" r:id="rId63"/>
    <p:sldId id="2081" r:id="rId64"/>
    <p:sldId id="2085" r:id="rId65"/>
    <p:sldId id="2091" r:id="rId66"/>
    <p:sldId id="2071" r:id="rId67"/>
    <p:sldId id="2096" r:id="rId68"/>
    <p:sldId id="2097" r:id="rId69"/>
    <p:sldId id="2098" r:id="rId70"/>
    <p:sldId id="1837" r:id="rId71"/>
    <p:sldId id="1804" r:id="rId72"/>
    <p:sldId id="1805" r:id="rId73"/>
    <p:sldId id="1779" r:id="rId74"/>
    <p:sldId id="1840" r:id="rId75"/>
    <p:sldId id="1839" r:id="rId76"/>
    <p:sldId id="1806" r:id="rId77"/>
    <p:sldId id="1845" r:id="rId78"/>
    <p:sldId id="1774" r:id="rId79"/>
    <p:sldId id="1841" r:id="rId80"/>
    <p:sldId id="2099" r:id="rId81"/>
    <p:sldId id="1963" r:id="rId82"/>
    <p:sldId id="1964" r:id="rId83"/>
    <p:sldId id="1965" r:id="rId84"/>
    <p:sldId id="2100" r:id="rId85"/>
    <p:sldId id="1770" r:id="rId86"/>
    <p:sldId id="1784" r:id="rId87"/>
    <p:sldId id="1771" r:id="rId88"/>
    <p:sldId id="1762" r:id="rId89"/>
    <p:sldId id="1769" r:id="rId90"/>
    <p:sldId id="1768" r:id="rId91"/>
    <p:sldId id="1764" r:id="rId92"/>
    <p:sldId id="1765" r:id="rId93"/>
    <p:sldId id="1100" r:id="rId94"/>
    <p:sldId id="1150" r:id="rId95"/>
    <p:sldId id="2101" r:id="rId96"/>
    <p:sldId id="2102" r:id="rId97"/>
    <p:sldId id="601" r:id="rId98"/>
  </p:sldIdLst>
  <p:sldSz cx="9118600" cy="6838950"/>
  <p:notesSz cx="6797675" cy="98742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userDrawn="1">
          <p15:clr>
            <a:srgbClr val="A4A3A4"/>
          </p15:clr>
        </p15:guide>
        <p15:guide id="2" pos="2872" userDrawn="1">
          <p15:clr>
            <a:srgbClr val="A4A3A4"/>
          </p15:clr>
        </p15:guide>
      </p15:sldGuideLst>
    </p:ext>
    <p:ext uri="{2D200454-40CA-4A62-9FC3-DE9A4176ACB9}">
      <p15:notesGuideLst xmlns:p15="http://schemas.microsoft.com/office/powerpoint/2012/main">
        <p15:guide id="1" orient="horz" pos="3050">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7669C"/>
    <a:srgbClr val="C65E17"/>
    <a:srgbClr val="578ACA"/>
    <a:srgbClr val="7FA7D7"/>
    <a:srgbClr val="32639E"/>
    <a:srgbClr val="0D3482"/>
    <a:srgbClr val="8BABD2"/>
    <a:srgbClr val="CCECFF"/>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5" autoAdjust="0"/>
    <p:restoredTop sz="75197" autoAdjust="0"/>
  </p:normalViewPr>
  <p:slideViewPr>
    <p:cSldViewPr snapToObjects="1">
      <p:cViewPr varScale="1">
        <p:scale>
          <a:sx n="59" d="100"/>
          <a:sy n="59" d="100"/>
        </p:scale>
        <p:origin x="184" y="648"/>
      </p:cViewPr>
      <p:guideLst>
        <p:guide orient="horz" pos="2109"/>
        <p:guide pos="2872"/>
      </p:guideLst>
    </p:cSldViewPr>
  </p:slideViewPr>
  <p:notesTextViewPr>
    <p:cViewPr>
      <p:scale>
        <a:sx n="3" d="2"/>
        <a:sy n="3" d="2"/>
      </p:scale>
      <p:origin x="0" y="0"/>
    </p:cViewPr>
  </p:notesTextViewPr>
  <p:sorterViewPr>
    <p:cViewPr>
      <p:scale>
        <a:sx n="100" d="100"/>
        <a:sy n="100" d="100"/>
      </p:scale>
      <p:origin x="0" y="3906"/>
    </p:cViewPr>
  </p:sorterViewPr>
  <p:notesViewPr>
    <p:cSldViewPr>
      <p:cViewPr varScale="1">
        <p:scale>
          <a:sx n="74" d="100"/>
          <a:sy n="74" d="100"/>
        </p:scale>
        <p:origin x="3223" y="60"/>
      </p:cViewPr>
      <p:guideLst>
        <p:guide orient="horz" pos="3050"/>
        <p:guide pos="214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9CD5319E-DF65-40D8-A3A2-4ED2A5279C5F}" type="datetimeFigureOut">
              <a:rPr lang="zh-CN" altLang="en-US" smtClean="0"/>
              <a:t>2022/10/29</a:t>
            </a:fld>
            <a:endParaRPr lang="zh-CN" altLang="en-US"/>
          </a:p>
        </p:txBody>
      </p:sp>
      <p:sp>
        <p:nvSpPr>
          <p:cNvPr id="4" name="页脚占位符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9B3AE0A0-0606-453E-9459-287AA160ABDC}" type="slidenum">
              <a:rPr lang="zh-CN" altLang="en-US" smtClean="0"/>
              <a:t>‹#›</a:t>
            </a:fld>
            <a:endParaRPr lang="zh-CN" altLang="en-US"/>
          </a:p>
        </p:txBody>
      </p:sp>
    </p:spTree>
    <p:extLst>
      <p:ext uri="{BB962C8B-B14F-4D97-AF65-F5344CB8AC3E}">
        <p14:creationId xmlns:p14="http://schemas.microsoft.com/office/powerpoint/2010/main" val="2260656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7F6FC48C-5E29-4125-9632-E3E9E325F7BA}" type="datetimeFigureOut">
              <a:rPr lang="zh-CN" altLang="en-US" smtClean="0"/>
              <a:t>2022/10/29</a:t>
            </a:fld>
            <a:endParaRPr lang="zh-CN" altLang="en-US"/>
          </a:p>
        </p:txBody>
      </p:sp>
      <p:sp>
        <p:nvSpPr>
          <p:cNvPr id="4" name="幻灯片图像占位符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690269"/>
            <a:ext cx="5438140" cy="44434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FBB3F490-9BA2-4062-A8F4-E1EED0338A5A}" type="slidenum">
              <a:rPr lang="zh-CN" altLang="en-US" smtClean="0"/>
              <a:t>‹#›</a:t>
            </a:fld>
            <a:endParaRPr lang="zh-CN" altLang="en-US"/>
          </a:p>
        </p:txBody>
      </p:sp>
    </p:spTree>
    <p:extLst>
      <p:ext uri="{BB962C8B-B14F-4D97-AF65-F5344CB8AC3E}">
        <p14:creationId xmlns:p14="http://schemas.microsoft.com/office/powerpoint/2010/main" val="1759401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0FEB1D-4548-4221-8383-0EE72C6754A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9687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42</a:t>
            </a:fld>
            <a:endParaRPr lang="zh-CN" altLang="en-US"/>
          </a:p>
        </p:txBody>
      </p:sp>
    </p:spTree>
    <p:extLst>
      <p:ext uri="{BB962C8B-B14F-4D97-AF65-F5344CB8AC3E}">
        <p14:creationId xmlns:p14="http://schemas.microsoft.com/office/powerpoint/2010/main" val="2450386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43</a:t>
            </a:fld>
            <a:endParaRPr lang="zh-CN" altLang="en-US"/>
          </a:p>
        </p:txBody>
      </p:sp>
    </p:spTree>
    <p:extLst>
      <p:ext uri="{BB962C8B-B14F-4D97-AF65-F5344CB8AC3E}">
        <p14:creationId xmlns:p14="http://schemas.microsoft.com/office/powerpoint/2010/main" val="98547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44</a:t>
            </a:fld>
            <a:endParaRPr lang="zh-CN" altLang="en-US"/>
          </a:p>
        </p:txBody>
      </p:sp>
    </p:spTree>
    <p:extLst>
      <p:ext uri="{BB962C8B-B14F-4D97-AF65-F5344CB8AC3E}">
        <p14:creationId xmlns:p14="http://schemas.microsoft.com/office/powerpoint/2010/main" val="90884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45</a:t>
            </a:fld>
            <a:endParaRPr lang="zh-CN" altLang="en-US"/>
          </a:p>
        </p:txBody>
      </p:sp>
    </p:spTree>
    <p:extLst>
      <p:ext uri="{BB962C8B-B14F-4D97-AF65-F5344CB8AC3E}">
        <p14:creationId xmlns:p14="http://schemas.microsoft.com/office/powerpoint/2010/main" val="1513294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63</a:t>
            </a:fld>
            <a:endParaRPr lang="zh-CN" altLang="en-US"/>
          </a:p>
        </p:txBody>
      </p:sp>
    </p:spTree>
    <p:extLst>
      <p:ext uri="{BB962C8B-B14F-4D97-AF65-F5344CB8AC3E}">
        <p14:creationId xmlns:p14="http://schemas.microsoft.com/office/powerpoint/2010/main" val="1094606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64</a:t>
            </a:fld>
            <a:endParaRPr lang="zh-CN" altLang="en-US"/>
          </a:p>
        </p:txBody>
      </p:sp>
    </p:spTree>
    <p:extLst>
      <p:ext uri="{BB962C8B-B14F-4D97-AF65-F5344CB8AC3E}">
        <p14:creationId xmlns:p14="http://schemas.microsoft.com/office/powerpoint/2010/main" val="2136050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68</a:t>
            </a:fld>
            <a:endParaRPr lang="zh-CN" altLang="en-US"/>
          </a:p>
        </p:txBody>
      </p:sp>
    </p:spTree>
    <p:extLst>
      <p:ext uri="{BB962C8B-B14F-4D97-AF65-F5344CB8AC3E}">
        <p14:creationId xmlns:p14="http://schemas.microsoft.com/office/powerpoint/2010/main" val="727641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69</a:t>
            </a:fld>
            <a:endParaRPr lang="zh-CN" altLang="en-US"/>
          </a:p>
        </p:txBody>
      </p:sp>
    </p:spTree>
    <p:extLst>
      <p:ext uri="{BB962C8B-B14F-4D97-AF65-F5344CB8AC3E}">
        <p14:creationId xmlns:p14="http://schemas.microsoft.com/office/powerpoint/2010/main" val="357634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70</a:t>
            </a:fld>
            <a:endParaRPr lang="zh-CN" altLang="en-US"/>
          </a:p>
        </p:txBody>
      </p:sp>
    </p:spTree>
    <p:extLst>
      <p:ext uri="{BB962C8B-B14F-4D97-AF65-F5344CB8AC3E}">
        <p14:creationId xmlns:p14="http://schemas.microsoft.com/office/powerpoint/2010/main" val="2244095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71</a:t>
            </a:fld>
            <a:endParaRPr lang="zh-CN" altLang="en-US"/>
          </a:p>
        </p:txBody>
      </p:sp>
    </p:spTree>
    <p:extLst>
      <p:ext uri="{BB962C8B-B14F-4D97-AF65-F5344CB8AC3E}">
        <p14:creationId xmlns:p14="http://schemas.microsoft.com/office/powerpoint/2010/main" val="167237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B3F490-9BA2-4062-A8F4-E1EED0338A5A}" type="slidenum">
              <a:rPr lang="zh-CN" altLang="en-US" smtClean="0"/>
              <a:t>25</a:t>
            </a:fld>
            <a:endParaRPr lang="zh-CN" altLang="en-US"/>
          </a:p>
        </p:txBody>
      </p:sp>
    </p:spTree>
    <p:extLst>
      <p:ext uri="{BB962C8B-B14F-4D97-AF65-F5344CB8AC3E}">
        <p14:creationId xmlns:p14="http://schemas.microsoft.com/office/powerpoint/2010/main" val="3652750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72</a:t>
            </a:fld>
            <a:endParaRPr lang="zh-CN" altLang="en-US"/>
          </a:p>
        </p:txBody>
      </p:sp>
    </p:spTree>
    <p:extLst>
      <p:ext uri="{BB962C8B-B14F-4D97-AF65-F5344CB8AC3E}">
        <p14:creationId xmlns:p14="http://schemas.microsoft.com/office/powerpoint/2010/main" val="3929675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73</a:t>
            </a:fld>
            <a:endParaRPr lang="zh-CN" altLang="en-US"/>
          </a:p>
        </p:txBody>
      </p:sp>
    </p:spTree>
    <p:extLst>
      <p:ext uri="{BB962C8B-B14F-4D97-AF65-F5344CB8AC3E}">
        <p14:creationId xmlns:p14="http://schemas.microsoft.com/office/powerpoint/2010/main" val="1984858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74</a:t>
            </a:fld>
            <a:endParaRPr lang="zh-CN" altLang="en-US"/>
          </a:p>
        </p:txBody>
      </p:sp>
    </p:spTree>
    <p:extLst>
      <p:ext uri="{BB962C8B-B14F-4D97-AF65-F5344CB8AC3E}">
        <p14:creationId xmlns:p14="http://schemas.microsoft.com/office/powerpoint/2010/main" val="1636680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75</a:t>
            </a:fld>
            <a:endParaRPr lang="zh-CN" altLang="en-US"/>
          </a:p>
        </p:txBody>
      </p:sp>
    </p:spTree>
    <p:extLst>
      <p:ext uri="{BB962C8B-B14F-4D97-AF65-F5344CB8AC3E}">
        <p14:creationId xmlns:p14="http://schemas.microsoft.com/office/powerpoint/2010/main" val="398785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76</a:t>
            </a:fld>
            <a:endParaRPr lang="zh-CN" altLang="en-US"/>
          </a:p>
        </p:txBody>
      </p:sp>
    </p:spTree>
    <p:extLst>
      <p:ext uri="{BB962C8B-B14F-4D97-AF65-F5344CB8AC3E}">
        <p14:creationId xmlns:p14="http://schemas.microsoft.com/office/powerpoint/2010/main" val="2183153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77</a:t>
            </a:fld>
            <a:endParaRPr lang="zh-CN" altLang="en-US"/>
          </a:p>
        </p:txBody>
      </p:sp>
    </p:spTree>
    <p:extLst>
      <p:ext uri="{BB962C8B-B14F-4D97-AF65-F5344CB8AC3E}">
        <p14:creationId xmlns:p14="http://schemas.microsoft.com/office/powerpoint/2010/main" val="2103524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78</a:t>
            </a:fld>
            <a:endParaRPr lang="zh-CN" altLang="en-US"/>
          </a:p>
        </p:txBody>
      </p:sp>
    </p:spTree>
    <p:extLst>
      <p:ext uri="{BB962C8B-B14F-4D97-AF65-F5344CB8AC3E}">
        <p14:creationId xmlns:p14="http://schemas.microsoft.com/office/powerpoint/2010/main" val="2479375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79</a:t>
            </a:fld>
            <a:endParaRPr lang="zh-CN" altLang="en-US"/>
          </a:p>
        </p:txBody>
      </p:sp>
    </p:spTree>
    <p:extLst>
      <p:ext uri="{BB962C8B-B14F-4D97-AF65-F5344CB8AC3E}">
        <p14:creationId xmlns:p14="http://schemas.microsoft.com/office/powerpoint/2010/main" val="725339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80</a:t>
            </a:fld>
            <a:endParaRPr lang="zh-CN" altLang="en-US"/>
          </a:p>
        </p:txBody>
      </p:sp>
    </p:spTree>
    <p:extLst>
      <p:ext uri="{BB962C8B-B14F-4D97-AF65-F5344CB8AC3E}">
        <p14:creationId xmlns:p14="http://schemas.microsoft.com/office/powerpoint/2010/main" val="3403603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81</a:t>
            </a:fld>
            <a:endParaRPr lang="zh-CN" altLang="en-US"/>
          </a:p>
        </p:txBody>
      </p:sp>
    </p:spTree>
    <p:extLst>
      <p:ext uri="{BB962C8B-B14F-4D97-AF65-F5344CB8AC3E}">
        <p14:creationId xmlns:p14="http://schemas.microsoft.com/office/powerpoint/2010/main" val="231277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B3F490-9BA2-4062-A8F4-E1EED0338A5A}" type="slidenum">
              <a:rPr lang="zh-CN" altLang="en-US" smtClean="0"/>
              <a:t>27</a:t>
            </a:fld>
            <a:endParaRPr lang="zh-CN" altLang="en-US"/>
          </a:p>
        </p:txBody>
      </p:sp>
    </p:spTree>
    <p:extLst>
      <p:ext uri="{BB962C8B-B14F-4D97-AF65-F5344CB8AC3E}">
        <p14:creationId xmlns:p14="http://schemas.microsoft.com/office/powerpoint/2010/main" val="3940006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82</a:t>
            </a:fld>
            <a:endParaRPr lang="zh-CN" altLang="en-US"/>
          </a:p>
        </p:txBody>
      </p:sp>
    </p:spTree>
    <p:extLst>
      <p:ext uri="{BB962C8B-B14F-4D97-AF65-F5344CB8AC3E}">
        <p14:creationId xmlns:p14="http://schemas.microsoft.com/office/powerpoint/2010/main" val="163835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85</a:t>
            </a:fld>
            <a:endParaRPr lang="zh-CN" altLang="en-US"/>
          </a:p>
        </p:txBody>
      </p:sp>
    </p:spTree>
    <p:extLst>
      <p:ext uri="{BB962C8B-B14F-4D97-AF65-F5344CB8AC3E}">
        <p14:creationId xmlns:p14="http://schemas.microsoft.com/office/powerpoint/2010/main" val="3601753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154BC4D-E4A6-48E8-BF35-0A9B131AE9E4}" type="slidenum">
              <a:rPr lang="en-US" altLang="zh-CN" smtClean="0"/>
              <a:pPr/>
              <a:t>93</a:t>
            </a:fld>
            <a:endParaRPr lang="en-US" altLang="zh-CN"/>
          </a:p>
        </p:txBody>
      </p:sp>
    </p:spTree>
    <p:extLst>
      <p:ext uri="{BB962C8B-B14F-4D97-AF65-F5344CB8AC3E}">
        <p14:creationId xmlns:p14="http://schemas.microsoft.com/office/powerpoint/2010/main" val="1988210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154BC4D-E4A6-48E8-BF35-0A9B131AE9E4}" type="slidenum">
              <a:rPr lang="en-US" altLang="zh-CN" smtClean="0"/>
              <a:pPr/>
              <a:t>94</a:t>
            </a:fld>
            <a:endParaRPr lang="en-US" altLang="zh-CN"/>
          </a:p>
        </p:txBody>
      </p:sp>
    </p:spTree>
    <p:extLst>
      <p:ext uri="{BB962C8B-B14F-4D97-AF65-F5344CB8AC3E}">
        <p14:creationId xmlns:p14="http://schemas.microsoft.com/office/powerpoint/2010/main" val="1243399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154BC4D-E4A6-48E8-BF35-0A9B131AE9E4}" type="slidenum">
              <a:rPr lang="en-US" altLang="zh-CN" smtClean="0"/>
              <a:pPr/>
              <a:t>95</a:t>
            </a:fld>
            <a:endParaRPr lang="en-US" altLang="zh-CN"/>
          </a:p>
        </p:txBody>
      </p:sp>
    </p:spTree>
    <p:extLst>
      <p:ext uri="{BB962C8B-B14F-4D97-AF65-F5344CB8AC3E}">
        <p14:creationId xmlns:p14="http://schemas.microsoft.com/office/powerpoint/2010/main" val="3827871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59350" cy="3719512"/>
          </a:xfrm>
        </p:spPr>
      </p:sp>
      <p:sp>
        <p:nvSpPr>
          <p:cNvPr id="3" name="备注占位符 2"/>
          <p:cNvSpPr>
            <a:spLocks noGrp="1"/>
          </p:cNvSpPr>
          <p:nvPr>
            <p:ph type="body" idx="1"/>
          </p:nvPr>
        </p:nvSpPr>
        <p:spPr/>
        <p:txBody>
          <a:bodyPr/>
          <a:lstStyle/>
          <a:p>
            <a:pPr>
              <a:defRPr/>
            </a:pPr>
            <a:endParaRPr lang="zh-CN" altLang="en-US" dirty="0"/>
          </a:p>
        </p:txBody>
      </p:sp>
      <p:sp>
        <p:nvSpPr>
          <p:cNvPr id="4" name="灯片编号占位符 3"/>
          <p:cNvSpPr>
            <a:spLocks noGrp="1"/>
          </p:cNvSpPr>
          <p:nvPr>
            <p:ph type="sldNum" sz="quarter" idx="5"/>
          </p:nvPr>
        </p:nvSpPr>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3B061772-CF17-46F9-AB9E-B9BDA1C0F711}" type="slidenum">
              <a:rPr kumimoji="0" lang="en-US" altLang="zh-CN" sz="1200" b="0"/>
              <a:pPr/>
              <a:t>96</a:t>
            </a:fld>
            <a:endParaRPr kumimoji="0" lang="en-US" altLang="zh-CN"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B3F490-9BA2-4062-A8F4-E1EED0338A5A}" type="slidenum">
              <a:rPr lang="zh-CN" altLang="en-US" smtClean="0"/>
              <a:t>33</a:t>
            </a:fld>
            <a:endParaRPr lang="zh-CN" altLang="en-US"/>
          </a:p>
        </p:txBody>
      </p:sp>
    </p:spTree>
    <p:extLst>
      <p:ext uri="{BB962C8B-B14F-4D97-AF65-F5344CB8AC3E}">
        <p14:creationId xmlns:p14="http://schemas.microsoft.com/office/powerpoint/2010/main" val="1610555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37</a:t>
            </a:fld>
            <a:endParaRPr lang="zh-CN" altLang="en-US"/>
          </a:p>
        </p:txBody>
      </p:sp>
    </p:spTree>
    <p:extLst>
      <p:ext uri="{BB962C8B-B14F-4D97-AF65-F5344CB8AC3E}">
        <p14:creationId xmlns:p14="http://schemas.microsoft.com/office/powerpoint/2010/main" val="1490954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38</a:t>
            </a:fld>
            <a:endParaRPr lang="zh-CN" altLang="en-US"/>
          </a:p>
        </p:txBody>
      </p:sp>
    </p:spTree>
    <p:extLst>
      <p:ext uri="{BB962C8B-B14F-4D97-AF65-F5344CB8AC3E}">
        <p14:creationId xmlns:p14="http://schemas.microsoft.com/office/powerpoint/2010/main" val="405462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39</a:t>
            </a:fld>
            <a:endParaRPr lang="zh-CN" altLang="en-US"/>
          </a:p>
        </p:txBody>
      </p:sp>
    </p:spTree>
    <p:extLst>
      <p:ext uri="{BB962C8B-B14F-4D97-AF65-F5344CB8AC3E}">
        <p14:creationId xmlns:p14="http://schemas.microsoft.com/office/powerpoint/2010/main" val="31822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40</a:t>
            </a:fld>
            <a:endParaRPr lang="zh-CN" altLang="en-US"/>
          </a:p>
        </p:txBody>
      </p:sp>
    </p:spTree>
    <p:extLst>
      <p:ext uri="{BB962C8B-B14F-4D97-AF65-F5344CB8AC3E}">
        <p14:creationId xmlns:p14="http://schemas.microsoft.com/office/powerpoint/2010/main" val="727641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41</a:t>
            </a:fld>
            <a:endParaRPr lang="zh-CN" altLang="en-US"/>
          </a:p>
        </p:txBody>
      </p:sp>
    </p:spTree>
    <p:extLst>
      <p:ext uri="{BB962C8B-B14F-4D97-AF65-F5344CB8AC3E}">
        <p14:creationId xmlns:p14="http://schemas.microsoft.com/office/powerpoint/2010/main" val="271140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3855" y="2124838"/>
            <a:ext cx="7750329" cy="1466167"/>
          </a:xfrm>
        </p:spPr>
        <p:txBody>
          <a:bodyPr/>
          <a:lstStyle/>
          <a:p>
            <a:r>
              <a:rPr lang="zh-CN" altLang="en-US"/>
              <a:t>单击此处编辑母版标题样式</a:t>
            </a:r>
          </a:p>
        </p:txBody>
      </p:sp>
      <p:sp>
        <p:nvSpPr>
          <p:cNvPr id="3" name="副标题 2"/>
          <p:cNvSpPr>
            <a:spLocks noGrp="1"/>
          </p:cNvSpPr>
          <p:nvPr>
            <p:ph type="subTitle" idx="1"/>
          </p:nvPr>
        </p:nvSpPr>
        <p:spPr>
          <a:xfrm>
            <a:off x="1367705" y="3876000"/>
            <a:ext cx="6382624" cy="1748000"/>
          </a:xfrm>
        </p:spPr>
        <p:txBody>
          <a:bodyPr/>
          <a:lstStyle>
            <a:lvl1pPr marL="0" indent="0" algn="ctr">
              <a:buNone/>
              <a:defRPr>
                <a:solidFill>
                  <a:schemeClr val="tx1">
                    <a:tint val="75000"/>
                  </a:schemeClr>
                </a:solidFill>
              </a:defRPr>
            </a:lvl1pPr>
            <a:lvl2pPr marL="412449" indent="0" algn="ctr">
              <a:buNone/>
              <a:defRPr>
                <a:solidFill>
                  <a:schemeClr val="tx1">
                    <a:tint val="75000"/>
                  </a:schemeClr>
                </a:solidFill>
              </a:defRPr>
            </a:lvl2pPr>
            <a:lvl3pPr marL="824898" indent="0" algn="ctr">
              <a:buNone/>
              <a:defRPr>
                <a:solidFill>
                  <a:schemeClr val="tx1">
                    <a:tint val="75000"/>
                  </a:schemeClr>
                </a:solidFill>
              </a:defRPr>
            </a:lvl3pPr>
            <a:lvl4pPr marL="1237346" indent="0" algn="ctr">
              <a:buNone/>
              <a:defRPr>
                <a:solidFill>
                  <a:schemeClr val="tx1">
                    <a:tint val="75000"/>
                  </a:schemeClr>
                </a:solidFill>
              </a:defRPr>
            </a:lvl4pPr>
            <a:lvl5pPr marL="1649795" indent="0" algn="ctr">
              <a:buNone/>
              <a:defRPr>
                <a:solidFill>
                  <a:schemeClr val="tx1">
                    <a:tint val="75000"/>
                  </a:schemeClr>
                </a:solidFill>
              </a:defRPr>
            </a:lvl5pPr>
            <a:lvl6pPr marL="2062819" indent="0" algn="ctr">
              <a:buNone/>
              <a:defRPr>
                <a:solidFill>
                  <a:schemeClr val="tx1">
                    <a:tint val="75000"/>
                  </a:schemeClr>
                </a:solidFill>
              </a:defRPr>
            </a:lvl6pPr>
            <a:lvl7pPr marL="2475267" indent="0" algn="ctr">
              <a:buNone/>
              <a:defRPr>
                <a:solidFill>
                  <a:schemeClr val="tx1">
                    <a:tint val="75000"/>
                  </a:schemeClr>
                </a:solidFill>
              </a:defRPr>
            </a:lvl7pPr>
            <a:lvl8pPr marL="2887716" indent="0" algn="ctr">
              <a:buNone/>
              <a:defRPr>
                <a:solidFill>
                  <a:schemeClr val="tx1">
                    <a:tint val="75000"/>
                  </a:schemeClr>
                </a:solidFill>
              </a:defRPr>
            </a:lvl8pPr>
            <a:lvl9pPr marL="330016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FC3AAF6-5A43-4FF8-8734-71D47CEA5D16}" type="datetime1">
              <a:rPr lang="zh-CN" altLang="en-US" smtClean="0"/>
              <a:t>2022/10/29</a:t>
            </a:fld>
            <a:endParaRPr lang="zh-CN" altLang="en-US"/>
          </a:p>
        </p:txBody>
      </p:sp>
      <p:sp>
        <p:nvSpPr>
          <p:cNvPr id="5" name="页脚占位符 4"/>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591095-7BEA-40AE-BD4F-5BC3C7043368}" type="datetime1">
              <a:rPr lang="zh-CN" altLang="en-US" smtClean="0"/>
              <a:t>2022/10/29</a:t>
            </a:fld>
            <a:endParaRPr lang="zh-CN" altLang="en-US"/>
          </a:p>
        </p:txBody>
      </p:sp>
      <p:sp>
        <p:nvSpPr>
          <p:cNvPr id="5" name="页脚占位符 4"/>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575" y="273922"/>
            <a:ext cx="2051558" cy="583616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902" y="273922"/>
            <a:ext cx="6002706" cy="58361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FB1509-2CEE-421D-9E33-463A206100D4}" type="datetime1">
              <a:rPr lang="zh-CN" altLang="en-US" smtClean="0"/>
              <a:t>2022/10/29</a:t>
            </a:fld>
            <a:endParaRPr lang="zh-CN" altLang="en-US"/>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3895" y="1119245"/>
            <a:ext cx="7750810" cy="2380968"/>
          </a:xfrm>
          <a:prstGeom prst="rect">
            <a:avLst/>
          </a:prstGeom>
        </p:spPr>
        <p:txBody>
          <a:bodyPr anchor="b"/>
          <a:lstStyle>
            <a:lvl1pPr algn="ctr">
              <a:defRPr sz="5983"/>
            </a:lvl1pPr>
          </a:lstStyle>
          <a:p>
            <a:r>
              <a:rPr lang="zh-CN" altLang="en-US"/>
              <a:t>单击此处编辑母版标题样式</a:t>
            </a:r>
            <a:endParaRPr lang="en-US" dirty="0"/>
          </a:p>
        </p:txBody>
      </p:sp>
      <p:sp>
        <p:nvSpPr>
          <p:cNvPr id="3" name="Subtitle 2"/>
          <p:cNvSpPr>
            <a:spLocks noGrp="1"/>
          </p:cNvSpPr>
          <p:nvPr>
            <p:ph type="subTitle" idx="1"/>
          </p:nvPr>
        </p:nvSpPr>
        <p:spPr>
          <a:xfrm>
            <a:off x="1139825" y="3592032"/>
            <a:ext cx="6838950" cy="1651163"/>
          </a:xfrm>
          <a:prstGeom prst="rect">
            <a:avLst/>
          </a:prstGeom>
        </p:spPr>
        <p:txBody>
          <a:bodyPr/>
          <a:lstStyle>
            <a:lvl1pPr marL="0" indent="0" algn="ctr">
              <a:buNone/>
              <a:defRPr sz="2393"/>
            </a:lvl1pPr>
            <a:lvl2pPr marL="455920" indent="0" algn="ctr">
              <a:buNone/>
              <a:defRPr sz="1994"/>
            </a:lvl2pPr>
            <a:lvl3pPr marL="911840" indent="0" algn="ctr">
              <a:buNone/>
              <a:defRPr sz="1795"/>
            </a:lvl3pPr>
            <a:lvl4pPr marL="1367760" indent="0" algn="ctr">
              <a:buNone/>
              <a:defRPr sz="1596"/>
            </a:lvl4pPr>
            <a:lvl5pPr marL="1823679" indent="0" algn="ctr">
              <a:buNone/>
              <a:defRPr sz="1596"/>
            </a:lvl5pPr>
            <a:lvl6pPr marL="2279599" indent="0" algn="ctr">
              <a:buNone/>
              <a:defRPr sz="1596"/>
            </a:lvl6pPr>
            <a:lvl7pPr marL="2735519" indent="0" algn="ctr">
              <a:buNone/>
              <a:defRPr sz="1596"/>
            </a:lvl7pPr>
            <a:lvl8pPr marL="3191439" indent="0" algn="ctr">
              <a:buNone/>
              <a:defRPr sz="1596"/>
            </a:lvl8pPr>
            <a:lvl9pPr marL="3647359" indent="0" algn="ctr">
              <a:buNone/>
              <a:defRPr sz="159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ADF1902-7F10-4FC6-ACFC-A273538E64BC}" type="datetime1">
              <a:rPr lang="zh-CN" altLang="en-US" smtClean="0"/>
              <a:t>2022/10/29</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289746226"/>
      </p:ext>
    </p:extLst>
  </p:cSld>
  <p:clrMapOvr>
    <a:masterClrMapping/>
  </p:clrMapOvr>
  <p:transition spd="slow" advTm="18981">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904" y="1820554"/>
            <a:ext cx="7864793"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日期占位符 7">
            <a:extLst>
              <a:ext uri="{FF2B5EF4-FFF2-40B4-BE49-F238E27FC236}">
                <a16:creationId xmlns:a16="http://schemas.microsoft.com/office/drawing/2014/main" id="{9146058A-54AC-4637-829D-85C2724F7A9B}"/>
              </a:ext>
            </a:extLst>
          </p:cNvPr>
          <p:cNvSpPr>
            <a:spLocks noGrp="1"/>
          </p:cNvSpPr>
          <p:nvPr>
            <p:ph type="dt" sz="half" idx="10"/>
          </p:nvPr>
        </p:nvSpPr>
        <p:spPr/>
        <p:txBody>
          <a:bodyPr/>
          <a:lstStyle/>
          <a:p>
            <a:fld id="{FC7434A8-D71A-4F8B-A9DA-63FF5BE12B9F}" type="datetime1">
              <a:rPr lang="zh-CN" altLang="en-US" smtClean="0"/>
              <a:t>2022/10/29</a:t>
            </a:fld>
            <a:endParaRPr lang="zh-CN" altLang="en-US" dirty="0"/>
          </a:p>
        </p:txBody>
      </p:sp>
      <p:sp>
        <p:nvSpPr>
          <p:cNvPr id="10" name="灯片编号占位符 9">
            <a:extLst>
              <a:ext uri="{FF2B5EF4-FFF2-40B4-BE49-F238E27FC236}">
                <a16:creationId xmlns:a16="http://schemas.microsoft.com/office/drawing/2014/main" id="{94D9D53C-8E24-45D3-B93D-0D32BC1916D6}"/>
              </a:ext>
            </a:extLst>
          </p:cNvPr>
          <p:cNvSpPr>
            <a:spLocks noGrp="1"/>
          </p:cNvSpPr>
          <p:nvPr>
            <p:ph type="sldNum" sz="quarter" idx="12"/>
          </p:nvPr>
        </p:nvSpPr>
        <p:spPr/>
        <p:txBody>
          <a:bodyPr/>
          <a:lstStyle/>
          <a:p>
            <a:fld id="{B2A3831D-48B3-4F9C-8367-0C37AADCE304}" type="slidenum">
              <a:rPr lang="zh-CN" altLang="en-US" smtClean="0"/>
              <a:pPr/>
              <a:t>‹#›</a:t>
            </a:fld>
            <a:endParaRPr lang="zh-CN" altLang="en-US" dirty="0"/>
          </a:p>
        </p:txBody>
      </p:sp>
    </p:spTree>
    <p:extLst>
      <p:ext uri="{BB962C8B-B14F-4D97-AF65-F5344CB8AC3E}">
        <p14:creationId xmlns:p14="http://schemas.microsoft.com/office/powerpoint/2010/main" val="1240818619"/>
      </p:ext>
    </p:extLst>
  </p:cSld>
  <p:clrMapOvr>
    <a:masterClrMapping/>
  </p:clrMapOvr>
  <p:transition spd="slow" advTm="18981">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2155" y="1704990"/>
            <a:ext cx="7864793" cy="2844813"/>
          </a:xfrm>
          <a:prstGeom prst="rect">
            <a:avLst/>
          </a:prstGeom>
        </p:spPr>
        <p:txBody>
          <a:bodyPr anchor="b"/>
          <a:lstStyle>
            <a:lvl1pPr>
              <a:defRPr sz="5983"/>
            </a:lvl1pPr>
          </a:lstStyle>
          <a:p>
            <a:r>
              <a:rPr lang="zh-CN" altLang="en-US"/>
              <a:t>单击此处编辑母版标题样式</a:t>
            </a:r>
            <a:endParaRPr lang="en-US" dirty="0"/>
          </a:p>
        </p:txBody>
      </p:sp>
      <p:sp>
        <p:nvSpPr>
          <p:cNvPr id="3" name="Text Placeholder 2"/>
          <p:cNvSpPr>
            <a:spLocks noGrp="1"/>
          </p:cNvSpPr>
          <p:nvPr>
            <p:ph type="body" idx="1"/>
          </p:nvPr>
        </p:nvSpPr>
        <p:spPr>
          <a:xfrm>
            <a:off x="622155" y="4576716"/>
            <a:ext cx="7864793" cy="1496020"/>
          </a:xfrm>
          <a:prstGeom prst="rect">
            <a:avLst/>
          </a:prstGeom>
        </p:spPr>
        <p:txBody>
          <a:bodyPr/>
          <a:lstStyle>
            <a:lvl1pPr marL="0" indent="0">
              <a:buNone/>
              <a:defRPr sz="2393">
                <a:solidFill>
                  <a:schemeClr val="tx1"/>
                </a:solidFill>
              </a:defRPr>
            </a:lvl1pPr>
            <a:lvl2pPr marL="455920" indent="0">
              <a:buNone/>
              <a:defRPr sz="1994">
                <a:solidFill>
                  <a:schemeClr val="tx1">
                    <a:tint val="75000"/>
                  </a:schemeClr>
                </a:solidFill>
              </a:defRPr>
            </a:lvl2pPr>
            <a:lvl3pPr marL="911840" indent="0">
              <a:buNone/>
              <a:defRPr sz="1795">
                <a:solidFill>
                  <a:schemeClr val="tx1">
                    <a:tint val="75000"/>
                  </a:schemeClr>
                </a:solidFill>
              </a:defRPr>
            </a:lvl3pPr>
            <a:lvl4pPr marL="1367760" indent="0">
              <a:buNone/>
              <a:defRPr sz="1596">
                <a:solidFill>
                  <a:schemeClr val="tx1">
                    <a:tint val="75000"/>
                  </a:schemeClr>
                </a:solidFill>
              </a:defRPr>
            </a:lvl4pPr>
            <a:lvl5pPr marL="1823679" indent="0">
              <a:buNone/>
              <a:defRPr sz="1596">
                <a:solidFill>
                  <a:schemeClr val="tx1">
                    <a:tint val="75000"/>
                  </a:schemeClr>
                </a:solidFill>
              </a:defRPr>
            </a:lvl5pPr>
            <a:lvl6pPr marL="2279599" indent="0">
              <a:buNone/>
              <a:defRPr sz="1596">
                <a:solidFill>
                  <a:schemeClr val="tx1">
                    <a:tint val="75000"/>
                  </a:schemeClr>
                </a:solidFill>
              </a:defRPr>
            </a:lvl6pPr>
            <a:lvl7pPr marL="2735519" indent="0">
              <a:buNone/>
              <a:defRPr sz="1596">
                <a:solidFill>
                  <a:schemeClr val="tx1">
                    <a:tint val="75000"/>
                  </a:schemeClr>
                </a:solidFill>
              </a:defRPr>
            </a:lvl7pPr>
            <a:lvl8pPr marL="3191439" indent="0">
              <a:buNone/>
              <a:defRPr sz="1596">
                <a:solidFill>
                  <a:schemeClr val="tx1">
                    <a:tint val="75000"/>
                  </a:schemeClr>
                </a:solidFill>
              </a:defRPr>
            </a:lvl8pPr>
            <a:lvl9pPr marL="3647359" indent="0">
              <a:buNone/>
              <a:defRPr sz="159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D1D5777-70A5-4F08-8B46-BA6E6244FF08}" type="datetime1">
              <a:rPr lang="zh-CN" altLang="en-US" smtClean="0"/>
              <a:t>2022/10/29</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558508342"/>
      </p:ext>
    </p:extLst>
  </p:cSld>
  <p:clrMapOvr>
    <a:masterClrMapping/>
  </p:clrMapOvr>
  <p:transition spd="slow" advTm="18981">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6904" y="1820554"/>
            <a:ext cx="3875405"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16291" y="1820554"/>
            <a:ext cx="3875405"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433EA2F-1A8E-42E2-90E6-47279F236196}" type="datetime1">
              <a:rPr lang="zh-CN" altLang="en-US" smtClean="0"/>
              <a:t>2022/10/29</a:t>
            </a:fld>
            <a:endParaRPr lang="zh-CN" altLang="en-US"/>
          </a:p>
        </p:txBody>
      </p:sp>
      <p:sp>
        <p:nvSpPr>
          <p:cNvPr id="7" name="Slide Number Placeholder 6"/>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322260695"/>
      </p:ext>
    </p:extLst>
  </p:cSld>
  <p:clrMapOvr>
    <a:masterClrMapping/>
  </p:clrMapOvr>
  <p:transition spd="slow" advTm="18981">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8091" y="364112"/>
            <a:ext cx="7864793" cy="1321881"/>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8092" y="1676493"/>
            <a:ext cx="3857595" cy="821623"/>
          </a:xfrm>
          <a:prstGeom prst="rect">
            <a:avLst/>
          </a:prstGeom>
        </p:spPr>
        <p:txBody>
          <a:bodyPr anchor="b"/>
          <a:lstStyle>
            <a:lvl1pPr marL="0" indent="0">
              <a:buNone/>
              <a:defRPr sz="2393" b="1"/>
            </a:lvl1pPr>
            <a:lvl2pPr marL="455920" indent="0">
              <a:buNone/>
              <a:defRPr sz="1994" b="1"/>
            </a:lvl2pPr>
            <a:lvl3pPr marL="911840" indent="0">
              <a:buNone/>
              <a:defRPr sz="1795" b="1"/>
            </a:lvl3pPr>
            <a:lvl4pPr marL="1367760" indent="0">
              <a:buNone/>
              <a:defRPr sz="1596" b="1"/>
            </a:lvl4pPr>
            <a:lvl5pPr marL="1823679" indent="0">
              <a:buNone/>
              <a:defRPr sz="1596" b="1"/>
            </a:lvl5pPr>
            <a:lvl6pPr marL="2279599" indent="0">
              <a:buNone/>
              <a:defRPr sz="1596" b="1"/>
            </a:lvl6pPr>
            <a:lvl7pPr marL="2735519" indent="0">
              <a:buNone/>
              <a:defRPr sz="1596" b="1"/>
            </a:lvl7pPr>
            <a:lvl8pPr marL="3191439" indent="0">
              <a:buNone/>
              <a:defRPr sz="1596" b="1"/>
            </a:lvl8pPr>
            <a:lvl9pPr marL="3647359" indent="0">
              <a:buNone/>
              <a:defRPr sz="1596" b="1"/>
            </a:lvl9pPr>
          </a:lstStyle>
          <a:p>
            <a:pPr lvl="0"/>
            <a:r>
              <a:rPr lang="zh-CN" altLang="en-US"/>
              <a:t>单击此处编辑母版文本样式</a:t>
            </a:r>
          </a:p>
        </p:txBody>
      </p:sp>
      <p:sp>
        <p:nvSpPr>
          <p:cNvPr id="4" name="Content Placeholder 3"/>
          <p:cNvSpPr>
            <a:spLocks noGrp="1"/>
          </p:cNvSpPr>
          <p:nvPr>
            <p:ph sz="half" idx="2"/>
          </p:nvPr>
        </p:nvSpPr>
        <p:spPr>
          <a:xfrm>
            <a:off x="628092" y="2498116"/>
            <a:ext cx="3857595" cy="367435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16292" y="1676493"/>
            <a:ext cx="3876593" cy="821623"/>
          </a:xfrm>
          <a:prstGeom prst="rect">
            <a:avLst/>
          </a:prstGeom>
        </p:spPr>
        <p:txBody>
          <a:bodyPr anchor="b"/>
          <a:lstStyle>
            <a:lvl1pPr marL="0" indent="0">
              <a:buNone/>
              <a:defRPr sz="2393" b="1"/>
            </a:lvl1pPr>
            <a:lvl2pPr marL="455920" indent="0">
              <a:buNone/>
              <a:defRPr sz="1994" b="1"/>
            </a:lvl2pPr>
            <a:lvl3pPr marL="911840" indent="0">
              <a:buNone/>
              <a:defRPr sz="1795" b="1"/>
            </a:lvl3pPr>
            <a:lvl4pPr marL="1367760" indent="0">
              <a:buNone/>
              <a:defRPr sz="1596" b="1"/>
            </a:lvl4pPr>
            <a:lvl5pPr marL="1823679" indent="0">
              <a:buNone/>
              <a:defRPr sz="1596" b="1"/>
            </a:lvl5pPr>
            <a:lvl6pPr marL="2279599" indent="0">
              <a:buNone/>
              <a:defRPr sz="1596" b="1"/>
            </a:lvl6pPr>
            <a:lvl7pPr marL="2735519" indent="0">
              <a:buNone/>
              <a:defRPr sz="1596" b="1"/>
            </a:lvl7pPr>
            <a:lvl8pPr marL="3191439" indent="0">
              <a:buNone/>
              <a:defRPr sz="1596" b="1"/>
            </a:lvl8pPr>
            <a:lvl9pPr marL="3647359" indent="0">
              <a:buNone/>
              <a:defRPr sz="1596" b="1"/>
            </a:lvl9pPr>
          </a:lstStyle>
          <a:p>
            <a:pPr lvl="0"/>
            <a:r>
              <a:rPr lang="zh-CN" altLang="en-US"/>
              <a:t>单击此处编辑母版文本样式</a:t>
            </a:r>
          </a:p>
        </p:txBody>
      </p:sp>
      <p:sp>
        <p:nvSpPr>
          <p:cNvPr id="6" name="Content Placeholder 5"/>
          <p:cNvSpPr>
            <a:spLocks noGrp="1"/>
          </p:cNvSpPr>
          <p:nvPr>
            <p:ph sz="quarter" idx="4"/>
          </p:nvPr>
        </p:nvSpPr>
        <p:spPr>
          <a:xfrm>
            <a:off x="4616292" y="2498116"/>
            <a:ext cx="3876593" cy="367435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7A83DD1-03EC-46C3-99B3-9F753FB22A53}" type="datetime1">
              <a:rPr lang="zh-CN" altLang="en-US" smtClean="0"/>
              <a:t>2022/10/29</a:t>
            </a:fld>
            <a:endParaRPr lang="zh-CN" altLang="en-US"/>
          </a:p>
        </p:txBody>
      </p:sp>
      <p:sp>
        <p:nvSpPr>
          <p:cNvPr id="9" name="Slide Number Placeholder 8"/>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466848586"/>
      </p:ext>
    </p:extLst>
  </p:cSld>
  <p:clrMapOvr>
    <a:masterClrMapping/>
  </p:clrMapOvr>
  <p:transition spd="slow" advTm="18981">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224FA4C-42F8-47ED-AEA6-D4CE601A9248}" type="datetime1">
              <a:rPr lang="zh-CN" altLang="en-US" smtClean="0"/>
              <a:t>2022/10/29</a:t>
            </a:fld>
            <a:endParaRPr lang="zh-CN" altLang="en-US"/>
          </a:p>
        </p:txBody>
      </p:sp>
      <p:sp>
        <p:nvSpPr>
          <p:cNvPr id="5" name="Slide Number Placeholder 4"/>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1468201223"/>
      </p:ext>
    </p:extLst>
  </p:cSld>
  <p:clrMapOvr>
    <a:masterClrMapping/>
  </p:clrMapOvr>
  <p:transition spd="slow" advTm="18981">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75C702-C37A-4FF8-A50D-7B90CF052BB0}" type="datetime1">
              <a:rPr lang="zh-CN" altLang="en-US" smtClean="0"/>
              <a:t>2022/10/29</a:t>
            </a:fld>
            <a:endParaRPr lang="zh-CN" altLang="en-US"/>
          </a:p>
        </p:txBody>
      </p:sp>
      <p:sp>
        <p:nvSpPr>
          <p:cNvPr id="4" name="Slide Number Placeholder 3"/>
          <p:cNvSpPr>
            <a:spLocks noGrp="1"/>
          </p:cNvSpPr>
          <p:nvPr>
            <p:ph type="sldNum" sz="quarter" idx="12"/>
          </p:nvPr>
        </p:nvSpPr>
        <p:spPr/>
        <p:txBody>
          <a:bodyPr/>
          <a:lstStyle/>
          <a:p>
            <a:fld id="{B2A3831D-48B3-4F9C-8367-0C37AADCE304}" type="slidenum">
              <a:rPr lang="zh-CN" altLang="en-US" smtClean="0"/>
              <a:t>‹#›</a:t>
            </a:fld>
            <a:endParaRPr lang="zh-CN" altLang="en-US"/>
          </a:p>
        </p:txBody>
      </p:sp>
      <p:sp>
        <p:nvSpPr>
          <p:cNvPr id="5" name="矩形 4"/>
          <p:cNvSpPr/>
          <p:nvPr userDrawn="1"/>
        </p:nvSpPr>
        <p:spPr>
          <a:xfrm>
            <a:off x="0" y="2267347"/>
            <a:ext cx="9118600" cy="1798051"/>
          </a:xfrm>
          <a:prstGeom prst="rect">
            <a:avLst/>
          </a:prstGeom>
          <a:solidFill>
            <a:srgbClr val="0D34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20397">
              <a:defRPr/>
            </a:pPr>
            <a:endParaRPr lang="zh-CN" altLang="en-US" sz="1221">
              <a:latin typeface="黑体" panose="02010609060101010101" pitchFamily="49" charset="-122"/>
              <a:ea typeface="黑体" panose="02010609060101010101" pitchFamily="49" charset="-122"/>
            </a:endParaRPr>
          </a:p>
        </p:txBody>
      </p:sp>
      <p:cxnSp>
        <p:nvCxnSpPr>
          <p:cNvPr id="6" name="直接连接符 5"/>
          <p:cNvCxnSpPr>
            <a:cxnSpLocks/>
          </p:cNvCxnSpPr>
          <p:nvPr userDrawn="1"/>
        </p:nvCxnSpPr>
        <p:spPr>
          <a:xfrm>
            <a:off x="209680" y="2142292"/>
            <a:ext cx="8670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22216"/>
      </p:ext>
    </p:extLst>
  </p:cSld>
  <p:clrMapOvr>
    <a:masterClrMapping/>
  </p:clrMapOvr>
  <p:transition spd="slow" advTm="18981">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435FE6-6B2A-4DF0-B967-C1BA9299D4E0}" type="datetime1">
              <a:rPr lang="zh-CN" altLang="en-US" smtClean="0"/>
              <a:t>2022/10/29</a:t>
            </a:fld>
            <a:endParaRPr lang="zh-CN" altLang="en-US"/>
          </a:p>
        </p:txBody>
      </p:sp>
      <p:sp>
        <p:nvSpPr>
          <p:cNvPr id="7" name="Slide Number Placeholder 6"/>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745350182"/>
      </p:ext>
    </p:extLst>
  </p:cSld>
  <p:clrMapOvr>
    <a:masterClrMapping/>
  </p:clrMapOvr>
  <p:transition spd="slow" advTm="18981">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73F65C-359D-4B93-AD1C-ACCC7F056FDA}" type="datetime1">
              <a:rPr lang="zh-CN" altLang="en-US" smtClean="0"/>
              <a:t>2022/10/29</a:t>
            </a:fld>
            <a:endParaRPr lang="zh-CN" altLang="en-US"/>
          </a:p>
        </p:txBody>
      </p:sp>
      <p:sp>
        <p:nvSpPr>
          <p:cNvPr id="5" name="页脚占位符 4"/>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4A37C3-CA1D-4B9E-8C05-D351919E713C}" type="datetime1">
              <a:rPr lang="zh-CN" altLang="en-US" smtClean="0"/>
              <a:t>2022/10/29</a:t>
            </a:fld>
            <a:endParaRPr lang="zh-CN" altLang="en-US"/>
          </a:p>
        </p:txBody>
      </p:sp>
      <p:sp>
        <p:nvSpPr>
          <p:cNvPr id="7" name="Slide Number Placeholder 6"/>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806134154"/>
      </p:ext>
    </p:extLst>
  </p:cSld>
  <p:clrMapOvr>
    <a:masterClrMapping/>
  </p:clrMapOvr>
  <p:transition spd="slow" advTm="18981">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6904" y="1820554"/>
            <a:ext cx="7864793" cy="4339251"/>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55C9884-989E-4832-8C57-F0F46FED16A6}" type="datetime1">
              <a:rPr lang="zh-CN" altLang="en-US" smtClean="0"/>
              <a:t>2022/10/29</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2922553506"/>
      </p:ext>
    </p:extLst>
  </p:cSld>
  <p:clrMapOvr>
    <a:masterClrMapping/>
  </p:clrMapOvr>
  <p:transition spd="slow" advTm="18981">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5499" y="364111"/>
            <a:ext cx="1966198" cy="5795694"/>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6904" y="364111"/>
            <a:ext cx="5784612" cy="579569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2EBCBD-7DFC-4E13-911D-F0D7C55FBD0D}" type="datetime1">
              <a:rPr lang="zh-CN" altLang="en-US" smtClean="0"/>
              <a:t>2022/10/29</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1947870889"/>
      </p:ext>
    </p:extLst>
  </p:cSld>
  <p:clrMapOvr>
    <a:masterClrMapping/>
  </p:clrMapOvr>
  <p:transition spd="slow" advTm="18981">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6904" y="1820554"/>
            <a:ext cx="7864793"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2D054A-99FB-492E-9F0D-F9F005382462}" type="datetime1">
              <a:rPr lang="zh-CN" altLang="en-US" smtClean="0"/>
              <a:t>2022/10/29</a:t>
            </a:fld>
            <a:endParaRPr lang="zh-CN" altLang="en-US"/>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140043217"/>
      </p:ext>
    </p:extLst>
  </p:cSld>
  <p:clrMapOvr>
    <a:masterClrMapping/>
  </p:clrMapOvr>
  <p:transition spd="slow" advTm="18981">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矩形 2"/>
          <p:cNvSpPr/>
          <p:nvPr userDrawn="1"/>
        </p:nvSpPr>
        <p:spPr>
          <a:xfrm>
            <a:off x="0" y="1975697"/>
            <a:ext cx="9118600" cy="3153516"/>
          </a:xfrm>
          <a:prstGeom prst="rect">
            <a:avLst/>
          </a:prstGeom>
          <a:solidFill>
            <a:srgbClr val="E7EE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dirty="0">
              <a:solidFill>
                <a:prstClr val="white"/>
              </a:solidFill>
            </a:endParaRPr>
          </a:p>
        </p:txBody>
      </p:sp>
      <p:grpSp>
        <p:nvGrpSpPr>
          <p:cNvPr id="4" name="组 13"/>
          <p:cNvGrpSpPr>
            <a:grpSpLocks/>
          </p:cNvGrpSpPr>
          <p:nvPr userDrawn="1"/>
        </p:nvGrpSpPr>
        <p:grpSpPr bwMode="auto">
          <a:xfrm>
            <a:off x="4051130" y="694977"/>
            <a:ext cx="1016344" cy="1014760"/>
            <a:chOff x="4062845" y="696263"/>
            <a:chExt cx="1018310" cy="1018310"/>
          </a:xfrm>
        </p:grpSpPr>
        <p:sp>
          <p:nvSpPr>
            <p:cNvPr id="5" name="椭圆 4"/>
            <p:cNvSpPr>
              <a:spLocks noChangeAspect="1"/>
            </p:cNvSpPr>
            <p:nvPr userDrawn="1"/>
          </p:nvSpPr>
          <p:spPr>
            <a:xfrm>
              <a:off x="4062845" y="696263"/>
              <a:ext cx="1018310" cy="1018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63442" y="791418"/>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itle 1"/>
          <p:cNvSpPr>
            <a:spLocks noGrp="1"/>
          </p:cNvSpPr>
          <p:nvPr>
            <p:ph type="ctrTitle"/>
          </p:nvPr>
        </p:nvSpPr>
        <p:spPr>
          <a:xfrm>
            <a:off x="1595755" y="2667042"/>
            <a:ext cx="5927090" cy="1770829"/>
          </a:xfrm>
        </p:spPr>
        <p:txBody>
          <a:bodyPr>
            <a:noAutofit/>
          </a:bodyPr>
          <a:lstStyle>
            <a:lvl1pPr algn="ctr">
              <a:defRPr sz="3590" baseline="0">
                <a:latin typeface="Optima Bold" charset="0"/>
                <a:ea typeface="微软雅黑"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643777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3885911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33980410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2234162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28890135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1003547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0263" y="4395334"/>
            <a:ext cx="7750329" cy="1358500"/>
          </a:xfrm>
        </p:spPr>
        <p:txBody>
          <a:bodyPr anchor="t"/>
          <a:lstStyle>
            <a:lvl1pPr algn="l">
              <a:defRPr sz="3609" b="1" cap="all"/>
            </a:lvl1pPr>
          </a:lstStyle>
          <a:p>
            <a:r>
              <a:rPr lang="zh-CN" altLang="en-US"/>
              <a:t>单击此处编辑母版标题样式</a:t>
            </a:r>
          </a:p>
        </p:txBody>
      </p:sp>
      <p:sp>
        <p:nvSpPr>
          <p:cNvPr id="3" name="文本占位符 2"/>
          <p:cNvSpPr>
            <a:spLocks noGrp="1"/>
          </p:cNvSpPr>
          <p:nvPr>
            <p:ph type="body" idx="1"/>
          </p:nvPr>
        </p:nvSpPr>
        <p:spPr>
          <a:xfrm>
            <a:off x="720263" y="2899084"/>
            <a:ext cx="7750329" cy="1496250"/>
          </a:xfrm>
        </p:spPr>
        <p:txBody>
          <a:bodyPr anchor="b"/>
          <a:lstStyle>
            <a:lvl1pPr marL="0" indent="0">
              <a:buNone/>
              <a:defRPr sz="1805">
                <a:solidFill>
                  <a:schemeClr val="tx1">
                    <a:tint val="75000"/>
                  </a:schemeClr>
                </a:solidFill>
              </a:defRPr>
            </a:lvl1pPr>
            <a:lvl2pPr marL="412449" indent="0">
              <a:buNone/>
              <a:defRPr sz="1624">
                <a:solidFill>
                  <a:schemeClr val="tx1">
                    <a:tint val="75000"/>
                  </a:schemeClr>
                </a:solidFill>
              </a:defRPr>
            </a:lvl2pPr>
            <a:lvl3pPr marL="824898" indent="0">
              <a:buNone/>
              <a:defRPr sz="1443">
                <a:solidFill>
                  <a:schemeClr val="tx1">
                    <a:tint val="75000"/>
                  </a:schemeClr>
                </a:solidFill>
              </a:defRPr>
            </a:lvl3pPr>
            <a:lvl4pPr marL="1237346" indent="0">
              <a:buNone/>
              <a:defRPr sz="1262">
                <a:solidFill>
                  <a:schemeClr val="tx1">
                    <a:tint val="75000"/>
                  </a:schemeClr>
                </a:solidFill>
              </a:defRPr>
            </a:lvl4pPr>
            <a:lvl5pPr marL="1649795" indent="0">
              <a:buNone/>
              <a:defRPr sz="1262">
                <a:solidFill>
                  <a:schemeClr val="tx1">
                    <a:tint val="75000"/>
                  </a:schemeClr>
                </a:solidFill>
              </a:defRPr>
            </a:lvl5pPr>
            <a:lvl6pPr marL="2062819" indent="0">
              <a:buNone/>
              <a:defRPr sz="1262">
                <a:solidFill>
                  <a:schemeClr val="tx1">
                    <a:tint val="75000"/>
                  </a:schemeClr>
                </a:solidFill>
              </a:defRPr>
            </a:lvl6pPr>
            <a:lvl7pPr marL="2475267" indent="0">
              <a:buNone/>
              <a:defRPr sz="1262">
                <a:solidFill>
                  <a:schemeClr val="tx1">
                    <a:tint val="75000"/>
                  </a:schemeClr>
                </a:solidFill>
              </a:defRPr>
            </a:lvl7pPr>
            <a:lvl8pPr marL="2887716" indent="0">
              <a:buNone/>
              <a:defRPr sz="1262">
                <a:solidFill>
                  <a:schemeClr val="tx1">
                    <a:tint val="75000"/>
                  </a:schemeClr>
                </a:solidFill>
              </a:defRPr>
            </a:lvl8pPr>
            <a:lvl9pPr marL="3300165" indent="0">
              <a:buNone/>
              <a:defRPr sz="1262">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26A3139-A6B1-4CD6-9E07-AA5952963581}" type="datetime1">
              <a:rPr lang="zh-CN" altLang="en-US" smtClean="0"/>
              <a:t>2022/10/29</a:t>
            </a:fld>
            <a:endParaRPr lang="zh-CN" altLang="en-US"/>
          </a:p>
        </p:txBody>
      </p:sp>
      <p:sp>
        <p:nvSpPr>
          <p:cNvPr id="5" name="页脚占位符 4"/>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24561025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22238335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29680832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1923065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3970947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902" y="1596000"/>
            <a:ext cx="4027132" cy="4514084"/>
          </a:xfrm>
        </p:spPr>
        <p:txBody>
          <a:bodyPr/>
          <a:lstStyle>
            <a:lvl1pPr>
              <a:defRPr sz="2528"/>
            </a:lvl1pPr>
            <a:lvl2pPr>
              <a:defRPr sz="2167"/>
            </a:lvl2pPr>
            <a:lvl3pPr>
              <a:defRPr sz="1805"/>
            </a:lvl3pPr>
            <a:lvl4pPr>
              <a:defRPr sz="1624"/>
            </a:lvl4pPr>
            <a:lvl5pPr>
              <a:defRPr sz="1624"/>
            </a:lvl5pPr>
            <a:lvl6pPr>
              <a:defRPr sz="1624"/>
            </a:lvl6pPr>
            <a:lvl7pPr>
              <a:defRPr sz="1624"/>
            </a:lvl7pPr>
            <a:lvl8pPr>
              <a:defRPr sz="1624"/>
            </a:lvl8pPr>
            <a:lvl9pPr>
              <a:defRPr sz="162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5001" y="1596000"/>
            <a:ext cx="4027132" cy="4514084"/>
          </a:xfrm>
        </p:spPr>
        <p:txBody>
          <a:bodyPr/>
          <a:lstStyle>
            <a:lvl1pPr>
              <a:defRPr sz="2528"/>
            </a:lvl1pPr>
            <a:lvl2pPr>
              <a:defRPr sz="2167"/>
            </a:lvl2pPr>
            <a:lvl3pPr>
              <a:defRPr sz="1805"/>
            </a:lvl3pPr>
            <a:lvl4pPr>
              <a:defRPr sz="1624"/>
            </a:lvl4pPr>
            <a:lvl5pPr>
              <a:defRPr sz="1624"/>
            </a:lvl5pPr>
            <a:lvl6pPr>
              <a:defRPr sz="1624"/>
            </a:lvl6pPr>
            <a:lvl7pPr>
              <a:defRPr sz="1624"/>
            </a:lvl7pPr>
            <a:lvl8pPr>
              <a:defRPr sz="1624"/>
            </a:lvl8pPr>
            <a:lvl9pPr>
              <a:defRPr sz="162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B264AE-E07C-4B85-9C86-9AC21C7CB085}" type="datetime1">
              <a:rPr lang="zh-CN" altLang="en-US" smtClean="0"/>
              <a:t>2022/10/29</a:t>
            </a:fld>
            <a:endParaRPr lang="zh-CN" altLang="en-US"/>
          </a:p>
        </p:txBody>
      </p:sp>
      <p:sp>
        <p:nvSpPr>
          <p:cNvPr id="6" name="页脚占位符 5"/>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7" name="灯片编号占位符 6"/>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5902" y="1531086"/>
            <a:ext cx="4028716" cy="638083"/>
          </a:xfrm>
        </p:spPr>
        <p:txBody>
          <a:bodyPr anchor="b"/>
          <a:lstStyle>
            <a:lvl1pPr marL="0" indent="0">
              <a:buNone/>
              <a:defRPr sz="2167" b="1"/>
            </a:lvl1pPr>
            <a:lvl2pPr marL="412449" indent="0">
              <a:buNone/>
              <a:defRPr sz="1805" b="1"/>
            </a:lvl2pPr>
            <a:lvl3pPr marL="824898" indent="0">
              <a:buNone/>
              <a:defRPr sz="1624" b="1"/>
            </a:lvl3pPr>
            <a:lvl4pPr marL="1237346" indent="0">
              <a:buNone/>
              <a:defRPr sz="1443" b="1"/>
            </a:lvl4pPr>
            <a:lvl5pPr marL="1649795" indent="0">
              <a:buNone/>
              <a:defRPr sz="1443" b="1"/>
            </a:lvl5pPr>
            <a:lvl6pPr marL="2062819" indent="0">
              <a:buNone/>
              <a:defRPr sz="1443" b="1"/>
            </a:lvl6pPr>
            <a:lvl7pPr marL="2475267" indent="0">
              <a:buNone/>
              <a:defRPr sz="1443" b="1"/>
            </a:lvl7pPr>
            <a:lvl8pPr marL="2887716" indent="0">
              <a:buNone/>
              <a:defRPr sz="1443" b="1"/>
            </a:lvl8pPr>
            <a:lvl9pPr marL="3300165" indent="0">
              <a:buNone/>
              <a:defRPr sz="1443" b="1"/>
            </a:lvl9pPr>
          </a:lstStyle>
          <a:p>
            <a:pPr lvl="0"/>
            <a:r>
              <a:rPr lang="zh-CN" altLang="en-US"/>
              <a:t>单击此处编辑母版文本样式</a:t>
            </a:r>
          </a:p>
        </p:txBody>
      </p:sp>
      <p:sp>
        <p:nvSpPr>
          <p:cNvPr id="4" name="内容占位符 3"/>
          <p:cNvSpPr>
            <a:spLocks noGrp="1"/>
          </p:cNvSpPr>
          <p:nvPr>
            <p:ph sz="half" idx="2"/>
          </p:nvPr>
        </p:nvSpPr>
        <p:spPr>
          <a:xfrm>
            <a:off x="455902" y="2169169"/>
            <a:ext cx="4028716" cy="3940917"/>
          </a:xfrm>
        </p:spPr>
        <p:txBody>
          <a:bodyPr/>
          <a:lstStyle>
            <a:lvl1pPr>
              <a:defRPr sz="2167"/>
            </a:lvl1pPr>
            <a:lvl2pPr>
              <a:defRPr sz="1805"/>
            </a:lvl2pPr>
            <a:lvl3pPr>
              <a:defRPr sz="1624"/>
            </a:lvl3pPr>
            <a:lvl4pPr>
              <a:defRPr sz="1443"/>
            </a:lvl4pPr>
            <a:lvl5pPr>
              <a:defRPr sz="1443"/>
            </a:lvl5pPr>
            <a:lvl6pPr>
              <a:defRPr sz="1443"/>
            </a:lvl6pPr>
            <a:lvl7pPr>
              <a:defRPr sz="1443"/>
            </a:lvl7pPr>
            <a:lvl8pPr>
              <a:defRPr sz="1443"/>
            </a:lvl8pPr>
            <a:lvl9pPr>
              <a:defRPr sz="144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31835" y="1531086"/>
            <a:ext cx="4030298" cy="638083"/>
          </a:xfrm>
        </p:spPr>
        <p:txBody>
          <a:bodyPr anchor="b"/>
          <a:lstStyle>
            <a:lvl1pPr marL="0" indent="0">
              <a:buNone/>
              <a:defRPr sz="2167" b="1"/>
            </a:lvl1pPr>
            <a:lvl2pPr marL="412449" indent="0">
              <a:buNone/>
              <a:defRPr sz="1805" b="1"/>
            </a:lvl2pPr>
            <a:lvl3pPr marL="824898" indent="0">
              <a:buNone/>
              <a:defRPr sz="1624" b="1"/>
            </a:lvl3pPr>
            <a:lvl4pPr marL="1237346" indent="0">
              <a:buNone/>
              <a:defRPr sz="1443" b="1"/>
            </a:lvl4pPr>
            <a:lvl5pPr marL="1649795" indent="0">
              <a:buNone/>
              <a:defRPr sz="1443" b="1"/>
            </a:lvl5pPr>
            <a:lvl6pPr marL="2062819" indent="0">
              <a:buNone/>
              <a:defRPr sz="1443" b="1"/>
            </a:lvl6pPr>
            <a:lvl7pPr marL="2475267" indent="0">
              <a:buNone/>
              <a:defRPr sz="1443" b="1"/>
            </a:lvl7pPr>
            <a:lvl8pPr marL="2887716" indent="0">
              <a:buNone/>
              <a:defRPr sz="1443" b="1"/>
            </a:lvl8pPr>
            <a:lvl9pPr marL="3300165" indent="0">
              <a:buNone/>
              <a:defRPr sz="1443" b="1"/>
            </a:lvl9pPr>
          </a:lstStyle>
          <a:p>
            <a:pPr lvl="0"/>
            <a:r>
              <a:rPr lang="zh-CN" altLang="en-US"/>
              <a:t>单击此处编辑母版文本样式</a:t>
            </a:r>
          </a:p>
        </p:txBody>
      </p:sp>
      <p:sp>
        <p:nvSpPr>
          <p:cNvPr id="6" name="内容占位符 5"/>
          <p:cNvSpPr>
            <a:spLocks noGrp="1"/>
          </p:cNvSpPr>
          <p:nvPr>
            <p:ph sz="quarter" idx="4"/>
          </p:nvPr>
        </p:nvSpPr>
        <p:spPr>
          <a:xfrm>
            <a:off x="4631835" y="2169169"/>
            <a:ext cx="4030298" cy="3940917"/>
          </a:xfrm>
        </p:spPr>
        <p:txBody>
          <a:bodyPr/>
          <a:lstStyle>
            <a:lvl1pPr>
              <a:defRPr sz="2167"/>
            </a:lvl1pPr>
            <a:lvl2pPr>
              <a:defRPr sz="1805"/>
            </a:lvl2pPr>
            <a:lvl3pPr>
              <a:defRPr sz="1624"/>
            </a:lvl3pPr>
            <a:lvl4pPr>
              <a:defRPr sz="1443"/>
            </a:lvl4pPr>
            <a:lvl5pPr>
              <a:defRPr sz="1443"/>
            </a:lvl5pPr>
            <a:lvl6pPr>
              <a:defRPr sz="1443"/>
            </a:lvl6pPr>
            <a:lvl7pPr>
              <a:defRPr sz="1443"/>
            </a:lvl7pPr>
            <a:lvl8pPr>
              <a:defRPr sz="1443"/>
            </a:lvl8pPr>
            <a:lvl9pPr>
              <a:defRPr sz="144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2863A1-8456-435F-9FF5-B2547737C81F}" type="datetime1">
              <a:rPr lang="zh-CN" altLang="en-US" smtClean="0"/>
              <a:t>2022/10/29</a:t>
            </a:fld>
            <a:endParaRPr lang="zh-CN" altLang="en-US"/>
          </a:p>
        </p:txBody>
      </p:sp>
      <p:sp>
        <p:nvSpPr>
          <p:cNvPr id="8" name="页脚占位符 7"/>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9" name="灯片编号占位符 8"/>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D5DBCAE-580E-4AC6-BC0A-3B5E25B433EE}" type="datetime1">
              <a:rPr lang="zh-CN" altLang="en-US" smtClean="0"/>
              <a:t>2022/10/29</a:t>
            </a:fld>
            <a:endParaRPr lang="zh-CN" altLang="en-US"/>
          </a:p>
        </p:txBody>
      </p:sp>
      <p:sp>
        <p:nvSpPr>
          <p:cNvPr id="4" name="页脚占位符 3"/>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5" name="灯片编号占位符 4"/>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CEA945-9178-4F78-AE60-4A708A7B5BFE}" type="datetime1">
              <a:rPr lang="zh-CN" altLang="en-US" smtClean="0"/>
              <a:t>2022/10/29</a:t>
            </a:fld>
            <a:endParaRPr lang="zh-CN" altLang="en-US"/>
          </a:p>
        </p:txBody>
      </p:sp>
      <p:sp>
        <p:nvSpPr>
          <p:cNvPr id="3" name="页脚占位符 2"/>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4" name="灯片编号占位符 3"/>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5904" y="272333"/>
            <a:ext cx="2999771" cy="1159000"/>
          </a:xfrm>
        </p:spPr>
        <p:txBody>
          <a:bodyPr anchor="b"/>
          <a:lstStyle>
            <a:lvl1pPr algn="l">
              <a:defRPr sz="1805" b="1"/>
            </a:lvl1pPr>
          </a:lstStyle>
          <a:p>
            <a:r>
              <a:rPr lang="zh-CN" altLang="en-US"/>
              <a:t>单击此处编辑母版标题样式</a:t>
            </a:r>
          </a:p>
        </p:txBody>
      </p:sp>
      <p:sp>
        <p:nvSpPr>
          <p:cNvPr id="3" name="内容占位符 2"/>
          <p:cNvSpPr>
            <a:spLocks noGrp="1"/>
          </p:cNvSpPr>
          <p:nvPr>
            <p:ph idx="1"/>
          </p:nvPr>
        </p:nvSpPr>
        <p:spPr>
          <a:xfrm>
            <a:off x="3564898" y="272338"/>
            <a:ext cx="5097235" cy="5837751"/>
          </a:xfrm>
        </p:spPr>
        <p:txBody>
          <a:bodyPr/>
          <a:lstStyle>
            <a:lvl1pPr>
              <a:defRPr sz="2886"/>
            </a:lvl1pPr>
            <a:lvl2pPr>
              <a:defRPr sz="2528"/>
            </a:lvl2pPr>
            <a:lvl3pPr>
              <a:defRPr sz="2167"/>
            </a:lvl3pPr>
            <a:lvl4pPr>
              <a:defRPr sz="1805"/>
            </a:lvl4pPr>
            <a:lvl5pPr>
              <a:defRPr sz="1805"/>
            </a:lvl5pPr>
            <a:lvl6pPr>
              <a:defRPr sz="1805"/>
            </a:lvl6pPr>
            <a:lvl7pPr>
              <a:defRPr sz="1805"/>
            </a:lvl7pPr>
            <a:lvl8pPr>
              <a:defRPr sz="1805"/>
            </a:lvl8pPr>
            <a:lvl9pPr>
              <a:defRPr sz="18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5904" y="1431334"/>
            <a:ext cx="2999771" cy="4678751"/>
          </a:xfrm>
        </p:spPr>
        <p:txBody>
          <a:bodyPr/>
          <a:lstStyle>
            <a:lvl1pPr marL="0" indent="0">
              <a:buNone/>
              <a:defRPr sz="1262"/>
            </a:lvl1pPr>
            <a:lvl2pPr marL="412449" indent="0">
              <a:buNone/>
              <a:defRPr sz="1081"/>
            </a:lvl2pPr>
            <a:lvl3pPr marL="824898" indent="0">
              <a:buNone/>
              <a:defRPr sz="900"/>
            </a:lvl3pPr>
            <a:lvl4pPr marL="1237346" indent="0">
              <a:buNone/>
              <a:defRPr sz="814"/>
            </a:lvl4pPr>
            <a:lvl5pPr marL="1649795" indent="0">
              <a:buNone/>
              <a:defRPr sz="814"/>
            </a:lvl5pPr>
            <a:lvl6pPr marL="2062819" indent="0">
              <a:buNone/>
              <a:defRPr sz="814"/>
            </a:lvl6pPr>
            <a:lvl7pPr marL="2475267" indent="0">
              <a:buNone/>
              <a:defRPr sz="814"/>
            </a:lvl7pPr>
            <a:lvl8pPr marL="2887716" indent="0">
              <a:buNone/>
              <a:defRPr sz="814"/>
            </a:lvl8pPr>
            <a:lvl9pPr marL="3300165" indent="0">
              <a:buNone/>
              <a:defRPr sz="81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681EB1D-0309-436F-83DD-E1A6397E82D1}" type="datetime1">
              <a:rPr lang="zh-CN" altLang="en-US" smtClean="0"/>
              <a:t>2022/10/29</a:t>
            </a:fld>
            <a:endParaRPr lang="zh-CN" altLang="en-US"/>
          </a:p>
        </p:txBody>
      </p:sp>
      <p:sp>
        <p:nvSpPr>
          <p:cNvPr id="6" name="页脚占位符 5"/>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7" name="灯片编号占位符 6"/>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87201" y="4788005"/>
            <a:ext cx="5470821" cy="565251"/>
          </a:xfrm>
        </p:spPr>
        <p:txBody>
          <a:bodyPr anchor="b"/>
          <a:lstStyle>
            <a:lvl1pPr algn="l">
              <a:defRPr sz="1805" b="1"/>
            </a:lvl1pPr>
          </a:lstStyle>
          <a:p>
            <a:r>
              <a:rPr lang="zh-CN" altLang="en-US"/>
              <a:t>单击此处编辑母版标题样式</a:t>
            </a:r>
          </a:p>
        </p:txBody>
      </p:sp>
      <p:sp>
        <p:nvSpPr>
          <p:cNvPr id="3" name="图片占位符 2"/>
          <p:cNvSpPr>
            <a:spLocks noGrp="1"/>
          </p:cNvSpPr>
          <p:nvPr>
            <p:ph type="pic" idx="1"/>
          </p:nvPr>
        </p:nvSpPr>
        <p:spPr>
          <a:xfrm>
            <a:off x="1787201" y="611167"/>
            <a:ext cx="5470821" cy="4104000"/>
          </a:xfrm>
        </p:spPr>
        <p:txBody>
          <a:bodyPr/>
          <a:lstStyle>
            <a:lvl1pPr marL="0" indent="0">
              <a:buNone/>
              <a:defRPr sz="2886"/>
            </a:lvl1pPr>
            <a:lvl2pPr marL="412449" indent="0">
              <a:buNone/>
              <a:defRPr sz="2528"/>
            </a:lvl2pPr>
            <a:lvl3pPr marL="824898" indent="0">
              <a:buNone/>
              <a:defRPr sz="2167"/>
            </a:lvl3pPr>
            <a:lvl4pPr marL="1237346" indent="0">
              <a:buNone/>
              <a:defRPr sz="1805"/>
            </a:lvl4pPr>
            <a:lvl5pPr marL="1649795" indent="0">
              <a:buNone/>
              <a:defRPr sz="1805"/>
            </a:lvl5pPr>
            <a:lvl6pPr marL="2062819" indent="0">
              <a:buNone/>
              <a:defRPr sz="1805"/>
            </a:lvl6pPr>
            <a:lvl7pPr marL="2475267" indent="0">
              <a:buNone/>
              <a:defRPr sz="1805"/>
            </a:lvl7pPr>
            <a:lvl8pPr marL="2887716" indent="0">
              <a:buNone/>
              <a:defRPr sz="1805"/>
            </a:lvl8pPr>
            <a:lvl9pPr marL="3300165" indent="0">
              <a:buNone/>
              <a:defRPr sz="1805"/>
            </a:lvl9pPr>
          </a:lstStyle>
          <a:p>
            <a:endParaRPr lang="zh-CN" altLang="en-US"/>
          </a:p>
        </p:txBody>
      </p:sp>
      <p:sp>
        <p:nvSpPr>
          <p:cNvPr id="4" name="文本占位符 3"/>
          <p:cNvSpPr>
            <a:spLocks noGrp="1"/>
          </p:cNvSpPr>
          <p:nvPr>
            <p:ph type="body" sz="half" idx="2"/>
          </p:nvPr>
        </p:nvSpPr>
        <p:spPr>
          <a:xfrm>
            <a:off x="1787201" y="5353251"/>
            <a:ext cx="5470821" cy="802750"/>
          </a:xfrm>
        </p:spPr>
        <p:txBody>
          <a:bodyPr/>
          <a:lstStyle>
            <a:lvl1pPr marL="0" indent="0">
              <a:buNone/>
              <a:defRPr sz="1262"/>
            </a:lvl1pPr>
            <a:lvl2pPr marL="412449" indent="0">
              <a:buNone/>
              <a:defRPr sz="1081"/>
            </a:lvl2pPr>
            <a:lvl3pPr marL="824898" indent="0">
              <a:buNone/>
              <a:defRPr sz="900"/>
            </a:lvl3pPr>
            <a:lvl4pPr marL="1237346" indent="0">
              <a:buNone/>
              <a:defRPr sz="814"/>
            </a:lvl4pPr>
            <a:lvl5pPr marL="1649795" indent="0">
              <a:buNone/>
              <a:defRPr sz="814"/>
            </a:lvl5pPr>
            <a:lvl6pPr marL="2062819" indent="0">
              <a:buNone/>
              <a:defRPr sz="814"/>
            </a:lvl6pPr>
            <a:lvl7pPr marL="2475267" indent="0">
              <a:buNone/>
              <a:defRPr sz="814"/>
            </a:lvl7pPr>
            <a:lvl8pPr marL="2887716" indent="0">
              <a:buNone/>
              <a:defRPr sz="814"/>
            </a:lvl8pPr>
            <a:lvl9pPr marL="3300165" indent="0">
              <a:buNone/>
              <a:defRPr sz="81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074A2-7B88-426A-975B-B79CF066C128}" type="datetime1">
              <a:rPr lang="zh-CN" altLang="en-US" smtClean="0"/>
              <a:t>2022/10/29</a:t>
            </a:fld>
            <a:endParaRPr lang="zh-CN" altLang="en-US"/>
          </a:p>
        </p:txBody>
      </p:sp>
      <p:sp>
        <p:nvSpPr>
          <p:cNvPr id="6" name="页脚占位符 5"/>
          <p:cNvSpPr>
            <a:spLocks noGrp="1"/>
          </p:cNvSpPr>
          <p:nvPr>
            <p:ph type="ftr" sz="quarter" idx="11"/>
          </p:nvPr>
        </p:nvSpPr>
        <p:spPr>
          <a:xfrm>
            <a:off x="3115328" y="6339672"/>
            <a:ext cx="2887378" cy="364167"/>
          </a:xfrm>
          <a:prstGeom prst="rect">
            <a:avLst/>
          </a:prstGeom>
        </p:spPr>
        <p:txBody>
          <a:bodyPr/>
          <a:lstStyle/>
          <a:p>
            <a:r>
              <a:rPr lang="zh-CN" altLang="en-US"/>
              <a:t>南京信息工程大学人工智能学院杨强</a:t>
            </a:r>
          </a:p>
        </p:txBody>
      </p:sp>
      <p:sp>
        <p:nvSpPr>
          <p:cNvPr id="7" name="灯片编号占位符 6"/>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5904" y="273917"/>
            <a:ext cx="8206231" cy="1140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5904" y="1596000"/>
            <a:ext cx="8206231" cy="451408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5904" y="6339672"/>
            <a:ext cx="2127541" cy="364167"/>
          </a:xfrm>
          <a:prstGeom prst="rect">
            <a:avLst/>
          </a:prstGeom>
        </p:spPr>
        <p:txBody>
          <a:bodyPr vert="horz" lIns="91440" tIns="45720" rIns="91440" bIns="45720" rtlCol="0" anchor="ctr"/>
          <a:lstStyle>
            <a:lvl1pPr algn="l">
              <a:defRPr sz="1081">
                <a:solidFill>
                  <a:schemeClr val="tx1">
                    <a:tint val="75000"/>
                  </a:schemeClr>
                </a:solidFill>
              </a:defRPr>
            </a:lvl1pPr>
          </a:lstStyle>
          <a:p>
            <a:fld id="{8300C350-C214-4E18-864D-073C61E9AA4C}" type="datetime1">
              <a:rPr lang="zh-CN" altLang="en-US" smtClean="0"/>
              <a:t>2022/10/29</a:t>
            </a:fld>
            <a:endParaRPr lang="zh-CN" altLang="en-US"/>
          </a:p>
        </p:txBody>
      </p:sp>
      <p:sp>
        <p:nvSpPr>
          <p:cNvPr id="6" name="灯片编号占位符 5"/>
          <p:cNvSpPr>
            <a:spLocks noGrp="1"/>
          </p:cNvSpPr>
          <p:nvPr>
            <p:ph type="sldNum" sz="quarter" idx="4"/>
          </p:nvPr>
        </p:nvSpPr>
        <p:spPr>
          <a:xfrm>
            <a:off x="6534594" y="6339672"/>
            <a:ext cx="2127541" cy="364167"/>
          </a:xfrm>
          <a:prstGeom prst="rect">
            <a:avLst/>
          </a:prstGeom>
        </p:spPr>
        <p:txBody>
          <a:bodyPr vert="horz" lIns="91440" tIns="45720" rIns="91440" bIns="45720" rtlCol="0" anchor="ctr"/>
          <a:lstStyle>
            <a:lvl1pPr algn="r">
              <a:defRPr sz="1081">
                <a:solidFill>
                  <a:schemeClr val="tx1">
                    <a:tint val="75000"/>
                  </a:schemeClr>
                </a:solidFill>
              </a:defRPr>
            </a:lvl1pPr>
          </a:lstStyle>
          <a:p>
            <a:fld id="{18CD3177-BDAA-468E-901B-09BBF20AB4E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spd="slow" advTm="18981">
    <p:push dir="u"/>
  </p:transition>
  <p:hf hdr="0"/>
  <p:txStyles>
    <p:titleStyle>
      <a:lvl1pPr algn="ctr" defTabSz="824898" rtl="0" eaLnBrk="1" latinLnBrk="0" hangingPunct="1">
        <a:spcBef>
          <a:spcPct val="0"/>
        </a:spcBef>
        <a:buNone/>
        <a:defRPr sz="3971" kern="1200">
          <a:solidFill>
            <a:schemeClr val="tx1"/>
          </a:solidFill>
          <a:latin typeface="+mj-lt"/>
          <a:ea typeface="+mj-ea"/>
          <a:cs typeface="+mj-cs"/>
        </a:defRPr>
      </a:lvl1pPr>
    </p:titleStyle>
    <p:bodyStyle>
      <a:lvl1pPr marL="309624" indent="-309624" algn="l" defTabSz="824898" rtl="0" eaLnBrk="1" latinLnBrk="0" hangingPunct="1">
        <a:spcBef>
          <a:spcPct val="20000"/>
        </a:spcBef>
        <a:buFont typeface="Arial" panose="020B0604020202020204" pitchFamily="34" charset="0"/>
        <a:buChar char="•"/>
        <a:defRPr sz="2886" kern="1200">
          <a:solidFill>
            <a:schemeClr val="tx1"/>
          </a:solidFill>
          <a:latin typeface="+mn-lt"/>
          <a:ea typeface="+mn-ea"/>
          <a:cs typeface="+mn-cs"/>
        </a:defRPr>
      </a:lvl1pPr>
      <a:lvl2pPr marL="670373" indent="-257924" algn="l" defTabSz="824898" rtl="0" eaLnBrk="1" latinLnBrk="0" hangingPunct="1">
        <a:spcBef>
          <a:spcPct val="20000"/>
        </a:spcBef>
        <a:buFont typeface="Arial" panose="020B0604020202020204" pitchFamily="34" charset="0"/>
        <a:buChar char="–"/>
        <a:defRPr sz="2528" kern="1200">
          <a:solidFill>
            <a:schemeClr val="tx1"/>
          </a:solidFill>
          <a:latin typeface="+mn-lt"/>
          <a:ea typeface="+mn-ea"/>
          <a:cs typeface="+mn-cs"/>
        </a:defRPr>
      </a:lvl2pPr>
      <a:lvl3pPr marL="1031123" indent="-206224" algn="l" defTabSz="824898" rtl="0" eaLnBrk="1" latinLnBrk="0" hangingPunct="1">
        <a:spcBef>
          <a:spcPct val="20000"/>
        </a:spcBef>
        <a:buFont typeface="Arial" panose="020B0604020202020204" pitchFamily="34" charset="0"/>
        <a:buChar char="•"/>
        <a:defRPr sz="2167" kern="1200">
          <a:solidFill>
            <a:schemeClr val="tx1"/>
          </a:solidFill>
          <a:latin typeface="+mn-lt"/>
          <a:ea typeface="+mn-ea"/>
          <a:cs typeface="+mn-cs"/>
        </a:defRPr>
      </a:lvl3pPr>
      <a:lvl4pPr marL="1443571"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4pPr>
      <a:lvl5pPr marL="1856019"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5pPr>
      <a:lvl6pPr marL="2269043"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6pPr>
      <a:lvl7pPr marL="2681491"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7pPr>
      <a:lvl8pPr marL="3093941"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8pPr>
      <a:lvl9pPr marL="3506390"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9pPr>
    </p:bodyStyle>
    <p:otherStyle>
      <a:defPPr>
        <a:defRPr lang="zh-CN"/>
      </a:defPPr>
      <a:lvl1pPr marL="0" algn="l" defTabSz="824898" rtl="0" eaLnBrk="1" latinLnBrk="0" hangingPunct="1">
        <a:defRPr sz="1624" kern="1200">
          <a:solidFill>
            <a:schemeClr val="tx1"/>
          </a:solidFill>
          <a:latin typeface="+mn-lt"/>
          <a:ea typeface="+mn-ea"/>
          <a:cs typeface="+mn-cs"/>
        </a:defRPr>
      </a:lvl1pPr>
      <a:lvl2pPr marL="412449" algn="l" defTabSz="824898" rtl="0" eaLnBrk="1" latinLnBrk="0" hangingPunct="1">
        <a:defRPr sz="1624" kern="1200">
          <a:solidFill>
            <a:schemeClr val="tx1"/>
          </a:solidFill>
          <a:latin typeface="+mn-lt"/>
          <a:ea typeface="+mn-ea"/>
          <a:cs typeface="+mn-cs"/>
        </a:defRPr>
      </a:lvl2pPr>
      <a:lvl3pPr marL="824898" algn="l" defTabSz="824898" rtl="0" eaLnBrk="1" latinLnBrk="0" hangingPunct="1">
        <a:defRPr sz="1624" kern="1200">
          <a:solidFill>
            <a:schemeClr val="tx1"/>
          </a:solidFill>
          <a:latin typeface="+mn-lt"/>
          <a:ea typeface="+mn-ea"/>
          <a:cs typeface="+mn-cs"/>
        </a:defRPr>
      </a:lvl3pPr>
      <a:lvl4pPr marL="1237346" algn="l" defTabSz="824898" rtl="0" eaLnBrk="1" latinLnBrk="0" hangingPunct="1">
        <a:defRPr sz="1624" kern="1200">
          <a:solidFill>
            <a:schemeClr val="tx1"/>
          </a:solidFill>
          <a:latin typeface="+mn-lt"/>
          <a:ea typeface="+mn-ea"/>
          <a:cs typeface="+mn-cs"/>
        </a:defRPr>
      </a:lvl4pPr>
      <a:lvl5pPr marL="1649795" algn="l" defTabSz="824898" rtl="0" eaLnBrk="1" latinLnBrk="0" hangingPunct="1">
        <a:defRPr sz="1624" kern="1200">
          <a:solidFill>
            <a:schemeClr val="tx1"/>
          </a:solidFill>
          <a:latin typeface="+mn-lt"/>
          <a:ea typeface="+mn-ea"/>
          <a:cs typeface="+mn-cs"/>
        </a:defRPr>
      </a:lvl5pPr>
      <a:lvl6pPr marL="2062819" algn="l" defTabSz="824898" rtl="0" eaLnBrk="1" latinLnBrk="0" hangingPunct="1">
        <a:defRPr sz="1624" kern="1200">
          <a:solidFill>
            <a:schemeClr val="tx1"/>
          </a:solidFill>
          <a:latin typeface="+mn-lt"/>
          <a:ea typeface="+mn-ea"/>
          <a:cs typeface="+mn-cs"/>
        </a:defRPr>
      </a:lvl6pPr>
      <a:lvl7pPr marL="2475267" algn="l" defTabSz="824898" rtl="0" eaLnBrk="1" latinLnBrk="0" hangingPunct="1">
        <a:defRPr sz="1624" kern="1200">
          <a:solidFill>
            <a:schemeClr val="tx1"/>
          </a:solidFill>
          <a:latin typeface="+mn-lt"/>
          <a:ea typeface="+mn-ea"/>
          <a:cs typeface="+mn-cs"/>
        </a:defRPr>
      </a:lvl7pPr>
      <a:lvl8pPr marL="2887716" algn="l" defTabSz="824898" rtl="0" eaLnBrk="1" latinLnBrk="0" hangingPunct="1">
        <a:defRPr sz="1624" kern="1200">
          <a:solidFill>
            <a:schemeClr val="tx1"/>
          </a:solidFill>
          <a:latin typeface="+mn-lt"/>
          <a:ea typeface="+mn-ea"/>
          <a:cs typeface="+mn-cs"/>
        </a:defRPr>
      </a:lvl8pPr>
      <a:lvl9pPr marL="3300165" algn="l" defTabSz="824898" rtl="0" eaLnBrk="1" latinLnBrk="0" hangingPunct="1">
        <a:defRPr sz="16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6904" y="6338695"/>
            <a:ext cx="2051685" cy="364111"/>
          </a:xfrm>
          <a:prstGeom prst="rect">
            <a:avLst/>
          </a:prstGeom>
        </p:spPr>
        <p:txBody>
          <a:bodyPr vert="horz" lIns="91440" tIns="45720" rIns="91440" bIns="45720" rtlCol="0" anchor="ctr"/>
          <a:lstStyle>
            <a:lvl1pPr algn="l">
              <a:defRPr sz="1197">
                <a:solidFill>
                  <a:schemeClr val="tx1">
                    <a:tint val="75000"/>
                  </a:schemeClr>
                </a:solidFill>
                <a:latin typeface="Times New Roman" panose="02020603050405020304" pitchFamily="18" charset="0"/>
                <a:cs typeface="Times New Roman" panose="02020603050405020304" pitchFamily="18" charset="0"/>
              </a:defRPr>
            </a:lvl1pPr>
          </a:lstStyle>
          <a:p>
            <a:fld id="{5524DC5B-3EF8-45BD-9405-74DCB1687948}" type="datetime1">
              <a:rPr lang="zh-CN" altLang="en-US" smtClean="0"/>
              <a:t>2022/10/29</a:t>
            </a:fld>
            <a:endParaRPr lang="zh-CN" altLang="en-US" dirty="0"/>
          </a:p>
        </p:txBody>
      </p:sp>
      <p:sp>
        <p:nvSpPr>
          <p:cNvPr id="6" name="Slide Number Placeholder 5"/>
          <p:cNvSpPr>
            <a:spLocks noGrp="1"/>
          </p:cNvSpPr>
          <p:nvPr>
            <p:ph type="sldNum" sz="quarter" idx="4"/>
          </p:nvPr>
        </p:nvSpPr>
        <p:spPr>
          <a:xfrm>
            <a:off x="6440011" y="6338695"/>
            <a:ext cx="2051685" cy="364111"/>
          </a:xfrm>
          <a:prstGeom prst="rect">
            <a:avLst/>
          </a:prstGeom>
        </p:spPr>
        <p:txBody>
          <a:bodyPr vert="horz" lIns="91440" tIns="45720" rIns="91440" bIns="45720" rtlCol="0" anchor="ctr"/>
          <a:lstStyle>
            <a:lvl1pPr algn="r">
              <a:defRPr sz="1197">
                <a:solidFill>
                  <a:schemeClr val="tx1">
                    <a:tint val="75000"/>
                  </a:schemeClr>
                </a:solidFill>
                <a:latin typeface="Times New Roman" panose="02020603050405020304" pitchFamily="18" charset="0"/>
                <a:cs typeface="Times New Roman" panose="02020603050405020304" pitchFamily="18" charset="0"/>
              </a:defRPr>
            </a:lvl1pPr>
          </a:lstStyle>
          <a:p>
            <a:fld id="{B2A3831D-48B3-4F9C-8367-0C37AADCE304}" type="slidenum">
              <a:rPr lang="zh-CN" altLang="en-US" smtClean="0"/>
              <a:pPr/>
              <a:t>‹#›</a:t>
            </a:fld>
            <a:endParaRPr lang="zh-CN" altLang="en-US" dirty="0"/>
          </a:p>
        </p:txBody>
      </p:sp>
      <p:sp>
        <p:nvSpPr>
          <p:cNvPr id="7" name="矩形 6">
            <a:extLst>
              <a:ext uri="{FF2B5EF4-FFF2-40B4-BE49-F238E27FC236}">
                <a16:creationId xmlns:a16="http://schemas.microsoft.com/office/drawing/2014/main" id="{F6DF9FF9-3DDC-4890-8F53-17353FFA7037}"/>
              </a:ext>
            </a:extLst>
          </p:cNvPr>
          <p:cNvSpPr/>
          <p:nvPr userDrawn="1"/>
        </p:nvSpPr>
        <p:spPr bwMode="gray">
          <a:xfrm>
            <a:off x="2234854" y="899195"/>
            <a:ext cx="6892373" cy="107717"/>
          </a:xfrm>
          <a:prstGeom prst="rect">
            <a:avLst/>
          </a:prstGeom>
          <a:solidFill>
            <a:schemeClr val="accent1">
              <a:lumMod val="40000"/>
              <a:lumOff val="60000"/>
            </a:schemeClr>
          </a:solidFill>
          <a:ln w="38100">
            <a:noFill/>
            <a:round/>
          </a:ln>
        </p:spPr>
        <p:txBody>
          <a:bodyPr wrap="none" rtlCol="0" anchor="ctr"/>
          <a:lstStyle/>
          <a:p>
            <a:pPr marL="413598" indent="-413598" algn="ctr" fontAlgn="auto" latinLnBrk="1">
              <a:spcBef>
                <a:spcPts val="0"/>
              </a:spcBef>
              <a:spcAft>
                <a:spcPts val="0"/>
              </a:spcAft>
              <a:buFontTx/>
              <a:buAutoNum type="arabicPeriod"/>
            </a:pPr>
            <a:endParaRPr lang="zh-CN" altLang="en-US" sz="2393" b="1" dirty="0">
              <a:solidFill>
                <a:srgbClr val="C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endParaRPr>
          </a:p>
        </p:txBody>
      </p:sp>
      <p:sp>
        <p:nvSpPr>
          <p:cNvPr id="8" name="矩形 7">
            <a:extLst>
              <a:ext uri="{FF2B5EF4-FFF2-40B4-BE49-F238E27FC236}">
                <a16:creationId xmlns:a16="http://schemas.microsoft.com/office/drawing/2014/main" id="{6FB0BE2D-35B2-417B-9EA3-157587B97EE9}"/>
              </a:ext>
            </a:extLst>
          </p:cNvPr>
          <p:cNvSpPr/>
          <p:nvPr userDrawn="1"/>
        </p:nvSpPr>
        <p:spPr bwMode="gray">
          <a:xfrm>
            <a:off x="0" y="-36909"/>
            <a:ext cx="9118035" cy="936104"/>
          </a:xfrm>
          <a:prstGeom prst="rect">
            <a:avLst/>
          </a:prstGeom>
          <a:solidFill>
            <a:srgbClr val="0D3482"/>
          </a:solidFill>
          <a:ln w="38100">
            <a:noFill/>
            <a:round/>
          </a:ln>
        </p:spPr>
        <p:txBody>
          <a:bodyPr wrap="none" rtlCol="0" anchor="ctr"/>
          <a:lstStyle/>
          <a:p>
            <a:pPr marL="413598" indent="-413598" algn="ctr" fontAlgn="auto" latinLnBrk="1">
              <a:spcBef>
                <a:spcPts val="0"/>
              </a:spcBef>
              <a:spcAft>
                <a:spcPts val="0"/>
              </a:spcAft>
              <a:buFontTx/>
              <a:buAutoNum type="arabicPeriod"/>
            </a:pPr>
            <a:endParaRPr lang="zh-CN" altLang="en-US" sz="2393" b="1" dirty="0">
              <a:solidFill>
                <a:srgbClr val="C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endParaRPr>
          </a:p>
        </p:txBody>
      </p:sp>
      <p:pic>
        <p:nvPicPr>
          <p:cNvPr id="12290" name="Picture 2">
            <a:extLst>
              <a:ext uri="{FF2B5EF4-FFF2-40B4-BE49-F238E27FC236}">
                <a16:creationId xmlns:a16="http://schemas.microsoft.com/office/drawing/2014/main" id="{00BC2EFD-FA59-C6DC-2505-7333B7ACE652}"/>
              </a:ext>
            </a:extLst>
          </p:cNvPr>
          <p:cNvPicPr>
            <a:picLocks noChangeAspect="1" noChangeArrowheads="1"/>
          </p:cNvPicPr>
          <p:nvPr userDrawn="1"/>
        </p:nvPicPr>
        <p:blipFill rotWithShape="1">
          <a:blip r:embed="rId25">
            <a:extLst>
              <a:ext uri="{28A0092B-C50C-407E-A947-70E740481C1C}">
                <a14:useLocalDpi xmlns:a14="http://schemas.microsoft.com/office/drawing/2010/main" val="0"/>
              </a:ext>
            </a:extLst>
          </a:blip>
          <a:srcRect r="74332" b="16628"/>
          <a:stretch/>
        </p:blipFill>
        <p:spPr bwMode="auto">
          <a:xfrm>
            <a:off x="8253939" y="-270116"/>
            <a:ext cx="864096" cy="116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670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9" r:id="rId13"/>
    <p:sldLayoutId id="2147483690" r:id="rId14"/>
    <p:sldLayoutId id="2147483691" r:id="rId15"/>
    <p:sldLayoutId id="2147483692" r:id="rId16"/>
    <p:sldLayoutId id="2147483693" r:id="rId17"/>
    <p:sldLayoutId id="2147483695" r:id="rId18"/>
    <p:sldLayoutId id="2147483696" r:id="rId19"/>
    <p:sldLayoutId id="2147483697" r:id="rId20"/>
    <p:sldLayoutId id="2147483698" r:id="rId21"/>
    <p:sldLayoutId id="2147483699" r:id="rId22"/>
    <p:sldLayoutId id="2147483700" r:id="rId23"/>
  </p:sldLayoutIdLst>
  <p:transition spd="slow" advTm="18981">
    <p:push dir="u"/>
  </p:transition>
  <p:hf hdr="0"/>
  <p:txStyles>
    <p:titleStyle>
      <a:lvl1pPr algn="l" defTabSz="911840" rtl="0" eaLnBrk="1" latinLnBrk="0" hangingPunct="1">
        <a:lnSpc>
          <a:spcPct val="90000"/>
        </a:lnSpc>
        <a:spcBef>
          <a:spcPct val="0"/>
        </a:spcBef>
        <a:buNone/>
        <a:defRPr sz="4388" kern="1200">
          <a:solidFill>
            <a:schemeClr val="tx1"/>
          </a:solidFill>
          <a:latin typeface="+mj-lt"/>
          <a:ea typeface="+mj-ea"/>
          <a:cs typeface="+mj-cs"/>
        </a:defRPr>
      </a:lvl1pPr>
    </p:titleStyle>
    <p:body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840" rtl="0" eaLnBrk="1" latinLnBrk="0" hangingPunct="1">
        <a:defRPr sz="1795" kern="1200">
          <a:solidFill>
            <a:schemeClr val="tx1"/>
          </a:solidFill>
          <a:latin typeface="+mn-lt"/>
          <a:ea typeface="+mn-ea"/>
          <a:cs typeface="+mn-cs"/>
        </a:defRPr>
      </a:lvl1pPr>
      <a:lvl2pPr marL="455920" algn="l" defTabSz="911840" rtl="0" eaLnBrk="1" latinLnBrk="0" hangingPunct="1">
        <a:defRPr sz="1795" kern="1200">
          <a:solidFill>
            <a:schemeClr val="tx1"/>
          </a:solidFill>
          <a:latin typeface="+mn-lt"/>
          <a:ea typeface="+mn-ea"/>
          <a:cs typeface="+mn-cs"/>
        </a:defRPr>
      </a:lvl2pPr>
      <a:lvl3pPr marL="911840" algn="l" defTabSz="911840" rtl="0" eaLnBrk="1" latinLnBrk="0" hangingPunct="1">
        <a:defRPr sz="1795" kern="1200">
          <a:solidFill>
            <a:schemeClr val="tx1"/>
          </a:solidFill>
          <a:latin typeface="+mn-lt"/>
          <a:ea typeface="+mn-ea"/>
          <a:cs typeface="+mn-cs"/>
        </a:defRPr>
      </a:lvl3pPr>
      <a:lvl4pPr marL="1367760" algn="l" defTabSz="911840" rtl="0" eaLnBrk="1" latinLnBrk="0" hangingPunct="1">
        <a:defRPr sz="1795" kern="1200">
          <a:solidFill>
            <a:schemeClr val="tx1"/>
          </a:solidFill>
          <a:latin typeface="+mn-lt"/>
          <a:ea typeface="+mn-ea"/>
          <a:cs typeface="+mn-cs"/>
        </a:defRPr>
      </a:lvl4pPr>
      <a:lvl5pPr marL="1823679" algn="l" defTabSz="911840" rtl="0" eaLnBrk="1" latinLnBrk="0" hangingPunct="1">
        <a:defRPr sz="1795" kern="1200">
          <a:solidFill>
            <a:schemeClr val="tx1"/>
          </a:solidFill>
          <a:latin typeface="+mn-lt"/>
          <a:ea typeface="+mn-ea"/>
          <a:cs typeface="+mn-cs"/>
        </a:defRPr>
      </a:lvl5pPr>
      <a:lvl6pPr marL="2279599" algn="l" defTabSz="911840" rtl="0" eaLnBrk="1" latinLnBrk="0" hangingPunct="1">
        <a:defRPr sz="1795" kern="1200">
          <a:solidFill>
            <a:schemeClr val="tx1"/>
          </a:solidFill>
          <a:latin typeface="+mn-lt"/>
          <a:ea typeface="+mn-ea"/>
          <a:cs typeface="+mn-cs"/>
        </a:defRPr>
      </a:lvl6pPr>
      <a:lvl7pPr marL="2735519" algn="l" defTabSz="911840" rtl="0" eaLnBrk="1" latinLnBrk="0" hangingPunct="1">
        <a:defRPr sz="1795" kern="1200">
          <a:solidFill>
            <a:schemeClr val="tx1"/>
          </a:solidFill>
          <a:latin typeface="+mn-lt"/>
          <a:ea typeface="+mn-ea"/>
          <a:cs typeface="+mn-cs"/>
        </a:defRPr>
      </a:lvl7pPr>
      <a:lvl8pPr marL="3191439" algn="l" defTabSz="911840" rtl="0" eaLnBrk="1" latinLnBrk="0" hangingPunct="1">
        <a:defRPr sz="1795" kern="1200">
          <a:solidFill>
            <a:schemeClr val="tx1"/>
          </a:solidFill>
          <a:latin typeface="+mn-lt"/>
          <a:ea typeface="+mn-ea"/>
          <a:cs typeface="+mn-cs"/>
        </a:defRPr>
      </a:lvl8pPr>
      <a:lvl9pPr marL="3647359" algn="l" defTabSz="911840"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emf"/><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1.bin"/><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slideLayout" Target="../slideLayouts/slideLayout23.xml"/><Relationship Id="rId4" Type="http://schemas.openxmlformats.org/officeDocument/2006/relationships/video" Target="../media/media2.mp4"/><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2.bin"/><Relationship Id="rId1" Type="http://schemas.openxmlformats.org/officeDocument/2006/relationships/slideLayout" Target="../slideLayouts/slideLayout23.xml"/><Relationship Id="rId6" Type="http://schemas.openxmlformats.org/officeDocument/2006/relationships/oleObject" Target="../embeddings/oleObject4.bin"/><Relationship Id="rId5" Type="http://schemas.openxmlformats.org/officeDocument/2006/relationships/image" Target="../media/image55.wmf"/><Relationship Id="rId4" Type="http://schemas.openxmlformats.org/officeDocument/2006/relationships/oleObject" Target="../embeddings/oleObject3.bin"/><Relationship Id="rId9" Type="http://schemas.openxmlformats.org/officeDocument/2006/relationships/image" Target="../media/image57.emf"/></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4.png"/><Relationship Id="rId7" Type="http://schemas.openxmlformats.org/officeDocument/2006/relationships/oleObject" Target="../embeddings/oleObject7.bin"/><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76.jpeg"/><Relationship Id="rId5" Type="http://schemas.openxmlformats.org/officeDocument/2006/relationships/image" Target="../media/image75.wmf"/><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7.emf"/><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oleObject" Target="../embeddings/oleObject7.bin"/><Relationship Id="rId5" Type="http://schemas.openxmlformats.org/officeDocument/2006/relationships/image" Target="../media/image79.wmf"/><Relationship Id="rId4"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23.xml"/><Relationship Id="rId5" Type="http://schemas.openxmlformats.org/officeDocument/2006/relationships/image" Target="../media/image80.png"/><Relationship Id="rId4" Type="http://schemas.openxmlformats.org/officeDocument/2006/relationships/image" Target="../media/image7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82.gif"/><Relationship Id="rId7" Type="http://schemas.openxmlformats.org/officeDocument/2006/relationships/image" Target="../media/image86.gif"/><Relationship Id="rId2" Type="http://schemas.openxmlformats.org/officeDocument/2006/relationships/image" Target="../media/image81.jpeg"/><Relationship Id="rId1" Type="http://schemas.openxmlformats.org/officeDocument/2006/relationships/slideLayout" Target="../slideLayouts/slideLayout23.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gif"/></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emf"/><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96.png"/><Relationship Id="rId1" Type="http://schemas.openxmlformats.org/officeDocument/2006/relationships/slideLayout" Target="../slideLayouts/slideLayout23.xml"/><Relationship Id="rId4" Type="http://schemas.openxmlformats.org/officeDocument/2006/relationships/image" Target="../media/image97.w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oleObject" Target="../embeddings/oleObject10.bin"/><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oleObject" Target="../embeddings/oleObject11.bin"/><Relationship Id="rId1" Type="http://schemas.openxmlformats.org/officeDocument/2006/relationships/slideLayout" Target="../slideLayouts/slideLayout23.xml"/><Relationship Id="rId5" Type="http://schemas.openxmlformats.org/officeDocument/2006/relationships/image" Target="../media/image99.wmf"/><Relationship Id="rId4" Type="http://schemas.openxmlformats.org/officeDocument/2006/relationships/oleObject" Target="../embeddings/oleObject12.bin"/></Relationships>
</file>

<file path=ppt/slides/_rels/slide6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gif"/><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15.jpg"/><Relationship Id="rId5" Type="http://schemas.openxmlformats.org/officeDocument/2006/relationships/image" Target="../media/image114.jp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17.jpeg"/></Relationships>
</file>

<file path=ppt/slides/_rels/slide7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119.jpeg"/></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122.emf"/><Relationship Id="rId5" Type="http://schemas.openxmlformats.org/officeDocument/2006/relationships/oleObject" Target="../embeddings/oleObject14.bin"/><Relationship Id="rId4" Type="http://schemas.openxmlformats.org/officeDocument/2006/relationships/image" Target="../media/image121.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23.emf"/></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24.jpeg"/><Relationship Id="rId7"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oleObject" Target="../embeddings/oleObject16.bin"/><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126.wmf"/><Relationship Id="rId5" Type="http://schemas.openxmlformats.org/officeDocument/2006/relationships/oleObject" Target="../embeddings/oleObject17.bin"/><Relationship Id="rId4" Type="http://schemas.openxmlformats.org/officeDocument/2006/relationships/image" Target="../media/image125.wmf"/><Relationship Id="rId9" Type="http://schemas.openxmlformats.org/officeDocument/2006/relationships/image" Target="NUL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132.wmf"/><Relationship Id="rId18" Type="http://schemas.openxmlformats.org/officeDocument/2006/relationships/oleObject" Target="../embeddings/oleObject25.bin"/><Relationship Id="rId3" Type="http://schemas.openxmlformats.org/officeDocument/2006/relationships/image" Target="../media/image127.jpeg"/><Relationship Id="rId21" Type="http://schemas.openxmlformats.org/officeDocument/2006/relationships/image" Target="../media/image136.wmf"/><Relationship Id="rId7" Type="http://schemas.openxmlformats.org/officeDocument/2006/relationships/image" Target="../media/image129.wmf"/><Relationship Id="rId12" Type="http://schemas.openxmlformats.org/officeDocument/2006/relationships/oleObject" Target="../embeddings/oleObject22.bin"/><Relationship Id="rId17" Type="http://schemas.openxmlformats.org/officeDocument/2006/relationships/image" Target="../media/image134.wmf"/><Relationship Id="rId2" Type="http://schemas.openxmlformats.org/officeDocument/2006/relationships/notesSlide" Target="../notesSlides/notesSlide27.xml"/><Relationship Id="rId16" Type="http://schemas.openxmlformats.org/officeDocument/2006/relationships/oleObject" Target="../embeddings/oleObject24.bin"/><Relationship Id="rId20" Type="http://schemas.openxmlformats.org/officeDocument/2006/relationships/oleObject" Target="../embeddings/oleObject26.bin"/><Relationship Id="rId1" Type="http://schemas.openxmlformats.org/officeDocument/2006/relationships/slideLayout" Target="../slideLayouts/slideLayout23.xml"/><Relationship Id="rId6" Type="http://schemas.openxmlformats.org/officeDocument/2006/relationships/oleObject" Target="../embeddings/oleObject19.bin"/><Relationship Id="rId11" Type="http://schemas.openxmlformats.org/officeDocument/2006/relationships/image" Target="../media/image131.wmf"/><Relationship Id="rId5" Type="http://schemas.openxmlformats.org/officeDocument/2006/relationships/image" Target="../media/image128.wmf"/><Relationship Id="rId15" Type="http://schemas.openxmlformats.org/officeDocument/2006/relationships/image" Target="../media/image133.wmf"/><Relationship Id="rId23" Type="http://schemas.openxmlformats.org/officeDocument/2006/relationships/image" Target="../media/image137.wmf"/><Relationship Id="rId10" Type="http://schemas.openxmlformats.org/officeDocument/2006/relationships/oleObject" Target="../embeddings/oleObject21.bin"/><Relationship Id="rId19" Type="http://schemas.openxmlformats.org/officeDocument/2006/relationships/image" Target="../media/image135.wmf"/><Relationship Id="rId4" Type="http://schemas.openxmlformats.org/officeDocument/2006/relationships/oleObject" Target="../embeddings/oleObject18.bin"/><Relationship Id="rId9" Type="http://schemas.openxmlformats.org/officeDocument/2006/relationships/image" Target="../media/image130.wmf"/><Relationship Id="rId14" Type="http://schemas.openxmlformats.org/officeDocument/2006/relationships/oleObject" Target="../embeddings/oleObject23.bin"/><Relationship Id="rId22" Type="http://schemas.openxmlformats.org/officeDocument/2006/relationships/oleObject" Target="../embeddings/oleObject27.bin"/></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26.bin"/><Relationship Id="rId18" Type="http://schemas.openxmlformats.org/officeDocument/2006/relationships/oleObject" Target="../embeddings/oleObject29.bin"/><Relationship Id="rId3" Type="http://schemas.openxmlformats.org/officeDocument/2006/relationships/oleObject" Target="../embeddings/oleObject18.bin"/><Relationship Id="rId21" Type="http://schemas.openxmlformats.org/officeDocument/2006/relationships/image" Target="../media/image140.wmf"/><Relationship Id="rId7" Type="http://schemas.openxmlformats.org/officeDocument/2006/relationships/oleObject" Target="../embeddings/oleObject20.bin"/><Relationship Id="rId12" Type="http://schemas.openxmlformats.org/officeDocument/2006/relationships/image" Target="../media/image138.wmf"/><Relationship Id="rId17" Type="http://schemas.openxmlformats.org/officeDocument/2006/relationships/image" Target="../media/image127.jpeg"/><Relationship Id="rId2" Type="http://schemas.openxmlformats.org/officeDocument/2006/relationships/notesSlide" Target="../notesSlides/notesSlide28.xml"/><Relationship Id="rId16" Type="http://schemas.openxmlformats.org/officeDocument/2006/relationships/image" Target="../media/image137.wmf"/><Relationship Id="rId20" Type="http://schemas.openxmlformats.org/officeDocument/2006/relationships/oleObject" Target="../embeddings/oleObject30.bin"/><Relationship Id="rId1" Type="http://schemas.openxmlformats.org/officeDocument/2006/relationships/slideLayout" Target="../slideLayouts/slideLayout23.xml"/><Relationship Id="rId6" Type="http://schemas.openxmlformats.org/officeDocument/2006/relationships/image" Target="../media/image129.wmf"/><Relationship Id="rId11" Type="http://schemas.openxmlformats.org/officeDocument/2006/relationships/oleObject" Target="../embeddings/oleObject28.bin"/><Relationship Id="rId5" Type="http://schemas.openxmlformats.org/officeDocument/2006/relationships/oleObject" Target="../embeddings/oleObject19.bin"/><Relationship Id="rId15" Type="http://schemas.openxmlformats.org/officeDocument/2006/relationships/oleObject" Target="../embeddings/oleObject27.bin"/><Relationship Id="rId10" Type="http://schemas.openxmlformats.org/officeDocument/2006/relationships/image" Target="../media/image133.wmf"/><Relationship Id="rId19" Type="http://schemas.openxmlformats.org/officeDocument/2006/relationships/image" Target="../media/image139.wmf"/><Relationship Id="rId4" Type="http://schemas.openxmlformats.org/officeDocument/2006/relationships/image" Target="../media/image128.wmf"/><Relationship Id="rId9" Type="http://schemas.openxmlformats.org/officeDocument/2006/relationships/oleObject" Target="../embeddings/oleObject23.bin"/><Relationship Id="rId14" Type="http://schemas.openxmlformats.org/officeDocument/2006/relationships/image" Target="../media/image136.wmf"/></Relationships>
</file>

<file path=ppt/slides/_rels/slide81.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26.bin"/><Relationship Id="rId18" Type="http://schemas.openxmlformats.org/officeDocument/2006/relationships/oleObject" Target="../embeddings/oleObject32.bin"/><Relationship Id="rId3" Type="http://schemas.openxmlformats.org/officeDocument/2006/relationships/oleObject" Target="../embeddings/oleObject18.bin"/><Relationship Id="rId21" Type="http://schemas.openxmlformats.org/officeDocument/2006/relationships/image" Target="../media/image142.wmf"/><Relationship Id="rId7" Type="http://schemas.openxmlformats.org/officeDocument/2006/relationships/oleObject" Target="../embeddings/oleObject20.bin"/><Relationship Id="rId12" Type="http://schemas.openxmlformats.org/officeDocument/2006/relationships/image" Target="../media/image138.wmf"/><Relationship Id="rId17" Type="http://schemas.openxmlformats.org/officeDocument/2006/relationships/image" Target="../media/image127.jpeg"/><Relationship Id="rId2" Type="http://schemas.openxmlformats.org/officeDocument/2006/relationships/notesSlide" Target="../notesSlides/notesSlide29.xml"/><Relationship Id="rId16" Type="http://schemas.openxmlformats.org/officeDocument/2006/relationships/image" Target="../media/image137.wmf"/><Relationship Id="rId20" Type="http://schemas.openxmlformats.org/officeDocument/2006/relationships/oleObject" Target="../embeddings/oleObject33.bin"/><Relationship Id="rId1" Type="http://schemas.openxmlformats.org/officeDocument/2006/relationships/slideLayout" Target="../slideLayouts/slideLayout23.xml"/><Relationship Id="rId6" Type="http://schemas.openxmlformats.org/officeDocument/2006/relationships/image" Target="../media/image129.wmf"/><Relationship Id="rId11" Type="http://schemas.openxmlformats.org/officeDocument/2006/relationships/oleObject" Target="../embeddings/oleObject31.bin"/><Relationship Id="rId5" Type="http://schemas.openxmlformats.org/officeDocument/2006/relationships/oleObject" Target="../embeddings/oleObject19.bin"/><Relationship Id="rId15" Type="http://schemas.openxmlformats.org/officeDocument/2006/relationships/oleObject" Target="../embeddings/oleObject27.bin"/><Relationship Id="rId10" Type="http://schemas.openxmlformats.org/officeDocument/2006/relationships/image" Target="../media/image133.wmf"/><Relationship Id="rId19" Type="http://schemas.openxmlformats.org/officeDocument/2006/relationships/image" Target="../media/image141.wmf"/><Relationship Id="rId4" Type="http://schemas.openxmlformats.org/officeDocument/2006/relationships/image" Target="../media/image128.wmf"/><Relationship Id="rId9" Type="http://schemas.openxmlformats.org/officeDocument/2006/relationships/oleObject" Target="../embeddings/oleObject23.bin"/><Relationship Id="rId14" Type="http://schemas.openxmlformats.org/officeDocument/2006/relationships/image" Target="../media/image136.wmf"/></Relationships>
</file>

<file path=ppt/slides/_rels/slide82.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26.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138.wmf"/><Relationship Id="rId17" Type="http://schemas.openxmlformats.org/officeDocument/2006/relationships/image" Target="../media/image127.jpeg"/><Relationship Id="rId2" Type="http://schemas.openxmlformats.org/officeDocument/2006/relationships/notesSlide" Target="../notesSlides/notesSlide30.xml"/><Relationship Id="rId16" Type="http://schemas.openxmlformats.org/officeDocument/2006/relationships/image" Target="../media/image137.wmf"/><Relationship Id="rId1" Type="http://schemas.openxmlformats.org/officeDocument/2006/relationships/slideLayout" Target="../slideLayouts/slideLayout23.xml"/><Relationship Id="rId6" Type="http://schemas.openxmlformats.org/officeDocument/2006/relationships/image" Target="../media/image129.wmf"/><Relationship Id="rId11" Type="http://schemas.openxmlformats.org/officeDocument/2006/relationships/oleObject" Target="../embeddings/oleObject34.bin"/><Relationship Id="rId5" Type="http://schemas.openxmlformats.org/officeDocument/2006/relationships/oleObject" Target="../embeddings/oleObject19.bin"/><Relationship Id="rId15" Type="http://schemas.openxmlformats.org/officeDocument/2006/relationships/oleObject" Target="../embeddings/oleObject27.bin"/><Relationship Id="rId10" Type="http://schemas.openxmlformats.org/officeDocument/2006/relationships/image" Target="../media/image133.wmf"/><Relationship Id="rId4" Type="http://schemas.openxmlformats.org/officeDocument/2006/relationships/image" Target="../media/image128.wmf"/><Relationship Id="rId9" Type="http://schemas.openxmlformats.org/officeDocument/2006/relationships/oleObject" Target="../embeddings/oleObject23.bin"/><Relationship Id="rId14" Type="http://schemas.openxmlformats.org/officeDocument/2006/relationships/image" Target="../media/image136.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jpg"/><Relationship Id="rId2" Type="http://schemas.openxmlformats.org/officeDocument/2006/relationships/image" Target="../media/image143.jpg"/><Relationship Id="rId1" Type="http://schemas.openxmlformats.org/officeDocument/2006/relationships/slideLayout" Target="../slideLayouts/slideLayout23.xml"/><Relationship Id="rId6" Type="http://schemas.openxmlformats.org/officeDocument/2006/relationships/image" Target="../media/image147.jpg"/><Relationship Id="rId5" Type="http://schemas.openxmlformats.org/officeDocument/2006/relationships/image" Target="../media/image146.jpg"/><Relationship Id="rId4" Type="http://schemas.openxmlformats.org/officeDocument/2006/relationships/image" Target="../media/image145.jpg"/></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23.xml"/><Relationship Id="rId6" Type="http://schemas.openxmlformats.org/officeDocument/2006/relationships/image" Target="../media/image154.gif"/><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gif"/><Relationship Id="rId1" Type="http://schemas.openxmlformats.org/officeDocument/2006/relationships/slideLayout" Target="../slideLayouts/slideLayout23.xml"/><Relationship Id="rId4" Type="http://schemas.openxmlformats.org/officeDocument/2006/relationships/image" Target="../media/image158.jpg"/></Relationships>
</file>

<file path=ppt/slides/_rels/slide8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3.xml"/><Relationship Id="rId5" Type="http://schemas.openxmlformats.org/officeDocument/2006/relationships/image" Target="../media/image162.png"/><Relationship Id="rId4" Type="http://schemas.openxmlformats.org/officeDocument/2006/relationships/image" Target="../media/image161.jpg"/></Relationships>
</file>

<file path=ppt/slides/_rels/slide89.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image" Target="../media/image163.jpg"/><Relationship Id="rId1" Type="http://schemas.openxmlformats.org/officeDocument/2006/relationships/slideLayout" Target="../slideLayouts/slideLayout23.xml"/><Relationship Id="rId5" Type="http://schemas.openxmlformats.org/officeDocument/2006/relationships/image" Target="../media/image166.gif"/><Relationship Id="rId4" Type="http://schemas.openxmlformats.org/officeDocument/2006/relationships/image" Target="../media/image165.gi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png"/><Relationship Id="rId1" Type="http://schemas.openxmlformats.org/officeDocument/2006/relationships/slideLayout" Target="../slideLayouts/slideLayout23.xml"/><Relationship Id="rId4" Type="http://schemas.openxmlformats.org/officeDocument/2006/relationships/image" Target="../media/image169.jpg"/></Relationships>
</file>

<file path=ppt/slides/_rels/slide9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jpg"/><Relationship Id="rId1" Type="http://schemas.openxmlformats.org/officeDocument/2006/relationships/slideLayout" Target="../slideLayouts/slideLayout23.xml"/><Relationship Id="rId4" Type="http://schemas.openxmlformats.org/officeDocument/2006/relationships/image" Target="../media/image172.jpg"/></Relationships>
</file>

<file path=ppt/slides/_rels/slide92.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png"/><Relationship Id="rId1" Type="http://schemas.openxmlformats.org/officeDocument/2006/relationships/slideLayout" Target="../slideLayouts/slideLayout33.xml"/></Relationships>
</file>

<file path=ppt/slides/_rels/slide93.xml.rels><?xml version="1.0" encoding="UTF-8" standalone="yes"?>
<Relationships xmlns="http://schemas.openxmlformats.org/package/2006/relationships"><Relationship Id="rId3" Type="http://schemas.openxmlformats.org/officeDocument/2006/relationships/image" Target="../media/image175.gif"/><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177.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8.png"/><Relationship Id="rId4" Type="http://schemas.openxmlformats.org/officeDocument/2006/relationships/notesSlide" Target="../notesSlides/notesSlide3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F84291-478E-406C-8B48-E225EA648013}"/>
              </a:ext>
            </a:extLst>
          </p:cNvPr>
          <p:cNvSpPr txBox="1"/>
          <p:nvPr/>
        </p:nvSpPr>
        <p:spPr>
          <a:xfrm>
            <a:off x="0" y="4418707"/>
            <a:ext cx="9144983" cy="1384990"/>
          </a:xfrm>
          <a:prstGeom prst="rect">
            <a:avLst/>
          </a:prstGeom>
          <a:noFill/>
        </p:spPr>
        <p:txBody>
          <a:bodyPr wrap="square" lIns="91436" tIns="45718" rIns="91436" bIns="45718" rtlCol="0">
            <a:spAutoFit/>
          </a:bodyPr>
          <a:lstStyle/>
          <a:p>
            <a:pPr algn="ctr" defTabSz="913765"/>
            <a:r>
              <a:rPr lang="zh-CN" altLang="en-US" sz="2800" b="1" kern="3000" dirty="0">
                <a:latin typeface="Times New Roman" panose="02020603050405020304" pitchFamily="18" charset="0"/>
                <a:ea typeface="微软雅黑" panose="020B0503020204020204" pitchFamily="34" charset="-122"/>
                <a:cs typeface="Times New Roman" panose="02020603050405020304" pitchFamily="18" charset="0"/>
              </a:rPr>
              <a:t>陈伟能、吴永贤</a:t>
            </a:r>
            <a:endParaRPr lang="en-US" altLang="zh-CN" sz="2800" b="1" kern="3000" dirty="0">
              <a:latin typeface="Times New Roman" panose="02020603050405020304" pitchFamily="18" charset="0"/>
              <a:ea typeface="微软雅黑" panose="020B0503020204020204" pitchFamily="34" charset="-122"/>
              <a:cs typeface="Times New Roman" panose="02020603050405020304" pitchFamily="18" charset="0"/>
            </a:endParaRPr>
          </a:p>
          <a:p>
            <a:pPr algn="ctr" defTabSz="913765"/>
            <a:r>
              <a:rPr lang="zh-CN" altLang="en-US" sz="2800" b="1" kern="3000" dirty="0">
                <a:latin typeface="Times New Roman" panose="02020603050405020304" pitchFamily="18" charset="0"/>
                <a:ea typeface="微软雅黑" panose="020B0503020204020204" pitchFamily="34" charset="-122"/>
                <a:cs typeface="Times New Roman" panose="02020603050405020304" pitchFamily="18" charset="0"/>
              </a:rPr>
              <a:t>计算科学与工程学院</a:t>
            </a:r>
            <a:endParaRPr lang="en-US" altLang="zh-CN" sz="2800" b="1" kern="3000" dirty="0">
              <a:latin typeface="Times New Roman" panose="02020603050405020304" pitchFamily="18" charset="0"/>
              <a:ea typeface="微软雅黑" panose="020B0503020204020204" pitchFamily="34" charset="-122"/>
              <a:cs typeface="Times New Roman" panose="02020603050405020304" pitchFamily="18" charset="0"/>
            </a:endParaRPr>
          </a:p>
          <a:p>
            <a:pPr algn="ctr" defTabSz="913765"/>
            <a:r>
              <a:rPr lang="zh-CN" altLang="en-US" sz="2800" b="1" kern="3000" dirty="0">
                <a:latin typeface="Times New Roman" panose="02020603050405020304" pitchFamily="18" charset="0"/>
                <a:ea typeface="微软雅黑" panose="020B0503020204020204" pitchFamily="34" charset="-122"/>
                <a:cs typeface="Times New Roman" panose="02020603050405020304" pitchFamily="18" charset="0"/>
              </a:rPr>
              <a:t>华南理工大学</a:t>
            </a:r>
            <a:endParaRPr lang="en-US" altLang="zh-CN" sz="2800" b="1" kern="3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0E9C28ED-1590-4A1D-8D61-27C031A7B748}"/>
              </a:ext>
            </a:extLst>
          </p:cNvPr>
          <p:cNvSpPr txBox="1"/>
          <p:nvPr/>
        </p:nvSpPr>
        <p:spPr>
          <a:xfrm>
            <a:off x="1652746" y="1187227"/>
            <a:ext cx="6003428" cy="769441"/>
          </a:xfrm>
          <a:prstGeom prst="rect">
            <a:avLst/>
          </a:prstGeom>
          <a:noFill/>
        </p:spPr>
        <p:txBody>
          <a:bodyPr wrap="square" rtlCol="0">
            <a:spAutoFit/>
          </a:bodyPr>
          <a:lstStyle/>
          <a:p>
            <a:pPr algn="ctr"/>
            <a:r>
              <a:rPr lang="zh-CN" altLang="en-US" sz="4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人 工 智 能</a:t>
            </a:r>
            <a:endParaRPr lang="en-US" altLang="zh-CN" sz="4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日期占位符 5">
            <a:extLst>
              <a:ext uri="{FF2B5EF4-FFF2-40B4-BE49-F238E27FC236}">
                <a16:creationId xmlns:a16="http://schemas.microsoft.com/office/drawing/2014/main" id="{543C41D5-B5E1-4B66-AFA7-48950695AAD5}"/>
              </a:ext>
            </a:extLst>
          </p:cNvPr>
          <p:cNvSpPr>
            <a:spLocks noGrp="1"/>
          </p:cNvSpPr>
          <p:nvPr>
            <p:ph type="dt" sz="half" idx="10"/>
          </p:nvPr>
        </p:nvSpPr>
        <p:spPr/>
        <p:txBody>
          <a:bodyPr/>
          <a:lstStyle/>
          <a:p>
            <a:fld id="{115164D7-C286-4A19-8EB5-03A42E132D3F}" type="datetime1">
              <a:rPr lang="zh-CN" altLang="en-US" smtClean="0"/>
              <a:t>2022/10/29</a:t>
            </a:fld>
            <a:endParaRPr lang="zh-CN" altLang="en-US" dirty="0"/>
          </a:p>
        </p:txBody>
      </p:sp>
      <p:sp>
        <p:nvSpPr>
          <p:cNvPr id="8" name="灯片编号占位符 7">
            <a:extLst>
              <a:ext uri="{FF2B5EF4-FFF2-40B4-BE49-F238E27FC236}">
                <a16:creationId xmlns:a16="http://schemas.microsoft.com/office/drawing/2014/main" id="{03FBA171-1EE0-4DC2-8EAA-1110E476D23C}"/>
              </a:ext>
            </a:extLst>
          </p:cNvPr>
          <p:cNvSpPr>
            <a:spLocks noGrp="1"/>
          </p:cNvSpPr>
          <p:nvPr>
            <p:ph type="sldNum" sz="quarter" idx="12"/>
          </p:nvPr>
        </p:nvSpPr>
        <p:spPr/>
        <p:txBody>
          <a:bodyPr/>
          <a:lstStyle/>
          <a:p>
            <a:fld id="{B2A3831D-48B3-4F9C-8367-0C37AADCE304}" type="slidenum">
              <a:rPr lang="zh-CN" altLang="en-US" smtClean="0"/>
              <a:t>1</a:t>
            </a:fld>
            <a:endParaRPr lang="zh-CN" altLang="en-US" dirty="0"/>
          </a:p>
        </p:txBody>
      </p:sp>
      <p:sp>
        <p:nvSpPr>
          <p:cNvPr id="10" name="文本框 9">
            <a:extLst>
              <a:ext uri="{FF2B5EF4-FFF2-40B4-BE49-F238E27FC236}">
                <a16:creationId xmlns:a16="http://schemas.microsoft.com/office/drawing/2014/main" id="{0E9C28ED-1590-4A1D-8D61-27C031A7B748}"/>
              </a:ext>
            </a:extLst>
          </p:cNvPr>
          <p:cNvSpPr txBox="1"/>
          <p:nvPr/>
        </p:nvSpPr>
        <p:spPr>
          <a:xfrm>
            <a:off x="-3968" y="2843411"/>
            <a:ext cx="9113550" cy="707886"/>
          </a:xfrm>
          <a:prstGeom prst="rect">
            <a:avLst/>
          </a:prstGeom>
          <a:noFill/>
        </p:spPr>
        <p:txBody>
          <a:bodyPr wrap="square" rtlCol="0">
            <a:spAutoFit/>
          </a:bodyPr>
          <a:lstStyle/>
          <a:p>
            <a:pPr algn="ctr"/>
            <a:r>
              <a:rPr lang="zh-CN" altLang="en-US" sz="4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第七讲：群体智能与进化计算</a:t>
            </a:r>
            <a:endParaRPr lang="en-US" altLang="zh-CN" sz="4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advTm="18981">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64D65-2EBC-511A-C4DF-AC4FAA3685EE}"/>
              </a:ext>
            </a:extLst>
          </p:cNvPr>
          <p:cNvSpPr>
            <a:spLocks noGrp="1"/>
          </p:cNvSpPr>
          <p:nvPr>
            <p:ph type="title"/>
          </p:nvPr>
        </p:nvSpPr>
        <p:spPr/>
        <p:txBody>
          <a:bodyPr>
            <a:normAutofit fontScale="90000"/>
          </a:bodyPr>
          <a:lstStyle/>
          <a:p>
            <a:pPr algn="ct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从生物</a:t>
            </a:r>
            <a:r>
              <a:rPr lang="en-US" altLang="zh-CN" sz="4388" b="1" dirty="0">
                <a:solidFill>
                  <a:prstClr val="white"/>
                </a:solidFill>
                <a:latin typeface="黑体" panose="02010609060101010101" pitchFamily="49" charset="-122"/>
                <a:ea typeface="黑体" panose="02010609060101010101" pitchFamily="49" charset="-122"/>
                <a:cs typeface="+mn-cs"/>
              </a:rPr>
              <a:t>/</a:t>
            </a:r>
            <a:r>
              <a:rPr lang="zh-CN" altLang="en-US" sz="4388"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a:extLst>
              <a:ext uri="{FF2B5EF4-FFF2-40B4-BE49-F238E27FC236}">
                <a16:creationId xmlns:a16="http://schemas.microsoft.com/office/drawing/2014/main" id="{7CA4EBC7-DA9D-7C90-4369-E9AD4FFB4E46}"/>
              </a:ext>
            </a:extLst>
          </p:cNvPr>
          <p:cNvSpPr>
            <a:spLocks noGrp="1"/>
          </p:cNvSpPr>
          <p:nvPr>
            <p:ph type="sldNum" sz="quarter" idx="10"/>
          </p:nvPr>
        </p:nvSpPr>
        <p:spPr/>
        <p:txBody>
          <a:bodyPr/>
          <a:lstStyle/>
          <a:p>
            <a:fld id="{2019CF56-CF6D-462A-8750-8AAFE511D27B}" type="slidenum">
              <a:rPr lang="zh-CN" altLang="en-US" smtClean="0"/>
              <a:pPr/>
              <a:t>10</a:t>
            </a:fld>
            <a:endParaRPr lang="zh-CN" altLang="en-US"/>
          </a:p>
        </p:txBody>
      </p:sp>
      <p:sp>
        <p:nvSpPr>
          <p:cNvPr id="9" name="TextBox 99">
            <a:extLst>
              <a:ext uri="{FF2B5EF4-FFF2-40B4-BE49-F238E27FC236}">
                <a16:creationId xmlns:a16="http://schemas.microsoft.com/office/drawing/2014/main" id="{B8E4040E-41F0-034E-F92F-4AB80ED8DBEC}"/>
              </a:ext>
            </a:extLst>
          </p:cNvPr>
          <p:cNvSpPr txBox="1">
            <a:spLocks noChangeArrowheads="1"/>
          </p:cNvSpPr>
          <p:nvPr/>
        </p:nvSpPr>
        <p:spPr bwMode="auto">
          <a:xfrm>
            <a:off x="549334" y="5381290"/>
            <a:ext cx="8054763" cy="33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596" dirty="0">
                <a:solidFill>
                  <a:srgbClr val="3333CC"/>
                </a:solidFill>
                <a:latin typeface="黑体" panose="02010609060101010101" pitchFamily="49" charset="-122"/>
                <a:ea typeface="黑体" panose="02010609060101010101" pitchFamily="49" charset="-122"/>
              </a:rPr>
              <a:t>控制群体机器人通过协作完成复杂任务</a:t>
            </a:r>
            <a:endParaRPr lang="en-US" altLang="zh-CN" sz="1596" dirty="0">
              <a:solidFill>
                <a:srgbClr val="3333CC"/>
              </a:solidFill>
              <a:latin typeface="黑体" panose="02010609060101010101" pitchFamily="49" charset="-122"/>
              <a:ea typeface="黑体" panose="02010609060101010101" pitchFamily="49" charset="-122"/>
            </a:endParaRPr>
          </a:p>
        </p:txBody>
      </p:sp>
      <p:sp>
        <p:nvSpPr>
          <p:cNvPr id="13" name="矩形 22">
            <a:extLst>
              <a:ext uri="{FF2B5EF4-FFF2-40B4-BE49-F238E27FC236}">
                <a16:creationId xmlns:a16="http://schemas.microsoft.com/office/drawing/2014/main" id="{7C1CA20D-6255-1F9F-28BA-EF5C23B2A7A6}"/>
              </a:ext>
            </a:extLst>
          </p:cNvPr>
          <p:cNvSpPr>
            <a:spLocks noChangeArrowheads="1"/>
          </p:cNvSpPr>
          <p:nvPr/>
        </p:nvSpPr>
        <p:spPr bwMode="auto">
          <a:xfrm>
            <a:off x="-53699" y="4563869"/>
            <a:ext cx="4695647" cy="70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100000"/>
              </a:lnSpc>
              <a:spcBef>
                <a:spcPct val="0"/>
              </a:spcBef>
              <a:buFontTx/>
              <a:buNone/>
            </a:pPr>
            <a:r>
              <a:rPr lang="en-US" altLang="zh-CN" sz="1994" dirty="0" err="1">
                <a:solidFill>
                  <a:srgbClr val="3333FF"/>
                </a:solidFill>
              </a:rPr>
              <a:t>Kilobots</a:t>
            </a:r>
            <a:r>
              <a:rPr lang="zh-CN" altLang="en-US" sz="1994" dirty="0">
                <a:solidFill>
                  <a:srgbClr val="3333FF"/>
                </a:solidFill>
              </a:rPr>
              <a:t>群体机器人</a:t>
            </a:r>
            <a:endParaRPr lang="en-US" altLang="zh-CN" sz="1994" dirty="0">
              <a:solidFill>
                <a:srgbClr val="3333FF"/>
              </a:solidFill>
            </a:endParaRPr>
          </a:p>
          <a:p>
            <a:pPr algn="ctr" eaLnBrk="1" hangingPunct="1">
              <a:lnSpc>
                <a:spcPct val="100000"/>
              </a:lnSpc>
              <a:spcBef>
                <a:spcPct val="0"/>
              </a:spcBef>
              <a:buFontTx/>
              <a:buNone/>
            </a:pPr>
            <a:r>
              <a:rPr lang="zh-CN" altLang="en-US" sz="1994" dirty="0">
                <a:solidFill>
                  <a:srgbClr val="3333FF"/>
                </a:solidFill>
              </a:rPr>
              <a:t>（</a:t>
            </a:r>
            <a:r>
              <a:rPr lang="en-US" altLang="zh-CN" sz="1994" dirty="0">
                <a:solidFill>
                  <a:srgbClr val="3333FF"/>
                </a:solidFill>
              </a:rPr>
              <a:t>Science</a:t>
            </a:r>
            <a:r>
              <a:rPr lang="zh-CN" altLang="en-US" sz="1994" dirty="0">
                <a:solidFill>
                  <a:srgbClr val="3333FF"/>
                </a:solidFill>
              </a:rPr>
              <a:t> </a:t>
            </a:r>
            <a:r>
              <a:rPr lang="en-US" altLang="zh-CN" sz="1994" dirty="0">
                <a:solidFill>
                  <a:srgbClr val="3333FF"/>
                </a:solidFill>
              </a:rPr>
              <a:t>2014</a:t>
            </a:r>
            <a:r>
              <a:rPr lang="zh-CN" altLang="en-US" sz="1994" dirty="0">
                <a:solidFill>
                  <a:srgbClr val="3333FF"/>
                </a:solidFill>
              </a:rPr>
              <a:t>）</a:t>
            </a:r>
          </a:p>
        </p:txBody>
      </p:sp>
      <p:pic>
        <p:nvPicPr>
          <p:cNvPr id="10" name="图片 2">
            <a:extLst>
              <a:ext uri="{FF2B5EF4-FFF2-40B4-BE49-F238E27FC236}">
                <a16:creationId xmlns:a16="http://schemas.microsoft.com/office/drawing/2014/main" id="{A0B151F7-82F3-275B-00A9-5F736B452A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993" y="2038188"/>
            <a:ext cx="4333955" cy="244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2F13500D-C0EE-84B1-188C-5465F0A57DF6}"/>
              </a:ext>
            </a:extLst>
          </p:cNvPr>
          <p:cNvPicPr>
            <a:picLocks noChangeAspect="1"/>
          </p:cNvPicPr>
          <p:nvPr/>
        </p:nvPicPr>
        <p:blipFill>
          <a:blip r:embed="rId3"/>
          <a:stretch>
            <a:fillRect/>
          </a:stretch>
        </p:blipFill>
        <p:spPr>
          <a:xfrm>
            <a:off x="4715316" y="2038188"/>
            <a:ext cx="1878690" cy="2441665"/>
          </a:xfrm>
          <a:prstGeom prst="rect">
            <a:avLst/>
          </a:prstGeom>
        </p:spPr>
      </p:pic>
      <p:sp>
        <p:nvSpPr>
          <p:cNvPr id="12" name="矩形 22">
            <a:extLst>
              <a:ext uri="{FF2B5EF4-FFF2-40B4-BE49-F238E27FC236}">
                <a16:creationId xmlns:a16="http://schemas.microsoft.com/office/drawing/2014/main" id="{2172F62C-D3F4-D633-5A80-42089786340F}"/>
              </a:ext>
            </a:extLst>
          </p:cNvPr>
          <p:cNvSpPr>
            <a:spLocks noChangeArrowheads="1"/>
          </p:cNvSpPr>
          <p:nvPr/>
        </p:nvSpPr>
        <p:spPr bwMode="auto">
          <a:xfrm>
            <a:off x="4460103" y="4559300"/>
            <a:ext cx="2389113" cy="70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100000"/>
              </a:lnSpc>
              <a:spcBef>
                <a:spcPct val="0"/>
              </a:spcBef>
              <a:buFontTx/>
              <a:buNone/>
            </a:pPr>
            <a:r>
              <a:rPr lang="zh-CN" altLang="en-US" sz="1994" dirty="0">
                <a:solidFill>
                  <a:srgbClr val="3333FF"/>
                </a:solidFill>
              </a:rPr>
              <a:t>细胞粒子机器人</a:t>
            </a:r>
            <a:endParaRPr lang="en-US" altLang="zh-CN" sz="1994" dirty="0">
              <a:solidFill>
                <a:srgbClr val="3333FF"/>
              </a:solidFill>
            </a:endParaRPr>
          </a:p>
          <a:p>
            <a:pPr algn="ctr" eaLnBrk="1" hangingPunct="1">
              <a:lnSpc>
                <a:spcPct val="100000"/>
              </a:lnSpc>
              <a:spcBef>
                <a:spcPct val="0"/>
              </a:spcBef>
              <a:buFontTx/>
              <a:buNone/>
            </a:pPr>
            <a:r>
              <a:rPr lang="zh-CN" altLang="en-US" sz="1994" dirty="0">
                <a:solidFill>
                  <a:srgbClr val="3333FF"/>
                </a:solidFill>
              </a:rPr>
              <a:t>（</a:t>
            </a:r>
            <a:r>
              <a:rPr lang="en-US" altLang="zh-CN" sz="1994" dirty="0">
                <a:solidFill>
                  <a:srgbClr val="3333FF"/>
                </a:solidFill>
              </a:rPr>
              <a:t>Nature</a:t>
            </a:r>
            <a:r>
              <a:rPr lang="zh-CN" altLang="en-US" sz="1994" dirty="0">
                <a:solidFill>
                  <a:srgbClr val="3333FF"/>
                </a:solidFill>
              </a:rPr>
              <a:t> </a:t>
            </a:r>
            <a:r>
              <a:rPr lang="en-US" altLang="zh-CN" sz="1994" dirty="0">
                <a:solidFill>
                  <a:srgbClr val="3333FF"/>
                </a:solidFill>
              </a:rPr>
              <a:t>2021</a:t>
            </a:r>
            <a:r>
              <a:rPr lang="zh-CN" altLang="en-US" sz="1994" dirty="0">
                <a:solidFill>
                  <a:srgbClr val="3333FF"/>
                </a:solidFill>
              </a:rPr>
              <a:t>）</a:t>
            </a:r>
          </a:p>
        </p:txBody>
      </p:sp>
      <p:pic>
        <p:nvPicPr>
          <p:cNvPr id="14" name="Picture 2">
            <a:extLst>
              <a:ext uri="{FF2B5EF4-FFF2-40B4-BE49-F238E27FC236}">
                <a16:creationId xmlns:a16="http://schemas.microsoft.com/office/drawing/2014/main" id="{C0C51279-B5A5-FF0E-68E5-CB0C84C3F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1351" y="2495341"/>
            <a:ext cx="2258519" cy="1575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3D668C">
                      <a:alpha val="50000"/>
                    </a:srgbClr>
                  </a:outerShdw>
                </a:effectLst>
              </a14:hiddenEffects>
            </a:ext>
          </a:extLst>
        </p:spPr>
      </p:pic>
      <p:sp>
        <p:nvSpPr>
          <p:cNvPr id="15" name="矩形 22">
            <a:extLst>
              <a:ext uri="{FF2B5EF4-FFF2-40B4-BE49-F238E27FC236}">
                <a16:creationId xmlns:a16="http://schemas.microsoft.com/office/drawing/2014/main" id="{64077D68-158F-17B0-8CD0-9BF3A9AE98E7}"/>
              </a:ext>
            </a:extLst>
          </p:cNvPr>
          <p:cNvSpPr>
            <a:spLocks noChangeArrowheads="1"/>
          </p:cNvSpPr>
          <p:nvPr/>
        </p:nvSpPr>
        <p:spPr bwMode="auto">
          <a:xfrm>
            <a:off x="6729487" y="4663426"/>
            <a:ext cx="2389113" cy="39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100000"/>
              </a:lnSpc>
              <a:spcBef>
                <a:spcPct val="0"/>
              </a:spcBef>
              <a:buFontTx/>
              <a:buNone/>
            </a:pPr>
            <a:r>
              <a:rPr lang="zh-CN" altLang="en-US" sz="1994" dirty="0">
                <a:solidFill>
                  <a:srgbClr val="3333FF"/>
                </a:solidFill>
              </a:rPr>
              <a:t>无人机编队表演</a:t>
            </a:r>
          </a:p>
        </p:txBody>
      </p:sp>
    </p:spTree>
    <p:extLst>
      <p:ext uri="{BB962C8B-B14F-4D97-AF65-F5344CB8AC3E}">
        <p14:creationId xmlns:p14="http://schemas.microsoft.com/office/powerpoint/2010/main" val="259305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64D65-2EBC-511A-C4DF-AC4FAA3685EE}"/>
              </a:ext>
            </a:extLst>
          </p:cNvPr>
          <p:cNvSpPr>
            <a:spLocks noGrp="1"/>
          </p:cNvSpPr>
          <p:nvPr>
            <p:ph type="title"/>
          </p:nvPr>
        </p:nvSpPr>
        <p:spPr/>
        <p:txBody>
          <a:bodyPr>
            <a:normAutofit fontScale="90000"/>
          </a:bodyPr>
          <a:lstStyle/>
          <a:p>
            <a:pPr algn="ct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从生物</a:t>
            </a:r>
            <a:r>
              <a:rPr lang="en-US" altLang="zh-CN" sz="4388" b="1" dirty="0">
                <a:solidFill>
                  <a:prstClr val="white"/>
                </a:solidFill>
                <a:latin typeface="黑体" panose="02010609060101010101" pitchFamily="49" charset="-122"/>
                <a:ea typeface="黑体" panose="02010609060101010101" pitchFamily="49" charset="-122"/>
                <a:cs typeface="+mn-cs"/>
              </a:rPr>
              <a:t>/</a:t>
            </a:r>
            <a:r>
              <a:rPr lang="zh-CN" altLang="en-US" sz="4388" b="1" dirty="0">
                <a:solidFill>
                  <a:prstClr val="white"/>
                </a:solidFill>
                <a:latin typeface="黑体" panose="02010609060101010101" pitchFamily="49" charset="-122"/>
                <a:ea typeface="黑体" panose="02010609060101010101" pitchFamily="49" charset="-122"/>
                <a:cs typeface="+mn-cs"/>
              </a:rPr>
              <a:t>社会现象到计算机模拟</a:t>
            </a:r>
          </a:p>
        </p:txBody>
      </p:sp>
      <p:sp>
        <p:nvSpPr>
          <p:cNvPr id="4" name="灯片编号占位符 3">
            <a:extLst>
              <a:ext uri="{FF2B5EF4-FFF2-40B4-BE49-F238E27FC236}">
                <a16:creationId xmlns:a16="http://schemas.microsoft.com/office/drawing/2014/main" id="{7CA4EBC7-DA9D-7C90-4369-E9AD4FFB4E46}"/>
              </a:ext>
            </a:extLst>
          </p:cNvPr>
          <p:cNvSpPr>
            <a:spLocks noGrp="1"/>
          </p:cNvSpPr>
          <p:nvPr>
            <p:ph type="sldNum" sz="quarter" idx="10"/>
          </p:nvPr>
        </p:nvSpPr>
        <p:spPr/>
        <p:txBody>
          <a:bodyPr/>
          <a:lstStyle/>
          <a:p>
            <a:fld id="{2019CF56-CF6D-462A-8750-8AAFE511D27B}" type="slidenum">
              <a:rPr lang="zh-CN" altLang="en-US" smtClean="0"/>
              <a:pPr/>
              <a:t>11</a:t>
            </a:fld>
            <a:endParaRPr lang="zh-CN" altLang="en-US"/>
          </a:p>
        </p:txBody>
      </p:sp>
      <p:pic>
        <p:nvPicPr>
          <p:cNvPr id="11" name="图片 1">
            <a:extLst>
              <a:ext uri="{FF2B5EF4-FFF2-40B4-BE49-F238E27FC236}">
                <a16:creationId xmlns:a16="http://schemas.microsoft.com/office/drawing/2014/main" id="{499A4504-5B3E-25AC-E6B3-8A9B420DBE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648" y="1882069"/>
            <a:ext cx="3442564" cy="344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2">
            <a:extLst>
              <a:ext uri="{FF2B5EF4-FFF2-40B4-BE49-F238E27FC236}">
                <a16:creationId xmlns:a16="http://schemas.microsoft.com/office/drawing/2014/main" id="{0FAB9CBA-7C84-6D8B-6622-48231A2190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9531" y="1882068"/>
            <a:ext cx="4952257" cy="342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22">
            <a:extLst>
              <a:ext uri="{FF2B5EF4-FFF2-40B4-BE49-F238E27FC236}">
                <a16:creationId xmlns:a16="http://schemas.microsoft.com/office/drawing/2014/main" id="{99C96F21-DB1E-B620-8895-758FBC349E46}"/>
              </a:ext>
            </a:extLst>
          </p:cNvPr>
          <p:cNvSpPr>
            <a:spLocks noChangeArrowheads="1"/>
          </p:cNvSpPr>
          <p:nvPr/>
        </p:nvSpPr>
        <p:spPr bwMode="auto">
          <a:xfrm>
            <a:off x="2399060" y="5662427"/>
            <a:ext cx="4695647" cy="39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100000"/>
              </a:lnSpc>
              <a:spcBef>
                <a:spcPct val="0"/>
              </a:spcBef>
              <a:buFontTx/>
              <a:buNone/>
            </a:pPr>
            <a:r>
              <a:rPr lang="zh-CN" altLang="en-US" sz="1994" dirty="0">
                <a:solidFill>
                  <a:srgbClr val="3333FF"/>
                </a:solidFill>
              </a:rPr>
              <a:t>群智竞争</a:t>
            </a:r>
            <a:r>
              <a:rPr lang="en-US" altLang="zh-CN" sz="1994" dirty="0">
                <a:solidFill>
                  <a:srgbClr val="3333FF"/>
                </a:solidFill>
              </a:rPr>
              <a:t>/</a:t>
            </a:r>
            <a:r>
              <a:rPr lang="zh-CN" altLang="en-US" sz="1994" dirty="0">
                <a:solidFill>
                  <a:srgbClr val="3333FF"/>
                </a:solidFill>
              </a:rPr>
              <a:t>博弈</a:t>
            </a:r>
          </a:p>
        </p:txBody>
      </p:sp>
      <p:sp>
        <p:nvSpPr>
          <p:cNvPr id="20" name="TextBox 99">
            <a:extLst>
              <a:ext uri="{FF2B5EF4-FFF2-40B4-BE49-F238E27FC236}">
                <a16:creationId xmlns:a16="http://schemas.microsoft.com/office/drawing/2014/main" id="{CFB35925-A956-409C-0F87-7265B689790A}"/>
              </a:ext>
            </a:extLst>
          </p:cNvPr>
          <p:cNvSpPr txBox="1">
            <a:spLocks noChangeArrowheads="1"/>
          </p:cNvSpPr>
          <p:nvPr/>
        </p:nvSpPr>
        <p:spPr bwMode="auto">
          <a:xfrm>
            <a:off x="549334" y="6137415"/>
            <a:ext cx="8054763" cy="33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596" dirty="0">
                <a:solidFill>
                  <a:srgbClr val="3333CC"/>
                </a:solidFill>
                <a:latin typeface="黑体" panose="02010609060101010101" pitchFamily="49" charset="-122"/>
                <a:ea typeface="黑体" panose="02010609060101010101" pitchFamily="49" charset="-122"/>
              </a:rPr>
              <a:t>训练群体完成对抗、博弈、竞技任务</a:t>
            </a:r>
            <a:endParaRPr lang="en-US" altLang="zh-CN" sz="1596" dirty="0">
              <a:solidFill>
                <a:srgbClr val="3333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729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64D65-2EBC-511A-C4DF-AC4FAA3685EE}"/>
              </a:ext>
            </a:extLst>
          </p:cNvPr>
          <p:cNvSpPr>
            <a:spLocks noGrp="1"/>
          </p:cNvSpPr>
          <p:nvPr>
            <p:ph type="title"/>
          </p:nvPr>
        </p:nvSpPr>
        <p:spPr/>
        <p:txBody>
          <a:bodyPr>
            <a:normAutofit fontScale="90000"/>
          </a:bodyPr>
          <a:lstStyle/>
          <a:p>
            <a:pPr algn="ct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从生物</a:t>
            </a:r>
            <a:r>
              <a:rPr lang="en-US" altLang="zh-CN" sz="4388" b="1" dirty="0">
                <a:solidFill>
                  <a:prstClr val="white"/>
                </a:solidFill>
                <a:latin typeface="黑体" panose="02010609060101010101" pitchFamily="49" charset="-122"/>
                <a:ea typeface="黑体" panose="02010609060101010101" pitchFamily="49" charset="-122"/>
                <a:cs typeface="+mn-cs"/>
              </a:rPr>
              <a:t>/</a:t>
            </a:r>
            <a:r>
              <a:rPr lang="zh-CN" altLang="en-US" sz="4388"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a:extLst>
              <a:ext uri="{FF2B5EF4-FFF2-40B4-BE49-F238E27FC236}">
                <a16:creationId xmlns:a16="http://schemas.microsoft.com/office/drawing/2014/main" id="{7CA4EBC7-DA9D-7C90-4369-E9AD4FFB4E46}"/>
              </a:ext>
            </a:extLst>
          </p:cNvPr>
          <p:cNvSpPr>
            <a:spLocks noGrp="1"/>
          </p:cNvSpPr>
          <p:nvPr>
            <p:ph type="sldNum" sz="quarter" idx="10"/>
          </p:nvPr>
        </p:nvSpPr>
        <p:spPr/>
        <p:txBody>
          <a:bodyPr/>
          <a:lstStyle/>
          <a:p>
            <a:fld id="{2019CF56-CF6D-462A-8750-8AAFE511D27B}" type="slidenum">
              <a:rPr lang="zh-CN" altLang="en-US" smtClean="0"/>
              <a:pPr/>
              <a:t>12</a:t>
            </a:fld>
            <a:endParaRPr lang="zh-CN" altLang="en-US"/>
          </a:p>
        </p:txBody>
      </p:sp>
      <p:sp>
        <p:nvSpPr>
          <p:cNvPr id="9" name="TextBox 99">
            <a:extLst>
              <a:ext uri="{FF2B5EF4-FFF2-40B4-BE49-F238E27FC236}">
                <a16:creationId xmlns:a16="http://schemas.microsoft.com/office/drawing/2014/main" id="{B8E4040E-41F0-034E-F92F-4AB80ED8DBEC}"/>
              </a:ext>
            </a:extLst>
          </p:cNvPr>
          <p:cNvSpPr txBox="1">
            <a:spLocks noChangeArrowheads="1"/>
          </p:cNvSpPr>
          <p:nvPr/>
        </p:nvSpPr>
        <p:spPr bwMode="auto">
          <a:xfrm>
            <a:off x="661188" y="5840220"/>
            <a:ext cx="8054763" cy="33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596" dirty="0">
                <a:solidFill>
                  <a:srgbClr val="3333CC"/>
                </a:solidFill>
                <a:latin typeface="黑体" panose="02010609060101010101" pitchFamily="49" charset="-122"/>
                <a:ea typeface="黑体" panose="02010609060101010101" pitchFamily="49" charset="-122"/>
              </a:rPr>
              <a:t>基于网络的复杂群体智能建模、分析、预测和管控</a:t>
            </a:r>
            <a:endParaRPr lang="en-US" altLang="zh-CN" sz="1596" dirty="0">
              <a:solidFill>
                <a:srgbClr val="3333CC"/>
              </a:solidFill>
              <a:latin typeface="黑体" panose="02010609060101010101" pitchFamily="49" charset="-122"/>
              <a:ea typeface="黑体" panose="02010609060101010101" pitchFamily="49" charset="-122"/>
            </a:endParaRPr>
          </a:p>
        </p:txBody>
      </p:sp>
      <p:sp>
        <p:nvSpPr>
          <p:cNvPr id="13" name="矩形 22">
            <a:extLst>
              <a:ext uri="{FF2B5EF4-FFF2-40B4-BE49-F238E27FC236}">
                <a16:creationId xmlns:a16="http://schemas.microsoft.com/office/drawing/2014/main" id="{7C1CA20D-6255-1F9F-28BA-EF5C23B2A7A6}"/>
              </a:ext>
            </a:extLst>
          </p:cNvPr>
          <p:cNvSpPr>
            <a:spLocks noChangeArrowheads="1"/>
          </p:cNvSpPr>
          <p:nvPr/>
        </p:nvSpPr>
        <p:spPr bwMode="auto">
          <a:xfrm>
            <a:off x="45898" y="4563869"/>
            <a:ext cx="4695647" cy="39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100000"/>
              </a:lnSpc>
              <a:spcBef>
                <a:spcPct val="0"/>
              </a:spcBef>
              <a:buFontTx/>
              <a:buNone/>
            </a:pPr>
            <a:r>
              <a:rPr lang="zh-CN" altLang="en-US" sz="1994" dirty="0">
                <a:solidFill>
                  <a:srgbClr val="3333FF"/>
                </a:solidFill>
              </a:rPr>
              <a:t>网络群体智能</a:t>
            </a:r>
          </a:p>
        </p:txBody>
      </p:sp>
      <p:sp>
        <p:nvSpPr>
          <p:cNvPr id="15" name="矩形 22">
            <a:extLst>
              <a:ext uri="{FF2B5EF4-FFF2-40B4-BE49-F238E27FC236}">
                <a16:creationId xmlns:a16="http://schemas.microsoft.com/office/drawing/2014/main" id="{64077D68-158F-17B0-8CD0-9BF3A9AE98E7}"/>
              </a:ext>
            </a:extLst>
          </p:cNvPr>
          <p:cNvSpPr>
            <a:spLocks noChangeArrowheads="1"/>
          </p:cNvSpPr>
          <p:nvPr/>
        </p:nvSpPr>
        <p:spPr bwMode="auto">
          <a:xfrm>
            <a:off x="5471160" y="4563869"/>
            <a:ext cx="3267498" cy="39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100000"/>
              </a:lnSpc>
              <a:spcBef>
                <a:spcPct val="0"/>
              </a:spcBef>
              <a:buFontTx/>
              <a:buNone/>
            </a:pPr>
            <a:r>
              <a:rPr lang="zh-CN" altLang="en-US" sz="1994" dirty="0">
                <a:solidFill>
                  <a:srgbClr val="3333FF"/>
                </a:solidFill>
              </a:rPr>
              <a:t>基于网络传播的模拟</a:t>
            </a:r>
            <a:r>
              <a:rPr lang="en-US" altLang="zh-CN" sz="1994" dirty="0">
                <a:solidFill>
                  <a:srgbClr val="3333FF"/>
                </a:solidFill>
              </a:rPr>
              <a:t>/</a:t>
            </a:r>
            <a:r>
              <a:rPr lang="zh-CN" altLang="en-US" sz="1994" dirty="0">
                <a:solidFill>
                  <a:srgbClr val="3333FF"/>
                </a:solidFill>
              </a:rPr>
              <a:t>预测</a:t>
            </a:r>
          </a:p>
        </p:txBody>
      </p:sp>
      <p:pic>
        <p:nvPicPr>
          <p:cNvPr id="2" name="图片 1">
            <a:extLst>
              <a:ext uri="{FF2B5EF4-FFF2-40B4-BE49-F238E27FC236}">
                <a16:creationId xmlns:a16="http://schemas.microsoft.com/office/drawing/2014/main" id="{E8233D82-C731-8795-97F5-165F346A43C7}"/>
              </a:ext>
            </a:extLst>
          </p:cNvPr>
          <p:cNvPicPr>
            <a:picLocks noChangeAspect="1"/>
          </p:cNvPicPr>
          <p:nvPr/>
        </p:nvPicPr>
        <p:blipFill>
          <a:blip r:embed="rId2"/>
          <a:stretch>
            <a:fillRect/>
          </a:stretch>
        </p:blipFill>
        <p:spPr>
          <a:xfrm>
            <a:off x="158512" y="2040995"/>
            <a:ext cx="4400788" cy="2402235"/>
          </a:xfrm>
          <a:prstGeom prst="rect">
            <a:avLst/>
          </a:prstGeom>
        </p:spPr>
      </p:pic>
      <p:pic>
        <p:nvPicPr>
          <p:cNvPr id="7" name="图片 6">
            <a:extLst>
              <a:ext uri="{FF2B5EF4-FFF2-40B4-BE49-F238E27FC236}">
                <a16:creationId xmlns:a16="http://schemas.microsoft.com/office/drawing/2014/main" id="{532D954B-3BAA-09FD-5669-5589961CB999}"/>
              </a:ext>
            </a:extLst>
          </p:cNvPr>
          <p:cNvPicPr>
            <a:picLocks noChangeAspect="1"/>
          </p:cNvPicPr>
          <p:nvPr/>
        </p:nvPicPr>
        <p:blipFill>
          <a:blip r:embed="rId3"/>
          <a:stretch>
            <a:fillRect/>
          </a:stretch>
        </p:blipFill>
        <p:spPr>
          <a:xfrm>
            <a:off x="4723268" y="2040995"/>
            <a:ext cx="4251896" cy="2402235"/>
          </a:xfrm>
          <a:prstGeom prst="rect">
            <a:avLst/>
          </a:prstGeom>
        </p:spPr>
      </p:pic>
    </p:spTree>
    <p:extLst>
      <p:ext uri="{BB962C8B-B14F-4D97-AF65-F5344CB8AC3E}">
        <p14:creationId xmlns:p14="http://schemas.microsoft.com/office/powerpoint/2010/main" val="87998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64D65-2EBC-511A-C4DF-AC4FAA3685EE}"/>
              </a:ext>
            </a:extLst>
          </p:cNvPr>
          <p:cNvSpPr>
            <a:spLocks noGrp="1"/>
          </p:cNvSpPr>
          <p:nvPr>
            <p:ph type="title"/>
          </p:nvPr>
        </p:nvSpPr>
        <p:spPr/>
        <p:txBody>
          <a:bodyPr>
            <a:normAutofit fontScale="90000"/>
          </a:bodyPr>
          <a:lstStyle/>
          <a:p>
            <a:pPr algn="ct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从生物</a:t>
            </a:r>
            <a:r>
              <a:rPr lang="en-US" altLang="zh-CN" sz="4388" b="1" dirty="0">
                <a:solidFill>
                  <a:prstClr val="white"/>
                </a:solidFill>
                <a:latin typeface="黑体" panose="02010609060101010101" pitchFamily="49" charset="-122"/>
                <a:ea typeface="黑体" panose="02010609060101010101" pitchFamily="49" charset="-122"/>
                <a:cs typeface="+mn-cs"/>
              </a:rPr>
              <a:t>/</a:t>
            </a:r>
            <a:r>
              <a:rPr lang="zh-CN" altLang="en-US" sz="4388"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a:extLst>
              <a:ext uri="{FF2B5EF4-FFF2-40B4-BE49-F238E27FC236}">
                <a16:creationId xmlns:a16="http://schemas.microsoft.com/office/drawing/2014/main" id="{7CA4EBC7-DA9D-7C90-4369-E9AD4FFB4E46}"/>
              </a:ext>
            </a:extLst>
          </p:cNvPr>
          <p:cNvSpPr>
            <a:spLocks noGrp="1"/>
          </p:cNvSpPr>
          <p:nvPr>
            <p:ph type="sldNum" sz="quarter" idx="10"/>
          </p:nvPr>
        </p:nvSpPr>
        <p:spPr/>
        <p:txBody>
          <a:bodyPr/>
          <a:lstStyle/>
          <a:p>
            <a:fld id="{2019CF56-CF6D-462A-8750-8AAFE511D27B}" type="slidenum">
              <a:rPr lang="zh-CN" altLang="en-US" smtClean="0"/>
              <a:pPr/>
              <a:t>13</a:t>
            </a:fld>
            <a:endParaRPr lang="zh-CN" altLang="en-US"/>
          </a:p>
        </p:txBody>
      </p:sp>
      <p:pic>
        <p:nvPicPr>
          <p:cNvPr id="2" name="图片 1">
            <a:extLst>
              <a:ext uri="{FF2B5EF4-FFF2-40B4-BE49-F238E27FC236}">
                <a16:creationId xmlns:a16="http://schemas.microsoft.com/office/drawing/2014/main" id="{C054AFA0-3AF1-CB96-0FB4-BFE605B915D1}"/>
              </a:ext>
            </a:extLst>
          </p:cNvPr>
          <p:cNvPicPr>
            <a:picLocks noChangeAspect="1"/>
          </p:cNvPicPr>
          <p:nvPr/>
        </p:nvPicPr>
        <p:blipFill rotWithShape="1">
          <a:blip r:embed="rId2"/>
          <a:srcRect r="-42" b="55427"/>
          <a:stretch/>
        </p:blipFill>
        <p:spPr>
          <a:xfrm>
            <a:off x="805135" y="1779184"/>
            <a:ext cx="7595667" cy="1718443"/>
          </a:xfrm>
          <a:prstGeom prst="rect">
            <a:avLst/>
          </a:prstGeom>
        </p:spPr>
      </p:pic>
      <p:sp>
        <p:nvSpPr>
          <p:cNvPr id="134" name="圆角矩形 133">
            <a:extLst>
              <a:ext uri="{FF2B5EF4-FFF2-40B4-BE49-F238E27FC236}">
                <a16:creationId xmlns:a16="http://schemas.microsoft.com/office/drawing/2014/main" id="{C8FCB55C-38C7-A753-C455-B92E8D8718B9}"/>
              </a:ext>
            </a:extLst>
          </p:cNvPr>
          <p:cNvSpPr/>
          <p:nvPr/>
        </p:nvSpPr>
        <p:spPr>
          <a:xfrm>
            <a:off x="2189140" y="3733720"/>
            <a:ext cx="1873976" cy="638216"/>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994" dirty="0">
                <a:latin typeface="黑体" panose="02010609060101010101" pitchFamily="49" charset="-122"/>
                <a:ea typeface="黑体" panose="02010609060101010101" pitchFamily="49" charset="-122"/>
              </a:rPr>
              <a:t>生物群体</a:t>
            </a:r>
            <a:endParaRPr lang="en-US" altLang="zh-CN" sz="1994" dirty="0">
              <a:latin typeface="黑体" panose="02010609060101010101" pitchFamily="49" charset="-122"/>
              <a:ea typeface="黑体" panose="02010609060101010101" pitchFamily="49" charset="-122"/>
            </a:endParaRPr>
          </a:p>
          <a:p>
            <a:pPr algn="ctr">
              <a:defRPr/>
            </a:pPr>
            <a:r>
              <a:rPr lang="zh-CN" altLang="en-US" sz="1994" dirty="0">
                <a:solidFill>
                  <a:srgbClr val="FFFF00"/>
                </a:solidFill>
                <a:latin typeface="黑体" panose="02010609060101010101" pitchFamily="49" charset="-122"/>
                <a:ea typeface="黑体" panose="02010609060101010101" pitchFamily="49" charset="-122"/>
              </a:rPr>
              <a:t>群集智能</a:t>
            </a:r>
            <a:endParaRPr lang="en-US" altLang="zh-CN" sz="1994" dirty="0">
              <a:solidFill>
                <a:srgbClr val="FFFF00"/>
              </a:solidFill>
              <a:latin typeface="黑体" panose="02010609060101010101" pitchFamily="49" charset="-122"/>
              <a:ea typeface="黑体" panose="02010609060101010101" pitchFamily="49" charset="-122"/>
            </a:endParaRPr>
          </a:p>
        </p:txBody>
      </p:sp>
      <p:sp>
        <p:nvSpPr>
          <p:cNvPr id="135" name="矩形 22">
            <a:extLst>
              <a:ext uri="{FF2B5EF4-FFF2-40B4-BE49-F238E27FC236}">
                <a16:creationId xmlns:a16="http://schemas.microsoft.com/office/drawing/2014/main" id="{D08932AF-C245-067A-7896-9E534DA1D7BD}"/>
              </a:ext>
            </a:extLst>
          </p:cNvPr>
          <p:cNvSpPr>
            <a:spLocks noChangeArrowheads="1"/>
          </p:cNvSpPr>
          <p:nvPr/>
        </p:nvSpPr>
        <p:spPr bwMode="auto">
          <a:xfrm>
            <a:off x="158710" y="3875405"/>
            <a:ext cx="2037163" cy="39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100000"/>
              </a:lnSpc>
              <a:spcBef>
                <a:spcPct val="0"/>
              </a:spcBef>
              <a:buFontTx/>
              <a:buNone/>
            </a:pPr>
            <a:r>
              <a:rPr lang="zh-CN" altLang="en-US" sz="1994" dirty="0">
                <a:solidFill>
                  <a:srgbClr val="3333FF"/>
                </a:solidFill>
              </a:rPr>
              <a:t>从群体类型：</a:t>
            </a:r>
          </a:p>
        </p:txBody>
      </p:sp>
      <p:sp>
        <p:nvSpPr>
          <p:cNvPr id="136" name="圆角矩形 135">
            <a:extLst>
              <a:ext uri="{FF2B5EF4-FFF2-40B4-BE49-F238E27FC236}">
                <a16:creationId xmlns:a16="http://schemas.microsoft.com/office/drawing/2014/main" id="{687F5422-2B2E-913F-D66E-1453EE239E1D}"/>
              </a:ext>
            </a:extLst>
          </p:cNvPr>
          <p:cNvSpPr/>
          <p:nvPr/>
        </p:nvSpPr>
        <p:spPr>
          <a:xfrm>
            <a:off x="4490045" y="3733720"/>
            <a:ext cx="1873976" cy="638216"/>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994" dirty="0">
                <a:latin typeface="黑体" panose="02010609060101010101" pitchFamily="49" charset="-122"/>
                <a:ea typeface="黑体" panose="02010609060101010101" pitchFamily="49" charset="-122"/>
              </a:rPr>
              <a:t>智能体</a:t>
            </a:r>
            <a:endParaRPr lang="en-US" altLang="zh-CN" sz="1994" dirty="0">
              <a:latin typeface="黑体" panose="02010609060101010101" pitchFamily="49" charset="-122"/>
              <a:ea typeface="黑体" panose="02010609060101010101" pitchFamily="49" charset="-122"/>
            </a:endParaRPr>
          </a:p>
          <a:p>
            <a:pPr algn="ctr">
              <a:defRPr/>
            </a:pPr>
            <a:r>
              <a:rPr lang="zh-CN" altLang="en-US" sz="1994" dirty="0">
                <a:solidFill>
                  <a:srgbClr val="FFFF00"/>
                </a:solidFill>
                <a:latin typeface="黑体" panose="02010609060101010101" pitchFamily="49" charset="-122"/>
                <a:ea typeface="黑体" panose="02010609060101010101" pitchFamily="49" charset="-122"/>
              </a:rPr>
              <a:t>多智能体系统</a:t>
            </a:r>
          </a:p>
        </p:txBody>
      </p:sp>
      <p:sp>
        <p:nvSpPr>
          <p:cNvPr id="137" name="圆角矩形 136">
            <a:extLst>
              <a:ext uri="{FF2B5EF4-FFF2-40B4-BE49-F238E27FC236}">
                <a16:creationId xmlns:a16="http://schemas.microsoft.com/office/drawing/2014/main" id="{95F49CA9-EC2A-9FD7-9F8C-DC17B606AB49}"/>
              </a:ext>
            </a:extLst>
          </p:cNvPr>
          <p:cNvSpPr/>
          <p:nvPr/>
        </p:nvSpPr>
        <p:spPr>
          <a:xfrm>
            <a:off x="6832361" y="3733720"/>
            <a:ext cx="1873976" cy="638216"/>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994" dirty="0">
                <a:latin typeface="黑体" panose="02010609060101010101" pitchFamily="49" charset="-122"/>
                <a:ea typeface="黑体" panose="02010609060101010101" pitchFamily="49" charset="-122"/>
              </a:rPr>
              <a:t>人类群体</a:t>
            </a:r>
            <a:endParaRPr lang="en-US" altLang="zh-CN" sz="1994" dirty="0">
              <a:latin typeface="黑体" panose="02010609060101010101" pitchFamily="49" charset="-122"/>
              <a:ea typeface="黑体" panose="02010609060101010101" pitchFamily="49" charset="-122"/>
            </a:endParaRPr>
          </a:p>
          <a:p>
            <a:pPr algn="ctr">
              <a:defRPr/>
            </a:pPr>
            <a:r>
              <a:rPr lang="zh-CN" altLang="en-US" sz="1994" dirty="0">
                <a:solidFill>
                  <a:srgbClr val="FFFF00"/>
                </a:solidFill>
                <a:latin typeface="黑体" panose="02010609060101010101" pitchFamily="49" charset="-122"/>
                <a:ea typeface="黑体" panose="02010609060101010101" pitchFamily="49" charset="-122"/>
              </a:rPr>
              <a:t>社会计算</a:t>
            </a:r>
          </a:p>
        </p:txBody>
      </p:sp>
      <p:sp>
        <p:nvSpPr>
          <p:cNvPr id="138" name="矩形 22">
            <a:extLst>
              <a:ext uri="{FF2B5EF4-FFF2-40B4-BE49-F238E27FC236}">
                <a16:creationId xmlns:a16="http://schemas.microsoft.com/office/drawing/2014/main" id="{B330AF2B-AB6A-A9AC-62A4-9BCF2A251C3B}"/>
              </a:ext>
            </a:extLst>
          </p:cNvPr>
          <p:cNvSpPr>
            <a:spLocks noChangeArrowheads="1"/>
          </p:cNvSpPr>
          <p:nvPr/>
        </p:nvSpPr>
        <p:spPr bwMode="auto">
          <a:xfrm>
            <a:off x="151977" y="4986444"/>
            <a:ext cx="2037163" cy="39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100000"/>
              </a:lnSpc>
              <a:spcBef>
                <a:spcPct val="0"/>
              </a:spcBef>
              <a:buFontTx/>
              <a:buNone/>
            </a:pPr>
            <a:r>
              <a:rPr lang="zh-CN" altLang="en-US" sz="1994" dirty="0">
                <a:solidFill>
                  <a:srgbClr val="3333FF"/>
                </a:solidFill>
              </a:rPr>
              <a:t>从任务类型：</a:t>
            </a:r>
          </a:p>
        </p:txBody>
      </p:sp>
      <p:sp>
        <p:nvSpPr>
          <p:cNvPr id="139" name="圆角矩形 13">
            <a:extLst>
              <a:ext uri="{FF2B5EF4-FFF2-40B4-BE49-F238E27FC236}">
                <a16:creationId xmlns:a16="http://schemas.microsoft.com/office/drawing/2014/main" id="{568FF9B4-D350-EB60-5035-B0FF366978ED}"/>
              </a:ext>
            </a:extLst>
          </p:cNvPr>
          <p:cNvSpPr>
            <a:spLocks noChangeArrowheads="1"/>
          </p:cNvSpPr>
          <p:nvPr/>
        </p:nvSpPr>
        <p:spPr bwMode="auto">
          <a:xfrm>
            <a:off x="2195874" y="4986444"/>
            <a:ext cx="1873977" cy="398999"/>
          </a:xfrm>
          <a:prstGeom prst="roundRect">
            <a:avLst>
              <a:gd name="adj" fmla="val 12880"/>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defTabSz="45720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defTabSz="4572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defTabSz="911840">
              <a:lnSpc>
                <a:spcPct val="100000"/>
              </a:lnSpc>
              <a:spcBef>
                <a:spcPct val="0"/>
              </a:spcBef>
              <a:buNone/>
              <a:defRPr/>
            </a:pPr>
            <a:r>
              <a:rPr lang="zh-CN" altLang="en-US" sz="1994" dirty="0"/>
              <a:t>群智建模仿真</a:t>
            </a:r>
          </a:p>
        </p:txBody>
      </p:sp>
      <p:sp>
        <p:nvSpPr>
          <p:cNvPr id="140" name="圆角矩形 13">
            <a:extLst>
              <a:ext uri="{FF2B5EF4-FFF2-40B4-BE49-F238E27FC236}">
                <a16:creationId xmlns:a16="http://schemas.microsoft.com/office/drawing/2014/main" id="{D076DDB3-B41A-777B-4A56-507072E86BC9}"/>
              </a:ext>
            </a:extLst>
          </p:cNvPr>
          <p:cNvSpPr>
            <a:spLocks noChangeArrowheads="1"/>
          </p:cNvSpPr>
          <p:nvPr/>
        </p:nvSpPr>
        <p:spPr bwMode="auto">
          <a:xfrm>
            <a:off x="4490044" y="4986444"/>
            <a:ext cx="1873977" cy="398999"/>
          </a:xfrm>
          <a:prstGeom prst="roundRect">
            <a:avLst>
              <a:gd name="adj" fmla="val 12880"/>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defTabSz="45720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defTabSz="4572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defTabSz="911840">
              <a:lnSpc>
                <a:spcPct val="100000"/>
              </a:lnSpc>
              <a:spcBef>
                <a:spcPct val="0"/>
              </a:spcBef>
              <a:buNone/>
              <a:defRPr/>
            </a:pPr>
            <a:r>
              <a:rPr lang="zh-CN" altLang="en-US" sz="1994" dirty="0"/>
              <a:t>群智计算</a:t>
            </a:r>
          </a:p>
        </p:txBody>
      </p:sp>
      <p:sp>
        <p:nvSpPr>
          <p:cNvPr id="141" name="圆角矩形 13">
            <a:extLst>
              <a:ext uri="{FF2B5EF4-FFF2-40B4-BE49-F238E27FC236}">
                <a16:creationId xmlns:a16="http://schemas.microsoft.com/office/drawing/2014/main" id="{13DEFE99-E55E-2458-5619-4EF215DBE7D0}"/>
              </a:ext>
            </a:extLst>
          </p:cNvPr>
          <p:cNvSpPr>
            <a:spLocks noChangeArrowheads="1"/>
          </p:cNvSpPr>
          <p:nvPr/>
        </p:nvSpPr>
        <p:spPr bwMode="auto">
          <a:xfrm>
            <a:off x="6832362" y="4569591"/>
            <a:ext cx="1873977" cy="398999"/>
          </a:xfrm>
          <a:prstGeom prst="roundRect">
            <a:avLst>
              <a:gd name="adj" fmla="val 12880"/>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defTabSz="45720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defTabSz="4572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defTabSz="911840">
              <a:lnSpc>
                <a:spcPct val="100000"/>
              </a:lnSpc>
              <a:spcBef>
                <a:spcPct val="0"/>
              </a:spcBef>
              <a:buNone/>
              <a:defRPr/>
            </a:pPr>
            <a:r>
              <a:rPr lang="zh-CN" altLang="en-US" sz="1994" dirty="0"/>
              <a:t>群智感知</a:t>
            </a:r>
          </a:p>
        </p:txBody>
      </p:sp>
      <p:sp>
        <p:nvSpPr>
          <p:cNvPr id="142" name="圆角矩形 13">
            <a:extLst>
              <a:ext uri="{FF2B5EF4-FFF2-40B4-BE49-F238E27FC236}">
                <a16:creationId xmlns:a16="http://schemas.microsoft.com/office/drawing/2014/main" id="{9D829797-735B-359F-694D-DB37A605E846}"/>
              </a:ext>
            </a:extLst>
          </p:cNvPr>
          <p:cNvSpPr>
            <a:spLocks noChangeArrowheads="1"/>
          </p:cNvSpPr>
          <p:nvPr/>
        </p:nvSpPr>
        <p:spPr bwMode="auto">
          <a:xfrm>
            <a:off x="6832362" y="5010847"/>
            <a:ext cx="1873977" cy="398999"/>
          </a:xfrm>
          <a:prstGeom prst="roundRect">
            <a:avLst>
              <a:gd name="adj" fmla="val 12880"/>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defTabSz="45720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defTabSz="4572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defTabSz="911840">
              <a:lnSpc>
                <a:spcPct val="100000"/>
              </a:lnSpc>
              <a:spcBef>
                <a:spcPct val="0"/>
              </a:spcBef>
              <a:buNone/>
              <a:defRPr/>
            </a:pPr>
            <a:r>
              <a:rPr lang="zh-CN" altLang="en-US" sz="1994" dirty="0"/>
              <a:t>群智协作</a:t>
            </a:r>
          </a:p>
        </p:txBody>
      </p:sp>
      <p:sp>
        <p:nvSpPr>
          <p:cNvPr id="143" name="圆角矩形 13">
            <a:extLst>
              <a:ext uri="{FF2B5EF4-FFF2-40B4-BE49-F238E27FC236}">
                <a16:creationId xmlns:a16="http://schemas.microsoft.com/office/drawing/2014/main" id="{A41919AF-5B9C-DED4-A135-B4A8F5B83219}"/>
              </a:ext>
            </a:extLst>
          </p:cNvPr>
          <p:cNvSpPr>
            <a:spLocks noChangeArrowheads="1"/>
          </p:cNvSpPr>
          <p:nvPr/>
        </p:nvSpPr>
        <p:spPr bwMode="auto">
          <a:xfrm>
            <a:off x="6832362" y="5452103"/>
            <a:ext cx="1873977" cy="398999"/>
          </a:xfrm>
          <a:prstGeom prst="roundRect">
            <a:avLst>
              <a:gd name="adj" fmla="val 12880"/>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defTabSz="45720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defTabSz="4572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defTabSz="4572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defTabSz="911840">
              <a:lnSpc>
                <a:spcPct val="100000"/>
              </a:lnSpc>
              <a:spcBef>
                <a:spcPct val="0"/>
              </a:spcBef>
              <a:buNone/>
              <a:defRPr/>
            </a:pPr>
            <a:r>
              <a:rPr lang="zh-CN" altLang="en-US" sz="1994" dirty="0"/>
              <a:t>群智优化</a:t>
            </a:r>
          </a:p>
        </p:txBody>
      </p:sp>
      <p:sp>
        <p:nvSpPr>
          <p:cNvPr id="7" name="左大括号 6">
            <a:extLst>
              <a:ext uri="{FF2B5EF4-FFF2-40B4-BE49-F238E27FC236}">
                <a16:creationId xmlns:a16="http://schemas.microsoft.com/office/drawing/2014/main" id="{4657BDD5-6CFD-A87C-8DA0-41BF23222A1B}"/>
              </a:ext>
            </a:extLst>
          </p:cNvPr>
          <p:cNvSpPr/>
          <p:nvPr/>
        </p:nvSpPr>
        <p:spPr>
          <a:xfrm>
            <a:off x="6465742" y="4769091"/>
            <a:ext cx="227965" cy="977237"/>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795"/>
          </a:p>
        </p:txBody>
      </p:sp>
    </p:spTree>
    <p:extLst>
      <p:ext uri="{BB962C8B-B14F-4D97-AF65-F5344CB8AC3E}">
        <p14:creationId xmlns:p14="http://schemas.microsoft.com/office/powerpoint/2010/main" val="500112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64D65-2EBC-511A-C4DF-AC4FAA3685EE}"/>
              </a:ext>
            </a:extLst>
          </p:cNvPr>
          <p:cNvSpPr>
            <a:spLocks noGrp="1"/>
          </p:cNvSpPr>
          <p:nvPr>
            <p:ph type="title"/>
          </p:nvPr>
        </p:nvSpPr>
        <p:spPr/>
        <p:txBody>
          <a:bodyPr>
            <a:normAutofit fontScale="90000"/>
          </a:bodyPr>
          <a:lstStyle/>
          <a:p>
            <a:pPr algn="ct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从生物</a:t>
            </a:r>
            <a:r>
              <a:rPr lang="en-US" altLang="zh-CN" sz="4388" b="1" dirty="0">
                <a:solidFill>
                  <a:prstClr val="white"/>
                </a:solidFill>
                <a:latin typeface="黑体" panose="02010609060101010101" pitchFamily="49" charset="-122"/>
                <a:ea typeface="黑体" panose="02010609060101010101" pitchFamily="49" charset="-122"/>
                <a:cs typeface="+mn-cs"/>
              </a:rPr>
              <a:t>/</a:t>
            </a:r>
            <a:r>
              <a:rPr lang="zh-CN" altLang="en-US" sz="4388"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a:extLst>
              <a:ext uri="{FF2B5EF4-FFF2-40B4-BE49-F238E27FC236}">
                <a16:creationId xmlns:a16="http://schemas.microsoft.com/office/drawing/2014/main" id="{7CA4EBC7-DA9D-7C90-4369-E9AD4FFB4E46}"/>
              </a:ext>
            </a:extLst>
          </p:cNvPr>
          <p:cNvSpPr>
            <a:spLocks noGrp="1"/>
          </p:cNvSpPr>
          <p:nvPr>
            <p:ph type="sldNum" sz="quarter" idx="10"/>
          </p:nvPr>
        </p:nvSpPr>
        <p:spPr/>
        <p:txBody>
          <a:bodyPr/>
          <a:lstStyle/>
          <a:p>
            <a:fld id="{2019CF56-CF6D-462A-8750-8AAFE511D27B}" type="slidenum">
              <a:rPr lang="zh-CN" altLang="en-US" smtClean="0"/>
              <a:pPr/>
              <a:t>14</a:t>
            </a:fld>
            <a:endParaRPr lang="zh-CN" altLang="en-US"/>
          </a:p>
        </p:txBody>
      </p:sp>
      <p:pic>
        <p:nvPicPr>
          <p:cNvPr id="5" name="图片 4">
            <a:extLst>
              <a:ext uri="{FF2B5EF4-FFF2-40B4-BE49-F238E27FC236}">
                <a16:creationId xmlns:a16="http://schemas.microsoft.com/office/drawing/2014/main" id="{3BC42CA8-4DC5-29A7-99D6-74C3D367D854}"/>
              </a:ext>
            </a:extLst>
          </p:cNvPr>
          <p:cNvPicPr>
            <a:picLocks noChangeAspect="1"/>
          </p:cNvPicPr>
          <p:nvPr/>
        </p:nvPicPr>
        <p:blipFill>
          <a:blip r:embed="rId2"/>
          <a:stretch>
            <a:fillRect/>
          </a:stretch>
        </p:blipFill>
        <p:spPr>
          <a:xfrm>
            <a:off x="455546" y="1475259"/>
            <a:ext cx="8207508" cy="4704790"/>
          </a:xfrm>
          <a:prstGeom prst="rect">
            <a:avLst/>
          </a:prstGeom>
        </p:spPr>
      </p:pic>
    </p:spTree>
    <p:extLst>
      <p:ext uri="{BB962C8B-B14F-4D97-AF65-F5344CB8AC3E}">
        <p14:creationId xmlns:p14="http://schemas.microsoft.com/office/powerpoint/2010/main" val="634361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7621CA6-887D-039C-C315-FA88B4502DEF}"/>
              </a:ext>
            </a:extLst>
          </p:cNvPr>
          <p:cNvSpPr>
            <a:spLocks noGrp="1"/>
          </p:cNvSpPr>
          <p:nvPr>
            <p:ph type="title"/>
          </p:nvPr>
        </p:nvSpPr>
        <p:spPr>
          <a:xfrm>
            <a:off x="162671" y="135816"/>
            <a:ext cx="7981789" cy="591284"/>
          </a:xfrm>
        </p:spPr>
        <p:txBody>
          <a:bodyPr>
            <a:normAutofit fontScale="90000"/>
          </a:bodyPr>
          <a:lstStyle/>
          <a:p>
            <a:pPr algn="ct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新一代人工智能的重要方向</a:t>
            </a:r>
          </a:p>
        </p:txBody>
      </p:sp>
      <p:pic>
        <p:nvPicPr>
          <p:cNvPr id="2" name="图片 1">
            <a:extLst>
              <a:ext uri="{FF2B5EF4-FFF2-40B4-BE49-F238E27FC236}">
                <a16:creationId xmlns:a16="http://schemas.microsoft.com/office/drawing/2014/main" id="{9326D95C-DE34-F06B-5B53-0318AF389FD2}"/>
              </a:ext>
            </a:extLst>
          </p:cNvPr>
          <p:cNvPicPr>
            <a:picLocks noChangeAspect="1"/>
          </p:cNvPicPr>
          <p:nvPr/>
        </p:nvPicPr>
        <p:blipFill>
          <a:blip r:embed="rId2"/>
          <a:stretch>
            <a:fillRect/>
          </a:stretch>
        </p:blipFill>
        <p:spPr>
          <a:xfrm>
            <a:off x="824554" y="4227784"/>
            <a:ext cx="1294588" cy="1443778"/>
          </a:xfrm>
          <a:prstGeom prst="rect">
            <a:avLst/>
          </a:prstGeom>
        </p:spPr>
      </p:pic>
      <p:sp>
        <p:nvSpPr>
          <p:cNvPr id="25" name="TextBox 99">
            <a:extLst>
              <a:ext uri="{FF2B5EF4-FFF2-40B4-BE49-F238E27FC236}">
                <a16:creationId xmlns:a16="http://schemas.microsoft.com/office/drawing/2014/main" id="{BD0470FC-ACD7-2EE9-2A8F-523CD3E25EF7}"/>
              </a:ext>
            </a:extLst>
          </p:cNvPr>
          <p:cNvSpPr txBox="1">
            <a:spLocks noChangeArrowheads="1"/>
          </p:cNvSpPr>
          <p:nvPr/>
        </p:nvSpPr>
        <p:spPr bwMode="auto">
          <a:xfrm>
            <a:off x="292636" y="5671562"/>
            <a:ext cx="2360151" cy="58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596" dirty="0">
                <a:solidFill>
                  <a:srgbClr val="3333CC"/>
                </a:solidFill>
                <a:latin typeface="黑体" panose="02010609060101010101" pitchFamily="49" charset="-122"/>
                <a:ea typeface="黑体" panose="02010609060101010101" pitchFamily="49" charset="-122"/>
              </a:rPr>
              <a:t>北京航空航天大学</a:t>
            </a:r>
            <a:endParaRPr lang="en-US" altLang="zh-CN" sz="1596"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596" dirty="0">
                <a:solidFill>
                  <a:srgbClr val="3333CC"/>
                </a:solidFill>
                <a:latin typeface="黑体" panose="02010609060101010101" pitchFamily="49" charset="-122"/>
                <a:ea typeface="黑体" panose="02010609060101010101" pitchFamily="49" charset="-122"/>
              </a:rPr>
              <a:t>李未 中国科学院院士</a:t>
            </a:r>
            <a:endParaRPr lang="en-US" altLang="zh-CN" sz="1596" dirty="0">
              <a:solidFill>
                <a:srgbClr val="3333CC"/>
              </a:solidFill>
              <a:latin typeface="黑体" panose="02010609060101010101" pitchFamily="49" charset="-122"/>
              <a:ea typeface="黑体" panose="02010609060101010101" pitchFamily="49" charset="-122"/>
            </a:endParaRPr>
          </a:p>
        </p:txBody>
      </p:sp>
      <p:sp>
        <p:nvSpPr>
          <p:cNvPr id="3" name="圆角矩形 2">
            <a:extLst>
              <a:ext uri="{FF2B5EF4-FFF2-40B4-BE49-F238E27FC236}">
                <a16:creationId xmlns:a16="http://schemas.microsoft.com/office/drawing/2014/main" id="{0E74EE6F-C165-9380-3DDC-5C059FE9BF20}"/>
              </a:ext>
            </a:extLst>
          </p:cNvPr>
          <p:cNvSpPr/>
          <p:nvPr/>
        </p:nvSpPr>
        <p:spPr bwMode="auto">
          <a:xfrm>
            <a:off x="2833385" y="4475042"/>
            <a:ext cx="5827715" cy="1405775"/>
          </a:xfrm>
          <a:prstGeom prst="roundRect">
            <a:avLst/>
          </a:prstGeom>
          <a:solidFill>
            <a:schemeClr val="accent5">
              <a:lumMod val="20000"/>
              <a:lumOff val="80000"/>
            </a:schemeClr>
          </a:solidFill>
          <a:ln>
            <a:noFill/>
          </a:ln>
        </p:spPr>
        <p:txBody>
          <a:bodyPr wrap="square" rtlCol="0" anchor="ctr">
            <a:spAutoFit/>
          </a:bodyPr>
          <a:lstStyle/>
          <a:p>
            <a:pPr eaLnBrk="1" hangingPunct="1">
              <a:lnSpc>
                <a:spcPct val="150000"/>
              </a:lnSpc>
            </a:pPr>
            <a:r>
              <a:rPr kumimoji="1" lang="zh-CN" altLang="en-US" sz="1795" dirty="0">
                <a:latin typeface="KaiTi" panose="02010609060101010101" pitchFamily="49" charset="-122"/>
                <a:ea typeface="KaiTi" panose="02010609060101010101" pitchFamily="49" charset="-122"/>
              </a:rPr>
              <a:t>    基于互联网的群体智能理论和方法是新一代人工智能的核心研究领域之一，对人工智能的其他研究领域有着基础性和支撑性的作用。</a:t>
            </a:r>
          </a:p>
        </p:txBody>
      </p:sp>
      <p:pic>
        <p:nvPicPr>
          <p:cNvPr id="5" name="图片 4">
            <a:extLst>
              <a:ext uri="{FF2B5EF4-FFF2-40B4-BE49-F238E27FC236}">
                <a16:creationId xmlns:a16="http://schemas.microsoft.com/office/drawing/2014/main" id="{46AE0C77-A187-8DAA-2D3C-8FF609C279AD}"/>
              </a:ext>
            </a:extLst>
          </p:cNvPr>
          <p:cNvPicPr>
            <a:picLocks noChangeAspect="1"/>
          </p:cNvPicPr>
          <p:nvPr/>
        </p:nvPicPr>
        <p:blipFill>
          <a:blip r:embed="rId3"/>
          <a:stretch>
            <a:fillRect/>
          </a:stretch>
        </p:blipFill>
        <p:spPr>
          <a:xfrm>
            <a:off x="3171314" y="1403426"/>
            <a:ext cx="5827716" cy="2395290"/>
          </a:xfrm>
          <a:prstGeom prst="rect">
            <a:avLst/>
          </a:prstGeom>
        </p:spPr>
      </p:pic>
      <p:sp>
        <p:nvSpPr>
          <p:cNvPr id="6" name="矩形 5">
            <a:extLst>
              <a:ext uri="{FF2B5EF4-FFF2-40B4-BE49-F238E27FC236}">
                <a16:creationId xmlns:a16="http://schemas.microsoft.com/office/drawing/2014/main" id="{22978462-B65F-2D21-16E0-EF54B2B15614}"/>
              </a:ext>
            </a:extLst>
          </p:cNvPr>
          <p:cNvSpPr/>
          <p:nvPr/>
        </p:nvSpPr>
        <p:spPr bwMode="auto">
          <a:xfrm>
            <a:off x="5999677" y="2204353"/>
            <a:ext cx="2055088" cy="336974"/>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rtlCol="0" anchor="ctr">
            <a:spAutoFit/>
          </a:bodyPr>
          <a:lstStyle/>
          <a:p>
            <a:pPr algn="ctr" eaLnBrk="1" hangingPunct="1"/>
            <a:endParaRPr kumimoji="1" lang="zh-CN" altLang="en-US" sz="1596" dirty="0">
              <a:solidFill>
                <a:srgbClr val="0000FF"/>
              </a:solidFill>
              <a:latin typeface="黑体" pitchFamily="49" charset="-122"/>
              <a:ea typeface="黑体" pitchFamily="49" charset="-122"/>
            </a:endParaRPr>
          </a:p>
        </p:txBody>
      </p:sp>
      <p:sp>
        <p:nvSpPr>
          <p:cNvPr id="26" name="TextBox 99">
            <a:extLst>
              <a:ext uri="{FF2B5EF4-FFF2-40B4-BE49-F238E27FC236}">
                <a16:creationId xmlns:a16="http://schemas.microsoft.com/office/drawing/2014/main" id="{86F0D4D1-8265-0227-E703-78FC59ACB17C}"/>
              </a:ext>
            </a:extLst>
          </p:cNvPr>
          <p:cNvSpPr txBox="1">
            <a:spLocks noChangeArrowheads="1"/>
          </p:cNvSpPr>
          <p:nvPr/>
        </p:nvSpPr>
        <p:spPr bwMode="auto">
          <a:xfrm>
            <a:off x="-13358" y="3023766"/>
            <a:ext cx="3343487" cy="82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en-US" altLang="zh-CN" sz="1596" dirty="0">
                <a:solidFill>
                  <a:srgbClr val="3333CC"/>
                </a:solidFill>
                <a:latin typeface="黑体" panose="02010609060101010101" pitchFamily="49" charset="-122"/>
                <a:ea typeface="黑体" panose="02010609060101010101" pitchFamily="49" charset="-122"/>
              </a:rPr>
              <a:t>Science</a:t>
            </a:r>
            <a:r>
              <a:rPr lang="zh-CN" altLang="en-US" sz="1596" dirty="0">
                <a:solidFill>
                  <a:srgbClr val="3333CC"/>
                </a:solidFill>
                <a:latin typeface="黑体" panose="02010609060101010101" pitchFamily="49" charset="-122"/>
                <a:ea typeface="黑体" panose="02010609060101010101" pitchFamily="49" charset="-122"/>
              </a:rPr>
              <a:t> </a:t>
            </a:r>
            <a:r>
              <a:rPr lang="en-US" altLang="zh-CN" sz="1596" dirty="0">
                <a:solidFill>
                  <a:srgbClr val="3333CC"/>
                </a:solidFill>
                <a:latin typeface="黑体" panose="02010609060101010101" pitchFamily="49" charset="-122"/>
                <a:ea typeface="黑体" panose="02010609060101010101" pitchFamily="49" charset="-122"/>
              </a:rPr>
              <a:t>&amp;</a:t>
            </a:r>
            <a:r>
              <a:rPr lang="zh-CN" altLang="en-US" sz="1596" dirty="0">
                <a:solidFill>
                  <a:srgbClr val="3333CC"/>
                </a:solidFill>
                <a:latin typeface="黑体" panose="02010609060101010101" pitchFamily="49" charset="-122"/>
                <a:ea typeface="黑体" panose="02010609060101010101" pitchFamily="49" charset="-122"/>
              </a:rPr>
              <a:t> 上海交大</a:t>
            </a:r>
            <a:endParaRPr lang="en-US" altLang="zh-CN" sz="1596"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None/>
            </a:pPr>
            <a:r>
              <a:rPr lang="en-US" altLang="zh-CN" sz="1596" dirty="0">
                <a:solidFill>
                  <a:srgbClr val="3333CC"/>
                </a:solidFill>
                <a:latin typeface="黑体" panose="02010609060101010101" pitchFamily="49" charset="-122"/>
                <a:ea typeface="黑体" panose="02010609060101010101" pitchFamily="49" charset="-122"/>
              </a:rPr>
              <a:t>2021</a:t>
            </a:r>
            <a:r>
              <a:rPr lang="zh-CN" altLang="en-US" sz="1596" dirty="0">
                <a:solidFill>
                  <a:srgbClr val="3333CC"/>
                </a:solidFill>
                <a:latin typeface="黑体" panose="02010609060101010101" pitchFamily="49" charset="-122"/>
                <a:ea typeface="黑体" panose="02010609060101010101" pitchFamily="49" charset="-122"/>
              </a:rPr>
              <a:t>年发布的</a:t>
            </a:r>
            <a:endParaRPr lang="en-US" altLang="zh-CN" sz="1596"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None/>
            </a:pPr>
            <a:r>
              <a:rPr lang="zh-CN" altLang="en-US" sz="1596" dirty="0">
                <a:solidFill>
                  <a:srgbClr val="3333CC"/>
                </a:solidFill>
                <a:latin typeface="黑体" panose="02010609060101010101" pitchFamily="49" charset="-122"/>
                <a:ea typeface="黑体" panose="02010609060101010101" pitchFamily="49" charset="-122"/>
              </a:rPr>
              <a:t>“全世界最前沿的</a:t>
            </a:r>
            <a:r>
              <a:rPr lang="en-US" altLang="zh-CN" sz="1596" dirty="0">
                <a:solidFill>
                  <a:srgbClr val="3333CC"/>
                </a:solidFill>
                <a:latin typeface="黑体" panose="02010609060101010101" pitchFamily="49" charset="-122"/>
                <a:ea typeface="黑体" panose="02010609060101010101" pitchFamily="49" charset="-122"/>
              </a:rPr>
              <a:t>125</a:t>
            </a:r>
            <a:r>
              <a:rPr lang="zh-CN" altLang="en-US" sz="1596" dirty="0">
                <a:solidFill>
                  <a:srgbClr val="3333CC"/>
                </a:solidFill>
                <a:latin typeface="黑体" panose="02010609060101010101" pitchFamily="49" charset="-122"/>
                <a:ea typeface="黑体" panose="02010609060101010101" pitchFamily="49" charset="-122"/>
              </a:rPr>
              <a:t>个科学问题”</a:t>
            </a:r>
          </a:p>
        </p:txBody>
      </p:sp>
      <p:pic>
        <p:nvPicPr>
          <p:cNvPr id="7" name="图片 6">
            <a:extLst>
              <a:ext uri="{FF2B5EF4-FFF2-40B4-BE49-F238E27FC236}">
                <a16:creationId xmlns:a16="http://schemas.microsoft.com/office/drawing/2014/main" id="{80E768CA-4290-3452-D876-E3ADE3129AF8}"/>
              </a:ext>
            </a:extLst>
          </p:cNvPr>
          <p:cNvPicPr>
            <a:picLocks noChangeAspect="1"/>
          </p:cNvPicPr>
          <p:nvPr/>
        </p:nvPicPr>
        <p:blipFill>
          <a:blip r:embed="rId4"/>
          <a:stretch>
            <a:fillRect/>
          </a:stretch>
        </p:blipFill>
        <p:spPr>
          <a:xfrm>
            <a:off x="483384" y="1292984"/>
            <a:ext cx="2350001" cy="1655322"/>
          </a:xfrm>
          <a:prstGeom prst="rect">
            <a:avLst/>
          </a:prstGeom>
        </p:spPr>
      </p:pic>
    </p:spTree>
    <p:extLst>
      <p:ext uri="{BB962C8B-B14F-4D97-AF65-F5344CB8AC3E}">
        <p14:creationId xmlns:p14="http://schemas.microsoft.com/office/powerpoint/2010/main" val="2810264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第七讲 群体智能与进化计算</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39386" y="2699395"/>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进化计算</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16</a:t>
            </a:fld>
            <a:endParaRPr lang="zh-CN" altLang="en-US"/>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39386" y="3779515"/>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群体智能</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39386" y="1689636"/>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背景与意义</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2039020" y="4902845"/>
            <a:ext cx="5386610" cy="748878"/>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扩展研究</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3927220892"/>
      </p:ext>
    </p:extLst>
  </p:cSld>
  <p:clrMapOvr>
    <a:masterClrMapping/>
  </p:clrMapOvr>
  <p:transition spd="slow" advTm="18981">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2606229-084A-43F1-B38A-CE5987D8C1C6}"/>
              </a:ext>
            </a:extLst>
          </p:cNvPr>
          <p:cNvSpPr txBox="1">
            <a:spLocks/>
          </p:cNvSpPr>
          <p:nvPr/>
        </p:nvSpPr>
        <p:spPr>
          <a:xfrm>
            <a:off x="0" y="133057"/>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进化计算</a:t>
            </a:r>
          </a:p>
        </p:txBody>
      </p:sp>
      <p:sp>
        <p:nvSpPr>
          <p:cNvPr id="2" name="日期占位符 1">
            <a:extLst>
              <a:ext uri="{FF2B5EF4-FFF2-40B4-BE49-F238E27FC236}">
                <a16:creationId xmlns:a16="http://schemas.microsoft.com/office/drawing/2014/main" id="{B37034CE-440F-4EDC-9C79-588E49A8BBBF}"/>
              </a:ext>
            </a:extLst>
          </p:cNvPr>
          <p:cNvSpPr>
            <a:spLocks noGrp="1"/>
          </p:cNvSpPr>
          <p:nvPr>
            <p:ph type="dt" sz="half" idx="10"/>
          </p:nvPr>
        </p:nvSpPr>
        <p:spPr/>
        <p:txBody>
          <a:bodyPr/>
          <a:lstStyle/>
          <a:p>
            <a:fld id="{518A4210-5789-4651-8F1B-F7B666C438A5}" type="datetime1">
              <a:rPr lang="zh-CN" altLang="en-US" smtClean="0"/>
              <a:t>2022/10/29</a:t>
            </a:fld>
            <a:endParaRPr lang="zh-CN" altLang="en-US" dirty="0"/>
          </a:p>
        </p:txBody>
      </p:sp>
      <p:sp>
        <p:nvSpPr>
          <p:cNvPr id="36" name="灯片编号占位符 35">
            <a:extLst>
              <a:ext uri="{FF2B5EF4-FFF2-40B4-BE49-F238E27FC236}">
                <a16:creationId xmlns:a16="http://schemas.microsoft.com/office/drawing/2014/main" id="{61216DA6-ED5D-4974-8FC6-6696698C4C13}"/>
              </a:ext>
            </a:extLst>
          </p:cNvPr>
          <p:cNvSpPr>
            <a:spLocks noGrp="1"/>
          </p:cNvSpPr>
          <p:nvPr>
            <p:ph type="sldNum" sz="quarter" idx="12"/>
          </p:nvPr>
        </p:nvSpPr>
        <p:spPr/>
        <p:txBody>
          <a:bodyPr/>
          <a:lstStyle/>
          <a:p>
            <a:fld id="{B2A3831D-48B3-4F9C-8367-0C37AADCE304}" type="slidenum">
              <a:rPr lang="zh-CN" altLang="en-US" smtClean="0"/>
              <a:pPr/>
              <a:t>17</a:t>
            </a:fld>
            <a:endParaRPr lang="zh-CN" altLang="en-US" dirty="0"/>
          </a:p>
        </p:txBody>
      </p:sp>
      <p:pic>
        <p:nvPicPr>
          <p:cNvPr id="10" name="图片 13">
            <a:extLst>
              <a:ext uri="{FF2B5EF4-FFF2-40B4-BE49-F238E27FC236}">
                <a16:creationId xmlns:a16="http://schemas.microsoft.com/office/drawing/2014/main" id="{4BFDC43C-A202-B0F7-CB7A-A68F2FCFE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98" y="1331244"/>
            <a:ext cx="4852181"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6">
            <a:extLst>
              <a:ext uri="{FF2B5EF4-FFF2-40B4-BE49-F238E27FC236}">
                <a16:creationId xmlns:a16="http://schemas.microsoft.com/office/drawing/2014/main" id="{C12FB75A-705F-9E02-F511-020C3364B072}"/>
              </a:ext>
            </a:extLst>
          </p:cNvPr>
          <p:cNvPicPr>
            <a:picLocks noChangeAspect="1"/>
          </p:cNvPicPr>
          <p:nvPr/>
        </p:nvPicPr>
        <p:blipFill>
          <a:blip r:embed="rId3"/>
          <a:stretch>
            <a:fillRect/>
          </a:stretch>
        </p:blipFill>
        <p:spPr>
          <a:xfrm>
            <a:off x="5339542" y="1530872"/>
            <a:ext cx="3644900" cy="1905000"/>
          </a:xfrm>
          <a:prstGeom prst="rect">
            <a:avLst/>
          </a:prstGeom>
        </p:spPr>
      </p:pic>
      <p:pic>
        <p:nvPicPr>
          <p:cNvPr id="1026" name="Picture 2">
            <a:extLst>
              <a:ext uri="{FF2B5EF4-FFF2-40B4-BE49-F238E27FC236}">
                <a16:creationId xmlns:a16="http://schemas.microsoft.com/office/drawing/2014/main" id="{D2522B3E-6F8C-C2C6-1732-D310867B9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304" y="3859670"/>
            <a:ext cx="2888448" cy="2661080"/>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a:extLst>
              <a:ext uri="{FF2B5EF4-FFF2-40B4-BE49-F238E27FC236}">
                <a16:creationId xmlns:a16="http://schemas.microsoft.com/office/drawing/2014/main" id="{FFB93BF8-6551-BA5F-6619-0DE89EA3A617}"/>
              </a:ext>
            </a:extLst>
          </p:cNvPr>
          <p:cNvPicPr>
            <a:picLocks noChangeAspect="1"/>
          </p:cNvPicPr>
          <p:nvPr/>
        </p:nvPicPr>
        <p:blipFill>
          <a:blip r:embed="rId5"/>
          <a:stretch>
            <a:fillRect/>
          </a:stretch>
        </p:blipFill>
        <p:spPr>
          <a:xfrm>
            <a:off x="4755848" y="3859589"/>
            <a:ext cx="3051697" cy="2661080"/>
          </a:xfrm>
          <a:prstGeom prst="rect">
            <a:avLst/>
          </a:prstGeom>
        </p:spPr>
      </p:pic>
    </p:spTree>
    <p:extLst>
      <p:ext uri="{BB962C8B-B14F-4D97-AF65-F5344CB8AC3E}">
        <p14:creationId xmlns:p14="http://schemas.microsoft.com/office/powerpoint/2010/main" val="1763285548"/>
      </p:ext>
    </p:extLst>
  </p:cSld>
  <p:clrMapOvr>
    <a:masterClrMapping/>
  </p:clrMapOvr>
  <p:transition spd="slow" advTm="18981">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2606229-084A-43F1-B38A-CE5987D8C1C6}"/>
              </a:ext>
            </a:extLst>
          </p:cNvPr>
          <p:cNvSpPr txBox="1">
            <a:spLocks/>
          </p:cNvSpPr>
          <p:nvPr/>
        </p:nvSpPr>
        <p:spPr>
          <a:xfrm>
            <a:off x="0" y="133057"/>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进化计算</a:t>
            </a:r>
          </a:p>
        </p:txBody>
      </p:sp>
      <p:sp>
        <p:nvSpPr>
          <p:cNvPr id="5" name="标题 1">
            <a:extLst>
              <a:ext uri="{FF2B5EF4-FFF2-40B4-BE49-F238E27FC236}">
                <a16:creationId xmlns:a16="http://schemas.microsoft.com/office/drawing/2014/main" id="{B83553A5-A4CE-4349-B88E-85F53AD61479}"/>
              </a:ext>
            </a:extLst>
          </p:cNvPr>
          <p:cNvSpPr txBox="1">
            <a:spLocks/>
          </p:cNvSpPr>
          <p:nvPr/>
        </p:nvSpPr>
        <p:spPr>
          <a:xfrm>
            <a:off x="2613130" y="3519247"/>
            <a:ext cx="5929384" cy="625711"/>
          </a:xfrm>
          <a:prstGeom prst="rect">
            <a:avLst/>
          </a:prstGeom>
        </p:spPr>
        <p:txBody>
          <a:bodyPr vert="horz" lIns="91186" tIns="45593" rIns="91186" bIns="45593" rtlCol="0" anchor="ctr">
            <a:normAutofit/>
          </a:bodyPr>
          <a:lstStyle>
            <a:lvl1pPr algn="ctr" defTabSz="914400" rtl="0" eaLnBrk="1" latinLnBrk="0" hangingPunct="1">
              <a:spcBef>
                <a:spcPct val="0"/>
              </a:spcBef>
              <a:buNone/>
              <a:defRPr sz="4400" kern="1200">
                <a:solidFill>
                  <a:schemeClr val="tx1"/>
                </a:solidFill>
                <a:latin typeface="+mj-lt"/>
                <a:ea typeface="微软雅黑" pitchFamily="34" charset="-122"/>
                <a:cs typeface="+mj-cs"/>
              </a:defRPr>
            </a:lvl1pPr>
          </a:lstStyle>
          <a:p>
            <a:pPr algn="l"/>
            <a:r>
              <a:rPr lang="zh-CN" altLang="en-US" sz="3191" b="1" dirty="0">
                <a:solidFill>
                  <a:prstClr val="white"/>
                </a:solidFill>
                <a:latin typeface="微软雅黑" panose="020B0503020204020204" pitchFamily="34" charset="-122"/>
                <a:cs typeface="SimHei" charset="-122"/>
              </a:rPr>
              <a:t>基于大数据的离散制造知识提取</a:t>
            </a:r>
          </a:p>
        </p:txBody>
      </p:sp>
      <p:sp>
        <p:nvSpPr>
          <p:cNvPr id="6" name="Rounded Rectangle 8">
            <a:extLst>
              <a:ext uri="{FF2B5EF4-FFF2-40B4-BE49-F238E27FC236}">
                <a16:creationId xmlns:a16="http://schemas.microsoft.com/office/drawing/2014/main" id="{A1A401A0-9F67-4977-8BA1-F0B0D3D4E76E}"/>
              </a:ext>
            </a:extLst>
          </p:cNvPr>
          <p:cNvSpPr>
            <a:spLocks noChangeArrowheads="1"/>
          </p:cNvSpPr>
          <p:nvPr/>
        </p:nvSpPr>
        <p:spPr bwMode="auto">
          <a:xfrm>
            <a:off x="369129" y="3499815"/>
            <a:ext cx="8358717" cy="1996277"/>
          </a:xfrm>
          <a:prstGeom prst="roundRect">
            <a:avLst>
              <a:gd name="adj" fmla="val 7019"/>
            </a:avLst>
          </a:prstGeom>
          <a:solidFill>
            <a:schemeClr val="bg1"/>
          </a:solidFill>
          <a:ln w="28575">
            <a:solidFill>
              <a:srgbClr val="133381"/>
            </a:solidFill>
            <a:round/>
            <a:headEnd/>
            <a:tailEnd/>
          </a:ln>
        </p:spPr>
        <p:txBody>
          <a:bodyPr wrap="none"/>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a:lnSpc>
                <a:spcPct val="100000"/>
              </a:lnSpc>
              <a:spcBef>
                <a:spcPts val="598"/>
              </a:spcBef>
              <a:buNone/>
            </a:pPr>
            <a:endParaRPr lang="en-US" altLang="zh-CN" sz="1795">
              <a:solidFill>
                <a:srgbClr val="C00000"/>
              </a:solidFill>
            </a:endParaRPr>
          </a:p>
        </p:txBody>
      </p:sp>
      <p:sp>
        <p:nvSpPr>
          <p:cNvPr id="7" name="Rounded Rectangle 8">
            <a:extLst>
              <a:ext uri="{FF2B5EF4-FFF2-40B4-BE49-F238E27FC236}">
                <a16:creationId xmlns:a16="http://schemas.microsoft.com/office/drawing/2014/main" id="{98774A02-80AD-4E77-B780-C6BB40B201FF}"/>
              </a:ext>
            </a:extLst>
          </p:cNvPr>
          <p:cNvSpPr>
            <a:spLocks noChangeArrowheads="1"/>
          </p:cNvSpPr>
          <p:nvPr/>
        </p:nvSpPr>
        <p:spPr bwMode="auto">
          <a:xfrm>
            <a:off x="369129" y="3318828"/>
            <a:ext cx="8358717" cy="538251"/>
          </a:xfrm>
          <a:prstGeom prst="roundRect">
            <a:avLst>
              <a:gd name="adj" fmla="val 50000"/>
            </a:avLst>
          </a:prstGeom>
          <a:solidFill>
            <a:srgbClr val="133381"/>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393" dirty="0">
                <a:solidFill>
                  <a:schemeClr val="bg1"/>
                </a:solidFill>
              </a:rPr>
              <a:t>启发于自然界的群体智能方法</a:t>
            </a:r>
            <a:endParaRPr lang="en-US" altLang="zh-CN" sz="2393" dirty="0">
              <a:solidFill>
                <a:schemeClr val="bg1"/>
              </a:solidFill>
            </a:endParaRPr>
          </a:p>
        </p:txBody>
      </p:sp>
      <p:sp>
        <p:nvSpPr>
          <p:cNvPr id="8" name="圆角矩形 8">
            <a:extLst>
              <a:ext uri="{FF2B5EF4-FFF2-40B4-BE49-F238E27FC236}">
                <a16:creationId xmlns:a16="http://schemas.microsoft.com/office/drawing/2014/main" id="{F1468F7A-8A3A-4BD2-9F8C-AB248805FF6D}"/>
              </a:ext>
            </a:extLst>
          </p:cNvPr>
          <p:cNvSpPr>
            <a:spLocks noChangeArrowheads="1"/>
          </p:cNvSpPr>
          <p:nvPr/>
        </p:nvSpPr>
        <p:spPr bwMode="auto">
          <a:xfrm>
            <a:off x="917617" y="3997115"/>
            <a:ext cx="2082200" cy="538848"/>
          </a:xfrm>
          <a:prstGeom prst="roundRect">
            <a:avLst>
              <a:gd name="adj" fmla="val 15204"/>
            </a:avLst>
          </a:prstGeom>
          <a:solidFill>
            <a:srgbClr val="E8F0F9"/>
          </a:solidFill>
          <a:ln w="19050">
            <a:solidFill>
              <a:srgbClr val="113381"/>
            </a:solidFill>
            <a:round/>
            <a:headEnd/>
            <a:tailE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kumimoji="1" lang="zh-CN" altLang="en-US" sz="1994" dirty="0"/>
              <a:t>无需连续可导</a:t>
            </a:r>
          </a:p>
        </p:txBody>
      </p:sp>
      <p:sp>
        <p:nvSpPr>
          <p:cNvPr id="9" name="圆角矩形 9">
            <a:extLst>
              <a:ext uri="{FF2B5EF4-FFF2-40B4-BE49-F238E27FC236}">
                <a16:creationId xmlns:a16="http://schemas.microsoft.com/office/drawing/2014/main" id="{CEC36247-86D3-4620-A1B8-9931883B52FC}"/>
              </a:ext>
            </a:extLst>
          </p:cNvPr>
          <p:cNvSpPr>
            <a:spLocks noChangeArrowheads="1"/>
          </p:cNvSpPr>
          <p:nvPr/>
        </p:nvSpPr>
        <p:spPr bwMode="auto">
          <a:xfrm>
            <a:off x="3527479" y="3997115"/>
            <a:ext cx="2082200" cy="538848"/>
          </a:xfrm>
          <a:prstGeom prst="roundRect">
            <a:avLst>
              <a:gd name="adj" fmla="val 18685"/>
            </a:avLst>
          </a:prstGeom>
          <a:solidFill>
            <a:srgbClr val="E8F0F9"/>
          </a:solidFill>
          <a:ln w="19050">
            <a:solidFill>
              <a:srgbClr val="113381"/>
            </a:solidFill>
            <a:round/>
            <a:headEnd/>
            <a:tailE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kumimoji="1" lang="zh-CN" altLang="en-US" sz="1994" dirty="0"/>
              <a:t>无梯度要求</a:t>
            </a:r>
          </a:p>
        </p:txBody>
      </p:sp>
      <p:sp>
        <p:nvSpPr>
          <p:cNvPr id="11" name="圆角矩形 10">
            <a:extLst>
              <a:ext uri="{FF2B5EF4-FFF2-40B4-BE49-F238E27FC236}">
                <a16:creationId xmlns:a16="http://schemas.microsoft.com/office/drawing/2014/main" id="{1630B585-9564-472C-858B-7B68E0D8A06E}"/>
              </a:ext>
            </a:extLst>
          </p:cNvPr>
          <p:cNvSpPr>
            <a:spLocks noChangeArrowheads="1"/>
          </p:cNvSpPr>
          <p:nvPr/>
        </p:nvSpPr>
        <p:spPr bwMode="auto">
          <a:xfrm>
            <a:off x="917617" y="4811974"/>
            <a:ext cx="2082200" cy="538848"/>
          </a:xfrm>
          <a:prstGeom prst="roundRect">
            <a:avLst>
              <a:gd name="adj" fmla="val 18685"/>
            </a:avLst>
          </a:prstGeom>
          <a:solidFill>
            <a:srgbClr val="E8F0F9"/>
          </a:solidFill>
          <a:ln w="19050">
            <a:solidFill>
              <a:srgbClr val="113381"/>
            </a:solidFill>
            <a:round/>
            <a:headEnd/>
            <a:tailE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994" dirty="0">
                <a:solidFill>
                  <a:srgbClr val="000000"/>
                </a:solidFill>
              </a:rPr>
              <a:t>种群迭代搜索</a:t>
            </a:r>
          </a:p>
        </p:txBody>
      </p:sp>
      <p:sp>
        <p:nvSpPr>
          <p:cNvPr id="12" name="圆角矩形 11">
            <a:extLst>
              <a:ext uri="{FF2B5EF4-FFF2-40B4-BE49-F238E27FC236}">
                <a16:creationId xmlns:a16="http://schemas.microsoft.com/office/drawing/2014/main" id="{BCD59EE5-B9B3-4F50-B4F7-355555C52C98}"/>
              </a:ext>
            </a:extLst>
          </p:cNvPr>
          <p:cNvSpPr>
            <a:spLocks noChangeArrowheads="1"/>
          </p:cNvSpPr>
          <p:nvPr/>
        </p:nvSpPr>
        <p:spPr bwMode="auto">
          <a:xfrm>
            <a:off x="3527479" y="4811974"/>
            <a:ext cx="2082200" cy="538848"/>
          </a:xfrm>
          <a:prstGeom prst="roundRect">
            <a:avLst>
              <a:gd name="adj" fmla="val 16944"/>
            </a:avLst>
          </a:prstGeom>
          <a:solidFill>
            <a:srgbClr val="E8F0F9"/>
          </a:solidFill>
          <a:ln w="19050">
            <a:solidFill>
              <a:srgbClr val="113381"/>
            </a:solidFill>
            <a:round/>
            <a:headEnd/>
            <a:tailE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994" dirty="0">
                <a:solidFill>
                  <a:srgbClr val="000000"/>
                </a:solidFill>
              </a:rPr>
              <a:t>一次获得多个解</a:t>
            </a:r>
          </a:p>
        </p:txBody>
      </p:sp>
      <p:sp>
        <p:nvSpPr>
          <p:cNvPr id="13" name="圆角矩形 10">
            <a:extLst>
              <a:ext uri="{FF2B5EF4-FFF2-40B4-BE49-F238E27FC236}">
                <a16:creationId xmlns:a16="http://schemas.microsoft.com/office/drawing/2014/main" id="{E3AF073A-4138-4C79-B840-F50E0392064F}"/>
              </a:ext>
            </a:extLst>
          </p:cNvPr>
          <p:cNvSpPr>
            <a:spLocks noChangeArrowheads="1"/>
          </p:cNvSpPr>
          <p:nvPr/>
        </p:nvSpPr>
        <p:spPr bwMode="auto">
          <a:xfrm>
            <a:off x="6137341" y="3997115"/>
            <a:ext cx="2082200" cy="538848"/>
          </a:xfrm>
          <a:prstGeom prst="roundRect">
            <a:avLst>
              <a:gd name="adj" fmla="val 18685"/>
            </a:avLst>
          </a:prstGeom>
          <a:solidFill>
            <a:srgbClr val="E8F0F9"/>
          </a:solidFill>
          <a:ln w="19050">
            <a:solidFill>
              <a:srgbClr val="113381"/>
            </a:solidFill>
            <a:round/>
            <a:headEnd/>
            <a:tailE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a:lnSpc>
                <a:spcPct val="100000"/>
              </a:lnSpc>
              <a:spcBef>
                <a:spcPct val="0"/>
              </a:spcBef>
              <a:buNone/>
            </a:pPr>
            <a:r>
              <a:rPr kumimoji="1" lang="zh-CN" altLang="en-US" sz="1994" dirty="0"/>
              <a:t>无需解析模型</a:t>
            </a:r>
          </a:p>
        </p:txBody>
      </p:sp>
      <p:sp>
        <p:nvSpPr>
          <p:cNvPr id="14" name="圆角矩形 11">
            <a:extLst>
              <a:ext uri="{FF2B5EF4-FFF2-40B4-BE49-F238E27FC236}">
                <a16:creationId xmlns:a16="http://schemas.microsoft.com/office/drawing/2014/main" id="{581132A5-3F3C-49F3-B864-01676C11DAB0}"/>
              </a:ext>
            </a:extLst>
          </p:cNvPr>
          <p:cNvSpPr>
            <a:spLocks noChangeArrowheads="1"/>
          </p:cNvSpPr>
          <p:nvPr/>
        </p:nvSpPr>
        <p:spPr bwMode="auto">
          <a:xfrm>
            <a:off x="6137341" y="4811974"/>
            <a:ext cx="2082200" cy="538848"/>
          </a:xfrm>
          <a:prstGeom prst="roundRect">
            <a:avLst>
              <a:gd name="adj" fmla="val 16944"/>
            </a:avLst>
          </a:prstGeom>
          <a:solidFill>
            <a:srgbClr val="E8F0F9"/>
          </a:solidFill>
          <a:ln w="19050">
            <a:solidFill>
              <a:srgbClr val="113381"/>
            </a:solidFill>
            <a:round/>
            <a:headEnd/>
            <a:tailE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994" dirty="0">
                <a:solidFill>
                  <a:srgbClr val="000000"/>
                </a:solidFill>
                <a:latin typeface="Times New Roman" panose="02020603050405020304" pitchFamily="18" charset="0"/>
                <a:cs typeface="Times New Roman" panose="02020603050405020304" pitchFamily="18" charset="0"/>
              </a:rPr>
              <a:t>内在并行</a:t>
            </a:r>
          </a:p>
        </p:txBody>
      </p:sp>
      <p:sp>
        <p:nvSpPr>
          <p:cNvPr id="15" name="Rounded Rectangle 8">
            <a:extLst>
              <a:ext uri="{FF2B5EF4-FFF2-40B4-BE49-F238E27FC236}">
                <a16:creationId xmlns:a16="http://schemas.microsoft.com/office/drawing/2014/main" id="{69322CA5-7D0B-4F45-A131-E96E9491E31D}"/>
              </a:ext>
            </a:extLst>
          </p:cNvPr>
          <p:cNvSpPr>
            <a:spLocks noChangeArrowheads="1"/>
          </p:cNvSpPr>
          <p:nvPr/>
        </p:nvSpPr>
        <p:spPr bwMode="auto">
          <a:xfrm>
            <a:off x="379943" y="5998748"/>
            <a:ext cx="8358717" cy="538251"/>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393" dirty="0">
                <a:solidFill>
                  <a:srgbClr val="C00000"/>
                </a:solidFill>
              </a:rPr>
              <a:t>群体智能方法已成为求解复杂优化问题的有效途径之一</a:t>
            </a:r>
            <a:endParaRPr lang="en-US" altLang="zh-CN" sz="2393" dirty="0">
              <a:solidFill>
                <a:srgbClr val="C00000"/>
              </a:solidFill>
            </a:endParaRPr>
          </a:p>
        </p:txBody>
      </p:sp>
      <p:sp>
        <p:nvSpPr>
          <p:cNvPr id="16" name="右箭头 16">
            <a:extLst>
              <a:ext uri="{FF2B5EF4-FFF2-40B4-BE49-F238E27FC236}">
                <a16:creationId xmlns:a16="http://schemas.microsoft.com/office/drawing/2014/main" id="{D94D6FB0-2243-478D-BA79-5C9B5A3625CA}"/>
              </a:ext>
            </a:extLst>
          </p:cNvPr>
          <p:cNvSpPr/>
          <p:nvPr/>
        </p:nvSpPr>
        <p:spPr>
          <a:xfrm rot="5400000">
            <a:off x="4283629" y="4931283"/>
            <a:ext cx="463006" cy="1607928"/>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5920">
              <a:defRPr/>
            </a:pPr>
            <a:endParaRPr lang="zh-CN" altLang="en-US" sz="1795" kern="0" dirty="0">
              <a:solidFill>
                <a:prstClr val="black"/>
              </a:solidFill>
              <a:latin typeface="黑体"/>
              <a:ea typeface="黑体"/>
              <a:cs typeface="黑体"/>
            </a:endParaRPr>
          </a:p>
        </p:txBody>
      </p:sp>
      <p:grpSp>
        <p:nvGrpSpPr>
          <p:cNvPr id="18" name="组合 17">
            <a:extLst>
              <a:ext uri="{FF2B5EF4-FFF2-40B4-BE49-F238E27FC236}">
                <a16:creationId xmlns:a16="http://schemas.microsoft.com/office/drawing/2014/main" id="{6A564D53-C40F-416D-B3B5-A6CDC2E8C91E}"/>
              </a:ext>
            </a:extLst>
          </p:cNvPr>
          <p:cNvGrpSpPr/>
          <p:nvPr/>
        </p:nvGrpSpPr>
        <p:grpSpPr>
          <a:xfrm>
            <a:off x="369129" y="1087563"/>
            <a:ext cx="8358717" cy="2086228"/>
            <a:chOff x="370157" y="1090592"/>
            <a:chExt cx="8382000" cy="2092040"/>
          </a:xfrm>
        </p:grpSpPr>
        <p:sp>
          <p:nvSpPr>
            <p:cNvPr id="19" name="Rounded Rectangle 8">
              <a:extLst>
                <a:ext uri="{FF2B5EF4-FFF2-40B4-BE49-F238E27FC236}">
                  <a16:creationId xmlns:a16="http://schemas.microsoft.com/office/drawing/2014/main" id="{3D28967D-9876-45B1-9AED-42A0AEE08FBE}"/>
                </a:ext>
              </a:extLst>
            </p:cNvPr>
            <p:cNvSpPr>
              <a:spLocks noChangeArrowheads="1"/>
            </p:cNvSpPr>
            <p:nvPr/>
          </p:nvSpPr>
          <p:spPr bwMode="auto">
            <a:xfrm>
              <a:off x="370157" y="1090592"/>
              <a:ext cx="8382000" cy="2013094"/>
            </a:xfrm>
            <a:prstGeom prst="roundRect">
              <a:avLst>
                <a:gd name="adj" fmla="val 0"/>
              </a:avLst>
            </a:prstGeom>
            <a:solidFill>
              <a:srgbClr val="E7EEF9"/>
            </a:solidFill>
            <a:ln>
              <a:noFill/>
            </a:ln>
            <a:extLst>
              <a:ext uri="{91240B29-F687-4F45-9708-019B960494DF}">
                <a14:hiddenLine xmlns:a14="http://schemas.microsoft.com/office/drawing/2010/main" w="9525">
                  <a:solidFill>
                    <a:srgbClr val="000000"/>
                  </a:solidFill>
                  <a:prstDash val="sysDash"/>
                  <a:round/>
                  <a:headEnd/>
                  <a:tailEnd/>
                </a14:hiddenLine>
              </a:ext>
            </a:extLst>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endParaRPr lang="en-US" altLang="zh-CN" sz="2194">
                <a:solidFill>
                  <a:srgbClr val="C00000"/>
                </a:solidFill>
                <a:latin typeface="华文楷体" panose="02010600040101010101" pitchFamily="2" charset="-122"/>
                <a:ea typeface="华文楷体" panose="02010600040101010101" pitchFamily="2" charset="-122"/>
              </a:endParaRPr>
            </a:p>
          </p:txBody>
        </p:sp>
        <p:grpSp>
          <p:nvGrpSpPr>
            <p:cNvPr id="20" name="组合 19">
              <a:extLst>
                <a:ext uri="{FF2B5EF4-FFF2-40B4-BE49-F238E27FC236}">
                  <a16:creationId xmlns:a16="http://schemas.microsoft.com/office/drawing/2014/main" id="{F55AE5B5-7CFF-402B-B57E-EF71B85BCC13}"/>
                </a:ext>
              </a:extLst>
            </p:cNvPr>
            <p:cNvGrpSpPr/>
            <p:nvPr/>
          </p:nvGrpSpPr>
          <p:grpSpPr>
            <a:xfrm rot="16200000">
              <a:off x="3539128" y="-1362015"/>
              <a:ext cx="2044059" cy="7045236"/>
              <a:chOff x="202758" y="2110272"/>
              <a:chExt cx="3492551" cy="4124517"/>
            </a:xfrm>
          </p:grpSpPr>
          <p:sp>
            <p:nvSpPr>
              <p:cNvPr id="21" name="圆角矩形 18">
                <a:extLst>
                  <a:ext uri="{FF2B5EF4-FFF2-40B4-BE49-F238E27FC236}">
                    <a16:creationId xmlns:a16="http://schemas.microsoft.com/office/drawing/2014/main" id="{E0403A7D-4516-444D-9365-DB18476E840F}"/>
                  </a:ext>
                </a:extLst>
              </p:cNvPr>
              <p:cNvSpPr/>
              <p:nvPr/>
            </p:nvSpPr>
            <p:spPr bwMode="auto">
              <a:xfrm>
                <a:off x="647753" y="2110272"/>
                <a:ext cx="3047556" cy="412081"/>
              </a:xfrm>
              <a:prstGeom prst="roundRect">
                <a:avLst>
                  <a:gd name="adj" fmla="val 5000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rPr>
                  <a:t>开</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始</a:t>
                </a:r>
              </a:p>
            </p:txBody>
          </p:sp>
          <p:sp>
            <p:nvSpPr>
              <p:cNvPr id="22" name="圆角矩形 19">
                <a:extLst>
                  <a:ext uri="{FF2B5EF4-FFF2-40B4-BE49-F238E27FC236}">
                    <a16:creationId xmlns:a16="http://schemas.microsoft.com/office/drawing/2014/main" id="{283DBED9-973D-4AEC-985F-B3A9F7B57606}"/>
                  </a:ext>
                </a:extLst>
              </p:cNvPr>
              <p:cNvSpPr/>
              <p:nvPr/>
            </p:nvSpPr>
            <p:spPr bwMode="auto">
              <a:xfrm>
                <a:off x="647751" y="2722873"/>
                <a:ext cx="3047556" cy="412081"/>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rPr>
                  <a:t>种</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群</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初</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始</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化</a:t>
                </a:r>
              </a:p>
            </p:txBody>
          </p:sp>
          <p:sp>
            <p:nvSpPr>
              <p:cNvPr id="23" name="圆角矩形 20">
                <a:extLst>
                  <a:ext uri="{FF2B5EF4-FFF2-40B4-BE49-F238E27FC236}">
                    <a16:creationId xmlns:a16="http://schemas.microsoft.com/office/drawing/2014/main" id="{AE1D75B8-E57E-4626-8EB2-4CA83856EB6D}"/>
                  </a:ext>
                </a:extLst>
              </p:cNvPr>
              <p:cNvSpPr/>
              <p:nvPr/>
            </p:nvSpPr>
            <p:spPr bwMode="auto">
              <a:xfrm>
                <a:off x="647751" y="3335475"/>
                <a:ext cx="3047556" cy="440078"/>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适</a:t>
                </a:r>
                <a:endParaRPr kumimoji="1" lang="en-US" altLang="zh-CN" sz="1596" dirty="0">
                  <a:latin typeface="黑体" panose="02010609060101010101" pitchFamily="49" charset="-122"/>
                  <a:ea typeface="黑体" panose="02010609060101010101" pitchFamily="49" charset="-122"/>
                  <a:cs typeface="微软雅黑" panose="020B0503020204020204" pitchFamily="34" charset="-122"/>
                </a:endParaRPr>
              </a:p>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应</a:t>
                </a:r>
                <a:endParaRPr kumimoji="1" lang="en-US" altLang="zh-CN" sz="1596" dirty="0">
                  <a:latin typeface="黑体" panose="02010609060101010101" pitchFamily="49" charset="-122"/>
                  <a:ea typeface="黑体" panose="02010609060101010101" pitchFamily="49" charset="-122"/>
                  <a:cs typeface="微软雅黑" panose="020B0503020204020204" pitchFamily="34" charset="-122"/>
                </a:endParaRPr>
              </a:p>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值</a:t>
                </a:r>
                <a:endParaRPr kumimoji="1" lang="en-US" altLang="zh-CN" sz="1596" dirty="0">
                  <a:latin typeface="黑体" panose="02010609060101010101" pitchFamily="49" charset="-122"/>
                  <a:ea typeface="黑体" panose="02010609060101010101" pitchFamily="49" charset="-122"/>
                  <a:cs typeface="微软雅黑" panose="020B0503020204020204" pitchFamily="34" charset="-122"/>
                </a:endParaRPr>
              </a:p>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计</a:t>
                </a:r>
                <a:endParaRPr kumimoji="1" lang="en-US" altLang="zh-CN" sz="1596" dirty="0">
                  <a:latin typeface="黑体" panose="02010609060101010101" pitchFamily="49" charset="-122"/>
                  <a:ea typeface="黑体" panose="02010609060101010101" pitchFamily="49" charset="-122"/>
                  <a:cs typeface="微软雅黑" panose="020B0503020204020204" pitchFamily="34" charset="-122"/>
                </a:endParaRPr>
              </a:p>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算</a:t>
                </a:r>
              </a:p>
            </p:txBody>
          </p:sp>
          <p:sp>
            <p:nvSpPr>
              <p:cNvPr id="24" name="圆角矩形 21">
                <a:extLst>
                  <a:ext uri="{FF2B5EF4-FFF2-40B4-BE49-F238E27FC236}">
                    <a16:creationId xmlns:a16="http://schemas.microsoft.com/office/drawing/2014/main" id="{F527FA38-313B-4685-80D4-8701E10A68BA}"/>
                  </a:ext>
                </a:extLst>
              </p:cNvPr>
              <p:cNvSpPr/>
              <p:nvPr/>
            </p:nvSpPr>
            <p:spPr bwMode="auto">
              <a:xfrm>
                <a:off x="647751" y="4060590"/>
                <a:ext cx="3047556" cy="954725"/>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2792" b="1" dirty="0">
                    <a:solidFill>
                      <a:srgbClr val="C00000"/>
                    </a:solidFill>
                    <a:latin typeface="黑体" panose="02010609060101010101" pitchFamily="49" charset="-122"/>
                    <a:ea typeface="黑体" panose="02010609060101010101" pitchFamily="49" charset="-122"/>
                  </a:rPr>
                  <a:t>进</a:t>
                </a:r>
                <a:endParaRPr kumimoji="1" lang="en-US" altLang="zh-CN" sz="2792"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792" b="1" dirty="0">
                    <a:solidFill>
                      <a:srgbClr val="C00000"/>
                    </a:solidFill>
                    <a:latin typeface="黑体" panose="02010609060101010101" pitchFamily="49" charset="-122"/>
                    <a:ea typeface="黑体" panose="02010609060101010101" pitchFamily="49" charset="-122"/>
                  </a:rPr>
                  <a:t>化</a:t>
                </a:r>
                <a:endParaRPr kumimoji="1" lang="en-US" altLang="zh-CN" sz="2792"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792" b="1" dirty="0">
                    <a:solidFill>
                      <a:srgbClr val="C00000"/>
                    </a:solidFill>
                    <a:latin typeface="黑体" panose="02010609060101010101" pitchFamily="49" charset="-122"/>
                    <a:ea typeface="黑体" panose="02010609060101010101" pitchFamily="49" charset="-122"/>
                  </a:rPr>
                  <a:t>操</a:t>
                </a:r>
                <a:endParaRPr kumimoji="1" lang="en-US" altLang="zh-CN" sz="2792"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792" b="1" dirty="0">
                    <a:solidFill>
                      <a:srgbClr val="C00000"/>
                    </a:solidFill>
                    <a:latin typeface="黑体" panose="02010609060101010101" pitchFamily="49" charset="-122"/>
                    <a:ea typeface="黑体" panose="02010609060101010101" pitchFamily="49" charset="-122"/>
                  </a:rPr>
                  <a:t>作</a:t>
                </a:r>
              </a:p>
            </p:txBody>
          </p:sp>
          <p:sp>
            <p:nvSpPr>
              <p:cNvPr id="25" name="菱形 24">
                <a:extLst>
                  <a:ext uri="{FF2B5EF4-FFF2-40B4-BE49-F238E27FC236}">
                    <a16:creationId xmlns:a16="http://schemas.microsoft.com/office/drawing/2014/main" id="{E4FD3192-CE07-46B1-A742-0F2BBC55542D}"/>
                  </a:ext>
                </a:extLst>
              </p:cNvPr>
              <p:cNvSpPr/>
              <p:nvPr/>
            </p:nvSpPr>
            <p:spPr bwMode="auto">
              <a:xfrm>
                <a:off x="647749" y="5215835"/>
                <a:ext cx="3047556" cy="406351"/>
              </a:xfrm>
              <a:prstGeom prst="diamond">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rPr>
                  <a:t>满</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足</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终</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止</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条</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件</a:t>
                </a:r>
              </a:p>
            </p:txBody>
          </p:sp>
          <p:sp>
            <p:nvSpPr>
              <p:cNvPr id="26" name="圆角矩形 23">
                <a:extLst>
                  <a:ext uri="{FF2B5EF4-FFF2-40B4-BE49-F238E27FC236}">
                    <a16:creationId xmlns:a16="http://schemas.microsoft.com/office/drawing/2014/main" id="{73E55F81-B2A7-4B2D-8F11-3CADDC0FADC7}"/>
                  </a:ext>
                </a:extLst>
              </p:cNvPr>
              <p:cNvSpPr/>
              <p:nvPr/>
            </p:nvSpPr>
            <p:spPr bwMode="auto">
              <a:xfrm>
                <a:off x="647749" y="5822708"/>
                <a:ext cx="3047556" cy="412081"/>
              </a:xfrm>
              <a:prstGeom prst="roundRect">
                <a:avLst>
                  <a:gd name="adj" fmla="val 5000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rPr>
                  <a:t>结</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束</a:t>
                </a:r>
              </a:p>
            </p:txBody>
          </p:sp>
          <p:cxnSp>
            <p:nvCxnSpPr>
              <p:cNvPr id="27" name="直线箭头连接符 23">
                <a:extLst>
                  <a:ext uri="{FF2B5EF4-FFF2-40B4-BE49-F238E27FC236}">
                    <a16:creationId xmlns:a16="http://schemas.microsoft.com/office/drawing/2014/main" id="{6DF65777-3A29-48AC-8218-3EB71CC0C66A}"/>
                  </a:ext>
                </a:extLst>
              </p:cNvPr>
              <p:cNvCxnSpPr>
                <a:stCxn id="21" idx="2"/>
                <a:endCxn id="22" idx="0"/>
              </p:cNvCxnSpPr>
              <p:nvPr/>
            </p:nvCxnSpPr>
            <p:spPr>
              <a:xfrm flipH="1">
                <a:off x="2171529" y="2522353"/>
                <a:ext cx="2" cy="200520"/>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4">
                <a:extLst>
                  <a:ext uri="{FF2B5EF4-FFF2-40B4-BE49-F238E27FC236}">
                    <a16:creationId xmlns:a16="http://schemas.microsoft.com/office/drawing/2014/main" id="{646ADB96-24E7-4F2C-910D-E8B5AE1657D5}"/>
                  </a:ext>
                </a:extLst>
              </p:cNvPr>
              <p:cNvCxnSpPr>
                <a:stCxn id="22" idx="2"/>
                <a:endCxn id="23" idx="0"/>
              </p:cNvCxnSpPr>
              <p:nvPr/>
            </p:nvCxnSpPr>
            <p:spPr>
              <a:xfrm>
                <a:off x="2171529" y="3134954"/>
                <a:ext cx="0" cy="200521"/>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5">
                <a:extLst>
                  <a:ext uri="{FF2B5EF4-FFF2-40B4-BE49-F238E27FC236}">
                    <a16:creationId xmlns:a16="http://schemas.microsoft.com/office/drawing/2014/main" id="{5902F767-28F4-425F-A71F-3C3B3844A69F}"/>
                  </a:ext>
                </a:extLst>
              </p:cNvPr>
              <p:cNvCxnSpPr>
                <a:stCxn id="23" idx="2"/>
                <a:endCxn id="24" idx="0"/>
              </p:cNvCxnSpPr>
              <p:nvPr/>
            </p:nvCxnSpPr>
            <p:spPr>
              <a:xfrm>
                <a:off x="2171529" y="3775553"/>
                <a:ext cx="0" cy="285037"/>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线箭头连接符 26">
                <a:extLst>
                  <a:ext uri="{FF2B5EF4-FFF2-40B4-BE49-F238E27FC236}">
                    <a16:creationId xmlns:a16="http://schemas.microsoft.com/office/drawing/2014/main" id="{E17D33F1-EFA4-47C0-81CB-1489746DE52E}"/>
                  </a:ext>
                </a:extLst>
              </p:cNvPr>
              <p:cNvCxnSpPr>
                <a:stCxn id="24" idx="2"/>
                <a:endCxn id="25" idx="0"/>
              </p:cNvCxnSpPr>
              <p:nvPr/>
            </p:nvCxnSpPr>
            <p:spPr>
              <a:xfrm flipH="1">
                <a:off x="2171527" y="5015315"/>
                <a:ext cx="2" cy="200520"/>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27">
                <a:extLst>
                  <a:ext uri="{FF2B5EF4-FFF2-40B4-BE49-F238E27FC236}">
                    <a16:creationId xmlns:a16="http://schemas.microsoft.com/office/drawing/2014/main" id="{C198E2C5-60F7-4148-9D57-C82524A3510A}"/>
                  </a:ext>
                </a:extLst>
              </p:cNvPr>
              <p:cNvCxnSpPr>
                <a:stCxn id="25" idx="2"/>
                <a:endCxn id="26" idx="0"/>
              </p:cNvCxnSpPr>
              <p:nvPr/>
            </p:nvCxnSpPr>
            <p:spPr>
              <a:xfrm>
                <a:off x="2171527" y="5622186"/>
                <a:ext cx="0" cy="200522"/>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肘形连接符 29">
                <a:extLst>
                  <a:ext uri="{FF2B5EF4-FFF2-40B4-BE49-F238E27FC236}">
                    <a16:creationId xmlns:a16="http://schemas.microsoft.com/office/drawing/2014/main" id="{B5D95511-7225-4CE9-BBA5-5C0B9071050B}"/>
                  </a:ext>
                </a:extLst>
              </p:cNvPr>
              <p:cNvCxnSpPr>
                <a:stCxn id="25" idx="1"/>
                <a:endCxn id="23" idx="1"/>
              </p:cNvCxnSpPr>
              <p:nvPr/>
            </p:nvCxnSpPr>
            <p:spPr>
              <a:xfrm rot="10800000" flipH="1">
                <a:off x="647749" y="3555515"/>
                <a:ext cx="2" cy="1863497"/>
              </a:xfrm>
              <a:prstGeom prst="bentConnector3">
                <a:avLst>
                  <a:gd name="adj1" fmla="val -11430000000"/>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7F641146-8886-4B16-96C5-0B70383CFB1C}"/>
                  </a:ext>
                </a:extLst>
              </p:cNvPr>
              <p:cNvSpPr txBox="1"/>
              <p:nvPr/>
            </p:nvSpPr>
            <p:spPr>
              <a:xfrm>
                <a:off x="2185506" y="5544182"/>
                <a:ext cx="684447" cy="307777"/>
              </a:xfrm>
              <a:prstGeom prst="rect">
                <a:avLst/>
              </a:prstGeom>
              <a:noFill/>
            </p:spPr>
            <p:txBody>
              <a:bodyPr vert="eaVert" wrap="square" rtlCol="0" anchor="ctr">
                <a:spAutoFit/>
              </a:bodyPr>
              <a:lstStyle/>
              <a:p>
                <a:pPr algn="ctr"/>
                <a:r>
                  <a:rPr kumimoji="1" lang="zh-CN" altLang="en-US" sz="1396" dirty="0">
                    <a:latin typeface="黑体" panose="02010609060101010101" pitchFamily="49" charset="-122"/>
                    <a:ea typeface="黑体" panose="02010609060101010101" pitchFamily="49" charset="-122"/>
                    <a:cs typeface="黑体" panose="02010609060101010101" pitchFamily="49" charset="-122"/>
                  </a:rPr>
                  <a:t>是</a:t>
                </a:r>
              </a:p>
            </p:txBody>
          </p:sp>
          <p:sp>
            <p:nvSpPr>
              <p:cNvPr id="34" name="文本框 33">
                <a:extLst>
                  <a:ext uri="{FF2B5EF4-FFF2-40B4-BE49-F238E27FC236}">
                    <a16:creationId xmlns:a16="http://schemas.microsoft.com/office/drawing/2014/main" id="{D2E82A11-0BCD-4B68-9CBE-9C14175F1FDB}"/>
                  </a:ext>
                </a:extLst>
              </p:cNvPr>
              <p:cNvSpPr txBox="1"/>
              <p:nvPr/>
            </p:nvSpPr>
            <p:spPr>
              <a:xfrm>
                <a:off x="202758" y="5457670"/>
                <a:ext cx="684447" cy="159605"/>
              </a:xfrm>
              <a:prstGeom prst="rect">
                <a:avLst/>
              </a:prstGeom>
              <a:noFill/>
            </p:spPr>
            <p:txBody>
              <a:bodyPr vert="eaVert" wrap="none" rtlCol="0" anchor="ctr">
                <a:spAutoFit/>
              </a:bodyPr>
              <a:lstStyle/>
              <a:p>
                <a:pPr algn="ctr"/>
                <a:r>
                  <a:rPr kumimoji="1" lang="zh-CN" altLang="en-US" sz="1396" dirty="0">
                    <a:latin typeface="黑体" panose="02010609060101010101" pitchFamily="49" charset="-122"/>
                    <a:ea typeface="黑体" panose="02010609060101010101" pitchFamily="49" charset="-122"/>
                    <a:cs typeface="黑体" panose="02010609060101010101" pitchFamily="49" charset="-122"/>
                  </a:rPr>
                  <a:t>否</a:t>
                </a:r>
              </a:p>
            </p:txBody>
          </p:sp>
        </p:grpSp>
      </p:grpSp>
      <p:sp>
        <p:nvSpPr>
          <p:cNvPr id="35" name="右箭头 33">
            <a:extLst>
              <a:ext uri="{FF2B5EF4-FFF2-40B4-BE49-F238E27FC236}">
                <a16:creationId xmlns:a16="http://schemas.microsoft.com/office/drawing/2014/main" id="{8B2117E0-F43C-4C9F-BA14-F91A35A3935F}"/>
              </a:ext>
            </a:extLst>
          </p:cNvPr>
          <p:cNvSpPr/>
          <p:nvPr/>
        </p:nvSpPr>
        <p:spPr>
          <a:xfrm rot="5400000">
            <a:off x="4401331" y="2637482"/>
            <a:ext cx="227604" cy="1138932"/>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5920">
              <a:defRPr/>
            </a:pPr>
            <a:endParaRPr lang="zh-CN" altLang="en-US" sz="1795" kern="0" dirty="0">
              <a:solidFill>
                <a:prstClr val="black"/>
              </a:solidFill>
              <a:latin typeface="黑体"/>
              <a:ea typeface="黑体"/>
              <a:cs typeface="黑体"/>
            </a:endParaRPr>
          </a:p>
        </p:txBody>
      </p:sp>
      <p:sp>
        <p:nvSpPr>
          <p:cNvPr id="2" name="日期占位符 1">
            <a:extLst>
              <a:ext uri="{FF2B5EF4-FFF2-40B4-BE49-F238E27FC236}">
                <a16:creationId xmlns:a16="http://schemas.microsoft.com/office/drawing/2014/main" id="{B37034CE-440F-4EDC-9C79-588E49A8BBBF}"/>
              </a:ext>
            </a:extLst>
          </p:cNvPr>
          <p:cNvSpPr>
            <a:spLocks noGrp="1"/>
          </p:cNvSpPr>
          <p:nvPr>
            <p:ph type="dt" sz="half" idx="10"/>
          </p:nvPr>
        </p:nvSpPr>
        <p:spPr/>
        <p:txBody>
          <a:bodyPr/>
          <a:lstStyle/>
          <a:p>
            <a:fld id="{518A4210-5789-4651-8F1B-F7B666C438A5}" type="datetime1">
              <a:rPr lang="zh-CN" altLang="en-US" smtClean="0"/>
              <a:t>2022/10/29</a:t>
            </a:fld>
            <a:endParaRPr lang="zh-CN" altLang="en-US" dirty="0"/>
          </a:p>
        </p:txBody>
      </p:sp>
      <p:sp>
        <p:nvSpPr>
          <p:cNvPr id="36" name="灯片编号占位符 35">
            <a:extLst>
              <a:ext uri="{FF2B5EF4-FFF2-40B4-BE49-F238E27FC236}">
                <a16:creationId xmlns:a16="http://schemas.microsoft.com/office/drawing/2014/main" id="{61216DA6-ED5D-4974-8FC6-6696698C4C13}"/>
              </a:ext>
            </a:extLst>
          </p:cNvPr>
          <p:cNvSpPr>
            <a:spLocks noGrp="1"/>
          </p:cNvSpPr>
          <p:nvPr>
            <p:ph type="sldNum" sz="quarter" idx="12"/>
          </p:nvPr>
        </p:nvSpPr>
        <p:spPr/>
        <p:txBody>
          <a:bodyPr/>
          <a:lstStyle/>
          <a:p>
            <a:fld id="{B2A3831D-48B3-4F9C-8367-0C37AADCE304}" type="slidenum">
              <a:rPr lang="zh-CN" altLang="en-US" smtClean="0"/>
              <a:pPr/>
              <a:t>18</a:t>
            </a:fld>
            <a:endParaRPr lang="zh-CN" altLang="en-US" dirty="0"/>
          </a:p>
        </p:txBody>
      </p:sp>
    </p:spTree>
    <p:extLst>
      <p:ext uri="{BB962C8B-B14F-4D97-AF65-F5344CB8AC3E}">
        <p14:creationId xmlns:p14="http://schemas.microsoft.com/office/powerpoint/2010/main" val="771139391"/>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C5760F8-99D1-42DB-A752-3573F48EEBF8}"/>
              </a:ext>
            </a:extLst>
          </p:cNvPr>
          <p:cNvSpPr txBox="1">
            <a:spLocks/>
          </p:cNvSpPr>
          <p:nvPr/>
        </p:nvSpPr>
        <p:spPr>
          <a:xfrm>
            <a:off x="0" y="133057"/>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进化计算</a:t>
            </a:r>
          </a:p>
        </p:txBody>
      </p:sp>
      <p:pic>
        <p:nvPicPr>
          <p:cNvPr id="3" name="图片 2">
            <a:extLst>
              <a:ext uri="{FF2B5EF4-FFF2-40B4-BE49-F238E27FC236}">
                <a16:creationId xmlns:a16="http://schemas.microsoft.com/office/drawing/2014/main" id="{0BABB8A2-B0CE-4554-A199-37556099B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868" y="1043212"/>
            <a:ext cx="4062502" cy="2232248"/>
          </a:xfrm>
          <a:prstGeom prst="rect">
            <a:avLst/>
          </a:prstGeom>
        </p:spPr>
      </p:pic>
      <p:pic>
        <p:nvPicPr>
          <p:cNvPr id="6" name="图片 5">
            <a:extLst>
              <a:ext uri="{FF2B5EF4-FFF2-40B4-BE49-F238E27FC236}">
                <a16:creationId xmlns:a16="http://schemas.microsoft.com/office/drawing/2014/main" id="{6D336FF5-1EE3-4914-9A94-C028E99A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74" y="3270881"/>
            <a:ext cx="4752528" cy="2978220"/>
          </a:xfrm>
          <a:prstGeom prst="rect">
            <a:avLst/>
          </a:prstGeom>
        </p:spPr>
      </p:pic>
      <p:pic>
        <p:nvPicPr>
          <p:cNvPr id="8" name="图片 7">
            <a:extLst>
              <a:ext uri="{FF2B5EF4-FFF2-40B4-BE49-F238E27FC236}">
                <a16:creationId xmlns:a16="http://schemas.microsoft.com/office/drawing/2014/main" id="{C77CD3D2-98CF-405B-A4BE-18139CE37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1388" y="1004020"/>
            <a:ext cx="3624226" cy="4994728"/>
          </a:xfrm>
          <a:prstGeom prst="rect">
            <a:avLst/>
          </a:prstGeom>
        </p:spPr>
      </p:pic>
      <p:sp>
        <p:nvSpPr>
          <p:cNvPr id="15" name="Rounded Rectangle 8">
            <a:extLst>
              <a:ext uri="{FF2B5EF4-FFF2-40B4-BE49-F238E27FC236}">
                <a16:creationId xmlns:a16="http://schemas.microsoft.com/office/drawing/2014/main" id="{F771BCD8-A7EE-46EF-8B53-000EA0334343}"/>
              </a:ext>
            </a:extLst>
          </p:cNvPr>
          <p:cNvSpPr>
            <a:spLocks noChangeArrowheads="1"/>
          </p:cNvSpPr>
          <p:nvPr/>
        </p:nvSpPr>
        <p:spPr bwMode="auto">
          <a:xfrm>
            <a:off x="379943" y="5998748"/>
            <a:ext cx="8358717" cy="538251"/>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393" dirty="0">
                <a:solidFill>
                  <a:srgbClr val="C00000"/>
                </a:solidFill>
              </a:rPr>
              <a:t>维持一个种群迭代式搜索解空间的一类优化方法</a:t>
            </a:r>
            <a:endParaRPr lang="en-US" altLang="zh-CN" sz="2393" dirty="0">
              <a:solidFill>
                <a:srgbClr val="C00000"/>
              </a:solidFill>
            </a:endParaRPr>
          </a:p>
        </p:txBody>
      </p:sp>
      <p:sp>
        <p:nvSpPr>
          <p:cNvPr id="14" name="日期占位符 13">
            <a:extLst>
              <a:ext uri="{FF2B5EF4-FFF2-40B4-BE49-F238E27FC236}">
                <a16:creationId xmlns:a16="http://schemas.microsoft.com/office/drawing/2014/main" id="{23CEE77F-412B-4A34-ACB1-998BDCC90170}"/>
              </a:ext>
            </a:extLst>
          </p:cNvPr>
          <p:cNvSpPr>
            <a:spLocks noGrp="1"/>
          </p:cNvSpPr>
          <p:nvPr>
            <p:ph type="dt" sz="half" idx="10"/>
          </p:nvPr>
        </p:nvSpPr>
        <p:spPr/>
        <p:txBody>
          <a:bodyPr/>
          <a:lstStyle/>
          <a:p>
            <a:fld id="{4FA8B773-65A3-4418-9A26-AA50ABC56D0D}" type="datetime1">
              <a:rPr lang="zh-CN" altLang="en-US" smtClean="0"/>
              <a:t>2022/10/29</a:t>
            </a:fld>
            <a:endParaRPr lang="zh-CN" altLang="en-US" dirty="0"/>
          </a:p>
        </p:txBody>
      </p:sp>
      <p:sp>
        <p:nvSpPr>
          <p:cNvPr id="18" name="灯片编号占位符 17">
            <a:extLst>
              <a:ext uri="{FF2B5EF4-FFF2-40B4-BE49-F238E27FC236}">
                <a16:creationId xmlns:a16="http://schemas.microsoft.com/office/drawing/2014/main" id="{BF4D2D26-70AE-4481-A3B7-DAC9D9768BB0}"/>
              </a:ext>
            </a:extLst>
          </p:cNvPr>
          <p:cNvSpPr>
            <a:spLocks noGrp="1"/>
          </p:cNvSpPr>
          <p:nvPr>
            <p:ph type="sldNum" sz="quarter" idx="12"/>
          </p:nvPr>
        </p:nvSpPr>
        <p:spPr/>
        <p:txBody>
          <a:bodyPr/>
          <a:lstStyle/>
          <a:p>
            <a:fld id="{B2A3831D-48B3-4F9C-8367-0C37AADCE304}" type="slidenum">
              <a:rPr lang="zh-CN" altLang="en-US" smtClean="0"/>
              <a:pPr/>
              <a:t>19</a:t>
            </a:fld>
            <a:endParaRPr lang="zh-CN" altLang="en-US" dirty="0"/>
          </a:p>
        </p:txBody>
      </p:sp>
    </p:spTree>
    <p:extLst>
      <p:ext uri="{BB962C8B-B14F-4D97-AF65-F5344CB8AC3E}">
        <p14:creationId xmlns:p14="http://schemas.microsoft.com/office/powerpoint/2010/main" val="322188872"/>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第七讲 群体智能与进化计算</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39386" y="2699395"/>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进化计算</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a:t>
            </a:fld>
            <a:endParaRPr lang="zh-CN" altLang="en-US"/>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39386" y="3779515"/>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群体智能</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39386" y="1689636"/>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背景与意义</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2039020" y="4902845"/>
            <a:ext cx="5386610" cy="748878"/>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扩展研究</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601238517"/>
      </p:ext>
    </p:extLst>
  </p:cSld>
  <p:clrMapOvr>
    <a:masterClrMapping/>
  </p:clrMapOvr>
  <p:transition spd="slow" advTm="18981">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C5760F8-99D1-42DB-A752-3573F48EEBF8}"/>
              </a:ext>
            </a:extLst>
          </p:cNvPr>
          <p:cNvSpPr txBox="1">
            <a:spLocks/>
          </p:cNvSpPr>
          <p:nvPr/>
        </p:nvSpPr>
        <p:spPr>
          <a:xfrm>
            <a:off x="0" y="133057"/>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zh-CN" altLang="en-US" b="1" dirty="0">
                <a:solidFill>
                  <a:prstClr val="white"/>
                </a:solidFill>
                <a:latin typeface="黑体" panose="02010609060101010101" pitchFamily="49" charset="-122"/>
                <a:ea typeface="黑体" panose="02010609060101010101" pitchFamily="49" charset="-122"/>
                <a:cs typeface="+mn-cs"/>
              </a:rPr>
              <a:t>进化计算</a:t>
            </a:r>
          </a:p>
        </p:txBody>
      </p:sp>
      <p:pic>
        <p:nvPicPr>
          <p:cNvPr id="11" name="图片 10">
            <a:extLst>
              <a:ext uri="{FF2B5EF4-FFF2-40B4-BE49-F238E27FC236}">
                <a16:creationId xmlns:a16="http://schemas.microsoft.com/office/drawing/2014/main" id="{FE5B4D3A-FF6B-41F6-8881-A039BFC5F762}"/>
              </a:ext>
            </a:extLst>
          </p:cNvPr>
          <p:cNvPicPr>
            <a:picLocks noChangeAspect="1"/>
          </p:cNvPicPr>
          <p:nvPr/>
        </p:nvPicPr>
        <p:blipFill rotWithShape="1">
          <a:blip r:embed="rId2">
            <a:extLst>
              <a:ext uri="{28A0092B-C50C-407E-A947-70E740481C1C}">
                <a14:useLocalDpi xmlns:a14="http://schemas.microsoft.com/office/drawing/2010/main" val="0"/>
              </a:ext>
            </a:extLst>
          </a:blip>
          <a:srcRect l="5967" r="6586"/>
          <a:stretch/>
        </p:blipFill>
        <p:spPr>
          <a:xfrm>
            <a:off x="119408" y="2094555"/>
            <a:ext cx="4179358" cy="3584426"/>
          </a:xfrm>
          <a:prstGeom prst="rect">
            <a:avLst/>
          </a:prstGeom>
        </p:spPr>
      </p:pic>
      <p:pic>
        <p:nvPicPr>
          <p:cNvPr id="13" name="图片 12">
            <a:extLst>
              <a:ext uri="{FF2B5EF4-FFF2-40B4-BE49-F238E27FC236}">
                <a16:creationId xmlns:a16="http://schemas.microsoft.com/office/drawing/2014/main" id="{13AD79B5-7BEA-4990-AA52-EF76CB188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434" y="2094555"/>
            <a:ext cx="4308771" cy="3584426"/>
          </a:xfrm>
          <a:prstGeom prst="rect">
            <a:avLst/>
          </a:prstGeom>
        </p:spPr>
      </p:pic>
      <p:sp>
        <p:nvSpPr>
          <p:cNvPr id="9" name="Rounded Rectangle 8">
            <a:extLst>
              <a:ext uri="{FF2B5EF4-FFF2-40B4-BE49-F238E27FC236}">
                <a16:creationId xmlns:a16="http://schemas.microsoft.com/office/drawing/2014/main" id="{9CBA8EA0-4442-45D4-9DB0-8DE2C2501985}"/>
              </a:ext>
            </a:extLst>
          </p:cNvPr>
          <p:cNvSpPr>
            <a:spLocks noChangeArrowheads="1"/>
          </p:cNvSpPr>
          <p:nvPr/>
        </p:nvSpPr>
        <p:spPr bwMode="auto">
          <a:xfrm>
            <a:off x="439075" y="5795739"/>
            <a:ext cx="8358717" cy="538251"/>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393" dirty="0">
                <a:solidFill>
                  <a:srgbClr val="C00000"/>
                </a:solidFill>
              </a:rPr>
              <a:t>带有方向指导性的随机搜索算法</a:t>
            </a:r>
            <a:endParaRPr lang="en-US" altLang="zh-CN" sz="2393" dirty="0">
              <a:solidFill>
                <a:srgbClr val="C00000"/>
              </a:solidFill>
            </a:endParaRPr>
          </a:p>
        </p:txBody>
      </p:sp>
      <p:sp>
        <p:nvSpPr>
          <p:cNvPr id="10" name="文本框 9">
            <a:extLst>
              <a:ext uri="{FF2B5EF4-FFF2-40B4-BE49-F238E27FC236}">
                <a16:creationId xmlns:a16="http://schemas.microsoft.com/office/drawing/2014/main" id="{1411603B-C097-4D7C-BFDE-E2BEFA26D005}"/>
              </a:ext>
            </a:extLst>
          </p:cNvPr>
          <p:cNvSpPr txBox="1"/>
          <p:nvPr/>
        </p:nvSpPr>
        <p:spPr>
          <a:xfrm>
            <a:off x="191395" y="1115219"/>
            <a:ext cx="5209289" cy="913070"/>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随机探索</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多样性</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方向指导</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收敛速度</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日期占位符 1">
            <a:extLst>
              <a:ext uri="{FF2B5EF4-FFF2-40B4-BE49-F238E27FC236}">
                <a16:creationId xmlns:a16="http://schemas.microsoft.com/office/drawing/2014/main" id="{4B7B2B3D-4266-4EA5-9B8C-75D797172ACB}"/>
              </a:ext>
            </a:extLst>
          </p:cNvPr>
          <p:cNvSpPr>
            <a:spLocks noGrp="1"/>
          </p:cNvSpPr>
          <p:nvPr>
            <p:ph type="dt" sz="half" idx="10"/>
          </p:nvPr>
        </p:nvSpPr>
        <p:spPr/>
        <p:txBody>
          <a:bodyPr/>
          <a:lstStyle/>
          <a:p>
            <a:fld id="{DE6067C5-E887-4C76-8B23-CEB2EAE279DD}" type="datetime1">
              <a:rPr lang="zh-CN" altLang="en-US" smtClean="0"/>
              <a:t>2022/10/29</a:t>
            </a:fld>
            <a:endParaRPr lang="zh-CN" altLang="en-US" dirty="0"/>
          </a:p>
        </p:txBody>
      </p:sp>
      <p:sp>
        <p:nvSpPr>
          <p:cNvPr id="7" name="灯片编号占位符 6">
            <a:extLst>
              <a:ext uri="{FF2B5EF4-FFF2-40B4-BE49-F238E27FC236}">
                <a16:creationId xmlns:a16="http://schemas.microsoft.com/office/drawing/2014/main" id="{30099442-ED70-4F2F-8CFC-FBD393F36826}"/>
              </a:ext>
            </a:extLst>
          </p:cNvPr>
          <p:cNvSpPr>
            <a:spLocks noGrp="1"/>
          </p:cNvSpPr>
          <p:nvPr>
            <p:ph type="sldNum" sz="quarter" idx="12"/>
          </p:nvPr>
        </p:nvSpPr>
        <p:spPr/>
        <p:txBody>
          <a:bodyPr/>
          <a:lstStyle/>
          <a:p>
            <a:fld id="{B2A3831D-48B3-4F9C-8367-0C37AADCE304}" type="slidenum">
              <a:rPr lang="zh-CN" altLang="en-US" smtClean="0"/>
              <a:pPr/>
              <a:t>20</a:t>
            </a:fld>
            <a:endParaRPr lang="zh-CN" altLang="en-US" dirty="0"/>
          </a:p>
        </p:txBody>
      </p:sp>
    </p:spTree>
    <p:extLst>
      <p:ext uri="{BB962C8B-B14F-4D97-AF65-F5344CB8AC3E}">
        <p14:creationId xmlns:p14="http://schemas.microsoft.com/office/powerpoint/2010/main" val="849796948"/>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barn(inVertical)">
                                      <p:cBhvr>
                                        <p:cTn id="2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21</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遗传算法的起源</a:t>
            </a:r>
          </a:p>
        </p:txBody>
      </p:sp>
      <p:grpSp>
        <p:nvGrpSpPr>
          <p:cNvPr id="10" name="Group 4">
            <a:extLst>
              <a:ext uri="{FF2B5EF4-FFF2-40B4-BE49-F238E27FC236}">
                <a16:creationId xmlns:a16="http://schemas.microsoft.com/office/drawing/2014/main" id="{E573464A-BEB7-430C-8E9C-F9BD22366E3E}"/>
              </a:ext>
            </a:extLst>
          </p:cNvPr>
          <p:cNvGrpSpPr>
            <a:grpSpLocks/>
          </p:cNvGrpSpPr>
          <p:nvPr/>
        </p:nvGrpSpPr>
        <p:grpSpPr bwMode="auto">
          <a:xfrm>
            <a:off x="6866664" y="1167502"/>
            <a:ext cx="2079625" cy="1390650"/>
            <a:chOff x="1303" y="1686"/>
            <a:chExt cx="2573" cy="1669"/>
          </a:xfrm>
        </p:grpSpPr>
        <p:grpSp>
          <p:nvGrpSpPr>
            <p:cNvPr id="11" name="Group 5">
              <a:extLst>
                <a:ext uri="{FF2B5EF4-FFF2-40B4-BE49-F238E27FC236}">
                  <a16:creationId xmlns:a16="http://schemas.microsoft.com/office/drawing/2014/main" id="{C34522CA-CB55-4461-91EB-D792707351D3}"/>
                </a:ext>
              </a:extLst>
            </p:cNvPr>
            <p:cNvGrpSpPr>
              <a:grpSpLocks/>
            </p:cNvGrpSpPr>
            <p:nvPr/>
          </p:nvGrpSpPr>
          <p:grpSpPr bwMode="auto">
            <a:xfrm>
              <a:off x="1303" y="2760"/>
              <a:ext cx="2573" cy="595"/>
              <a:chOff x="1303" y="2760"/>
              <a:chExt cx="2573" cy="595"/>
            </a:xfrm>
          </p:grpSpPr>
          <p:sp>
            <p:nvSpPr>
              <p:cNvPr id="77" name="Freeform 6">
                <a:extLst>
                  <a:ext uri="{FF2B5EF4-FFF2-40B4-BE49-F238E27FC236}">
                    <a16:creationId xmlns:a16="http://schemas.microsoft.com/office/drawing/2014/main" id="{460461AA-DC8C-411D-A691-224689909F2C}"/>
                  </a:ext>
                </a:extLst>
              </p:cNvPr>
              <p:cNvSpPr>
                <a:spLocks/>
              </p:cNvSpPr>
              <p:nvPr/>
            </p:nvSpPr>
            <p:spPr bwMode="auto">
              <a:xfrm>
                <a:off x="1303" y="2760"/>
                <a:ext cx="2573" cy="481"/>
              </a:xfrm>
              <a:custGeom>
                <a:avLst/>
                <a:gdLst>
                  <a:gd name="T0" fmla="*/ 393 w 5145"/>
                  <a:gd name="T1" fmla="*/ 0 h 963"/>
                  <a:gd name="T2" fmla="*/ 1287 w 5145"/>
                  <a:gd name="T3" fmla="*/ 0 h 963"/>
                  <a:gd name="T4" fmla="*/ 1046 w 5145"/>
                  <a:gd name="T5" fmla="*/ 240 h 963"/>
                  <a:gd name="T6" fmla="*/ 0 w 5145"/>
                  <a:gd name="T7" fmla="*/ 240 h 963"/>
                  <a:gd name="T8" fmla="*/ 393 w 5145"/>
                  <a:gd name="T9" fmla="*/ 0 h 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headEnd/>
                <a:tailEnd/>
              </a:ln>
            </p:spPr>
            <p:txBody>
              <a:bodyPr/>
              <a:lstStyle/>
              <a:p>
                <a:endParaRPr lang="zh-CN" altLang="en-US"/>
              </a:p>
            </p:txBody>
          </p:sp>
          <p:sp>
            <p:nvSpPr>
              <p:cNvPr id="78" name="Rectangle 7">
                <a:extLst>
                  <a:ext uri="{FF2B5EF4-FFF2-40B4-BE49-F238E27FC236}">
                    <a16:creationId xmlns:a16="http://schemas.microsoft.com/office/drawing/2014/main" id="{23E4FBFE-068D-4765-9999-553DCC094C67}"/>
                  </a:ext>
                </a:extLst>
              </p:cNvPr>
              <p:cNvSpPr>
                <a:spLocks noChangeArrowheads="1"/>
              </p:cNvSpPr>
              <p:nvPr/>
            </p:nvSpPr>
            <p:spPr bwMode="auto">
              <a:xfrm>
                <a:off x="1305" y="3243"/>
                <a:ext cx="2088" cy="110"/>
              </a:xfrm>
              <a:prstGeom prst="rect">
                <a:avLst/>
              </a:prstGeom>
              <a:solidFill>
                <a:srgbClr val="804000"/>
              </a:solidFill>
              <a:ln w="7938">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79" name="Freeform 8">
                <a:extLst>
                  <a:ext uri="{FF2B5EF4-FFF2-40B4-BE49-F238E27FC236}">
                    <a16:creationId xmlns:a16="http://schemas.microsoft.com/office/drawing/2014/main" id="{F004021C-2173-4C3F-8FA9-A1B363691083}"/>
                  </a:ext>
                </a:extLst>
              </p:cNvPr>
              <p:cNvSpPr>
                <a:spLocks/>
              </p:cNvSpPr>
              <p:nvPr/>
            </p:nvSpPr>
            <p:spPr bwMode="auto">
              <a:xfrm>
                <a:off x="3394" y="2760"/>
                <a:ext cx="482" cy="595"/>
              </a:xfrm>
              <a:custGeom>
                <a:avLst/>
                <a:gdLst>
                  <a:gd name="T0" fmla="*/ 241 w 963"/>
                  <a:gd name="T1" fmla="*/ 0 h 1192"/>
                  <a:gd name="T2" fmla="*/ 0 w 963"/>
                  <a:gd name="T3" fmla="*/ 240 h 1192"/>
                  <a:gd name="T4" fmla="*/ 0 w 963"/>
                  <a:gd name="T5" fmla="*/ 297 h 1192"/>
                  <a:gd name="T6" fmla="*/ 241 w 963"/>
                  <a:gd name="T7" fmla="*/ 55 h 1192"/>
                  <a:gd name="T8" fmla="*/ 241 w 963"/>
                  <a:gd name="T9" fmla="*/ 0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headEnd/>
                <a:tailEnd/>
              </a:ln>
            </p:spPr>
            <p:txBody>
              <a:bodyPr/>
              <a:lstStyle/>
              <a:p>
                <a:endParaRPr lang="zh-CN" altLang="en-US"/>
              </a:p>
            </p:txBody>
          </p:sp>
        </p:grpSp>
        <p:sp>
          <p:nvSpPr>
            <p:cNvPr id="12" name="Freeform 9">
              <a:extLst>
                <a:ext uri="{FF2B5EF4-FFF2-40B4-BE49-F238E27FC236}">
                  <a16:creationId xmlns:a16="http://schemas.microsoft.com/office/drawing/2014/main" id="{0AA78064-3182-4E51-8242-73FE91A54781}"/>
                </a:ext>
              </a:extLst>
            </p:cNvPr>
            <p:cNvSpPr>
              <a:spLocks/>
            </p:cNvSpPr>
            <p:nvPr/>
          </p:nvSpPr>
          <p:spPr bwMode="auto">
            <a:xfrm>
              <a:off x="2239" y="2128"/>
              <a:ext cx="20" cy="48"/>
            </a:xfrm>
            <a:custGeom>
              <a:avLst/>
              <a:gdLst>
                <a:gd name="T0" fmla="*/ 0 w 39"/>
                <a:gd name="T1" fmla="*/ 8 h 95"/>
                <a:gd name="T2" fmla="*/ 3 w 39"/>
                <a:gd name="T3" fmla="*/ 4 h 95"/>
                <a:gd name="T4" fmla="*/ 10 w 39"/>
                <a:gd name="T5" fmla="*/ 0 h 95"/>
                <a:gd name="T6" fmla="*/ 10 w 39"/>
                <a:gd name="T7" fmla="*/ 24 h 95"/>
                <a:gd name="T8" fmla="*/ 8 w 39"/>
                <a:gd name="T9" fmla="*/ 21 h 95"/>
                <a:gd name="T10" fmla="*/ 6 w 39"/>
                <a:gd name="T11" fmla="*/ 18 h 95"/>
                <a:gd name="T12" fmla="*/ 2 w 39"/>
                <a:gd name="T13" fmla="*/ 13 h 95"/>
                <a:gd name="T14" fmla="*/ 0 w 39"/>
                <a:gd name="T15" fmla="*/ 8 h 9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headEnd/>
              <a:tailEnd/>
            </a:ln>
          </p:spPr>
          <p:txBody>
            <a:bodyPr/>
            <a:lstStyle/>
            <a:p>
              <a:endParaRPr lang="zh-CN" altLang="en-US"/>
            </a:p>
          </p:txBody>
        </p:sp>
        <p:grpSp>
          <p:nvGrpSpPr>
            <p:cNvPr id="13" name="Group 10">
              <a:extLst>
                <a:ext uri="{FF2B5EF4-FFF2-40B4-BE49-F238E27FC236}">
                  <a16:creationId xmlns:a16="http://schemas.microsoft.com/office/drawing/2014/main" id="{CACD1A3E-EBC7-407D-9B0A-C174286D7458}"/>
                </a:ext>
              </a:extLst>
            </p:cNvPr>
            <p:cNvGrpSpPr>
              <a:grpSpLocks/>
            </p:cNvGrpSpPr>
            <p:nvPr/>
          </p:nvGrpSpPr>
          <p:grpSpPr bwMode="auto">
            <a:xfrm>
              <a:off x="2801" y="1975"/>
              <a:ext cx="67" cy="57"/>
              <a:chOff x="2801" y="1975"/>
              <a:chExt cx="67" cy="57"/>
            </a:xfrm>
          </p:grpSpPr>
          <p:sp>
            <p:nvSpPr>
              <p:cNvPr id="75" name="Oval 11">
                <a:extLst>
                  <a:ext uri="{FF2B5EF4-FFF2-40B4-BE49-F238E27FC236}">
                    <a16:creationId xmlns:a16="http://schemas.microsoft.com/office/drawing/2014/main" id="{977CA7B8-1A3D-42C2-91D4-9C0848F2EE1C}"/>
                  </a:ext>
                </a:extLst>
              </p:cNvPr>
              <p:cNvSpPr>
                <a:spLocks noChangeArrowheads="1"/>
              </p:cNvSpPr>
              <p:nvPr/>
            </p:nvSpPr>
            <p:spPr bwMode="auto">
              <a:xfrm>
                <a:off x="2801" y="1975"/>
                <a:ext cx="67" cy="57"/>
              </a:xfrm>
              <a:prstGeom prst="ellipse">
                <a:avLst/>
              </a:prstGeom>
              <a:solidFill>
                <a:srgbClr val="FF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76" name="Oval 12">
                <a:extLst>
                  <a:ext uri="{FF2B5EF4-FFF2-40B4-BE49-F238E27FC236}">
                    <a16:creationId xmlns:a16="http://schemas.microsoft.com/office/drawing/2014/main" id="{6F154864-C1BC-4D50-BB0B-3AC73CC340D1}"/>
                  </a:ext>
                </a:extLst>
              </p:cNvPr>
              <p:cNvSpPr>
                <a:spLocks noChangeArrowheads="1"/>
              </p:cNvSpPr>
              <p:nvPr/>
            </p:nvSpPr>
            <p:spPr bwMode="auto">
              <a:xfrm>
                <a:off x="2825" y="1982"/>
                <a:ext cx="34" cy="35"/>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nvGrpSpPr>
            <p:cNvPr id="14" name="Group 13">
              <a:extLst>
                <a:ext uri="{FF2B5EF4-FFF2-40B4-BE49-F238E27FC236}">
                  <a16:creationId xmlns:a16="http://schemas.microsoft.com/office/drawing/2014/main" id="{8D1C1D3C-FE63-4675-864B-9BAB47FEE171}"/>
                </a:ext>
              </a:extLst>
            </p:cNvPr>
            <p:cNvGrpSpPr>
              <a:grpSpLocks/>
            </p:cNvGrpSpPr>
            <p:nvPr/>
          </p:nvGrpSpPr>
          <p:grpSpPr bwMode="auto">
            <a:xfrm>
              <a:off x="2973" y="1980"/>
              <a:ext cx="67" cy="57"/>
              <a:chOff x="2973" y="1980"/>
              <a:chExt cx="67" cy="57"/>
            </a:xfrm>
          </p:grpSpPr>
          <p:sp>
            <p:nvSpPr>
              <p:cNvPr id="73" name="Oval 14">
                <a:extLst>
                  <a:ext uri="{FF2B5EF4-FFF2-40B4-BE49-F238E27FC236}">
                    <a16:creationId xmlns:a16="http://schemas.microsoft.com/office/drawing/2014/main" id="{C968BBFE-730E-4C17-91C8-8C75830B4443}"/>
                  </a:ext>
                </a:extLst>
              </p:cNvPr>
              <p:cNvSpPr>
                <a:spLocks noChangeArrowheads="1"/>
              </p:cNvSpPr>
              <p:nvPr/>
            </p:nvSpPr>
            <p:spPr bwMode="auto">
              <a:xfrm>
                <a:off x="2973" y="1980"/>
                <a:ext cx="67" cy="57"/>
              </a:xfrm>
              <a:prstGeom prst="ellipse">
                <a:avLst/>
              </a:prstGeom>
              <a:solidFill>
                <a:srgbClr val="FF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74" name="Oval 15">
                <a:extLst>
                  <a:ext uri="{FF2B5EF4-FFF2-40B4-BE49-F238E27FC236}">
                    <a16:creationId xmlns:a16="http://schemas.microsoft.com/office/drawing/2014/main" id="{78A5CA90-6627-4AC8-BFEF-2B3D59E083DF}"/>
                  </a:ext>
                </a:extLst>
              </p:cNvPr>
              <p:cNvSpPr>
                <a:spLocks noChangeArrowheads="1"/>
              </p:cNvSpPr>
              <p:nvPr/>
            </p:nvSpPr>
            <p:spPr bwMode="auto">
              <a:xfrm>
                <a:off x="2996" y="1987"/>
                <a:ext cx="35" cy="36"/>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nvGrpSpPr>
            <p:cNvPr id="15" name="Group 16">
              <a:extLst>
                <a:ext uri="{FF2B5EF4-FFF2-40B4-BE49-F238E27FC236}">
                  <a16:creationId xmlns:a16="http://schemas.microsoft.com/office/drawing/2014/main" id="{D8F65DE6-6CDF-490C-9A9B-06780BC7F99C}"/>
                </a:ext>
              </a:extLst>
            </p:cNvPr>
            <p:cNvGrpSpPr>
              <a:grpSpLocks/>
            </p:cNvGrpSpPr>
            <p:nvPr/>
          </p:nvGrpSpPr>
          <p:grpSpPr bwMode="auto">
            <a:xfrm>
              <a:off x="2169" y="1686"/>
              <a:ext cx="1380" cy="1387"/>
              <a:chOff x="2169" y="1686"/>
              <a:chExt cx="1380" cy="1387"/>
            </a:xfrm>
          </p:grpSpPr>
          <p:grpSp>
            <p:nvGrpSpPr>
              <p:cNvPr id="53" name="Group 17">
                <a:extLst>
                  <a:ext uri="{FF2B5EF4-FFF2-40B4-BE49-F238E27FC236}">
                    <a16:creationId xmlns:a16="http://schemas.microsoft.com/office/drawing/2014/main" id="{273A7E8C-DFE4-44E4-9212-CB5C7791557B}"/>
                  </a:ext>
                </a:extLst>
              </p:cNvPr>
              <p:cNvGrpSpPr>
                <a:grpSpLocks/>
              </p:cNvGrpSpPr>
              <p:nvPr/>
            </p:nvGrpSpPr>
            <p:grpSpPr bwMode="auto">
              <a:xfrm>
                <a:off x="2169" y="1686"/>
                <a:ext cx="1236" cy="1387"/>
                <a:chOff x="2169" y="1686"/>
                <a:chExt cx="1236" cy="1387"/>
              </a:xfrm>
            </p:grpSpPr>
            <p:sp>
              <p:nvSpPr>
                <p:cNvPr id="56" name="Freeform 18">
                  <a:extLst>
                    <a:ext uri="{FF2B5EF4-FFF2-40B4-BE49-F238E27FC236}">
                      <a16:creationId xmlns:a16="http://schemas.microsoft.com/office/drawing/2014/main" id="{7920D1DD-DA6F-425F-A6E5-DB37317D3DC0}"/>
                    </a:ext>
                  </a:extLst>
                </p:cNvPr>
                <p:cNvSpPr>
                  <a:spLocks/>
                </p:cNvSpPr>
                <p:nvPr/>
              </p:nvSpPr>
              <p:spPr bwMode="auto">
                <a:xfrm>
                  <a:off x="3081" y="1941"/>
                  <a:ext cx="64" cy="155"/>
                </a:xfrm>
                <a:custGeom>
                  <a:avLst/>
                  <a:gdLst>
                    <a:gd name="T0" fmla="*/ 15 w 128"/>
                    <a:gd name="T1" fmla="*/ 4 h 311"/>
                    <a:gd name="T2" fmla="*/ 24 w 128"/>
                    <a:gd name="T3" fmla="*/ 0 h 311"/>
                    <a:gd name="T4" fmla="*/ 28 w 128"/>
                    <a:gd name="T5" fmla="*/ 4 h 311"/>
                    <a:gd name="T6" fmla="*/ 31 w 128"/>
                    <a:gd name="T7" fmla="*/ 15 h 311"/>
                    <a:gd name="T8" fmla="*/ 32 w 128"/>
                    <a:gd name="T9" fmla="*/ 31 h 311"/>
                    <a:gd name="T10" fmla="*/ 31 w 128"/>
                    <a:gd name="T11" fmla="*/ 48 h 311"/>
                    <a:gd name="T12" fmla="*/ 26 w 128"/>
                    <a:gd name="T13" fmla="*/ 64 h 311"/>
                    <a:gd name="T14" fmla="*/ 19 w 128"/>
                    <a:gd name="T15" fmla="*/ 76 h 311"/>
                    <a:gd name="T16" fmla="*/ 9 w 128"/>
                    <a:gd name="T17" fmla="*/ 77 h 311"/>
                    <a:gd name="T18" fmla="*/ 0 w 128"/>
                    <a:gd name="T19" fmla="*/ 54 h 311"/>
                    <a:gd name="T20" fmla="*/ 15 w 128"/>
                    <a:gd name="T21" fmla="*/ 4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headEnd/>
                  <a:tailEnd/>
                </a:ln>
              </p:spPr>
              <p:txBody>
                <a:bodyPr/>
                <a:lstStyle/>
                <a:p>
                  <a:endParaRPr lang="zh-CN" altLang="en-US"/>
                </a:p>
              </p:txBody>
            </p:sp>
            <p:sp>
              <p:nvSpPr>
                <p:cNvPr id="57" name="Freeform 19">
                  <a:extLst>
                    <a:ext uri="{FF2B5EF4-FFF2-40B4-BE49-F238E27FC236}">
                      <a16:creationId xmlns:a16="http://schemas.microsoft.com/office/drawing/2014/main" id="{214D2E3A-7634-4C7F-8C19-9E185224557A}"/>
                    </a:ext>
                  </a:extLst>
                </p:cNvPr>
                <p:cNvSpPr>
                  <a:spLocks/>
                </p:cNvSpPr>
                <p:nvPr/>
              </p:nvSpPr>
              <p:spPr bwMode="auto">
                <a:xfrm>
                  <a:off x="2667" y="1945"/>
                  <a:ext cx="63" cy="155"/>
                </a:xfrm>
                <a:custGeom>
                  <a:avLst/>
                  <a:gdLst>
                    <a:gd name="T0" fmla="*/ 18 w 126"/>
                    <a:gd name="T1" fmla="*/ 4 h 311"/>
                    <a:gd name="T2" fmla="*/ 9 w 126"/>
                    <a:gd name="T3" fmla="*/ 0 h 311"/>
                    <a:gd name="T4" fmla="*/ 5 w 126"/>
                    <a:gd name="T5" fmla="*/ 4 h 311"/>
                    <a:gd name="T6" fmla="*/ 2 w 126"/>
                    <a:gd name="T7" fmla="*/ 15 h 311"/>
                    <a:gd name="T8" fmla="*/ 0 w 126"/>
                    <a:gd name="T9" fmla="*/ 31 h 311"/>
                    <a:gd name="T10" fmla="*/ 2 w 126"/>
                    <a:gd name="T11" fmla="*/ 48 h 311"/>
                    <a:gd name="T12" fmla="*/ 6 w 126"/>
                    <a:gd name="T13" fmla="*/ 64 h 311"/>
                    <a:gd name="T14" fmla="*/ 13 w 126"/>
                    <a:gd name="T15" fmla="*/ 76 h 311"/>
                    <a:gd name="T16" fmla="*/ 23 w 126"/>
                    <a:gd name="T17" fmla="*/ 77 h 311"/>
                    <a:gd name="T18" fmla="*/ 32 w 126"/>
                    <a:gd name="T19" fmla="*/ 54 h 311"/>
                    <a:gd name="T20" fmla="*/ 18 w 126"/>
                    <a:gd name="T21" fmla="*/ 4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headEnd/>
                  <a:tailEnd/>
                </a:ln>
              </p:spPr>
              <p:txBody>
                <a:bodyPr/>
                <a:lstStyle/>
                <a:p>
                  <a:endParaRPr lang="zh-CN" altLang="en-US"/>
                </a:p>
              </p:txBody>
            </p:sp>
            <p:grpSp>
              <p:nvGrpSpPr>
                <p:cNvPr id="58" name="Group 20">
                  <a:extLst>
                    <a:ext uri="{FF2B5EF4-FFF2-40B4-BE49-F238E27FC236}">
                      <a16:creationId xmlns:a16="http://schemas.microsoft.com/office/drawing/2014/main" id="{F50B6DF5-88E2-42A4-82DE-46D14F1F6579}"/>
                    </a:ext>
                  </a:extLst>
                </p:cNvPr>
                <p:cNvGrpSpPr>
                  <a:grpSpLocks/>
                </p:cNvGrpSpPr>
                <p:nvPr/>
              </p:nvGrpSpPr>
              <p:grpSpPr bwMode="auto">
                <a:xfrm>
                  <a:off x="2169" y="2067"/>
                  <a:ext cx="1236" cy="1006"/>
                  <a:chOff x="2169" y="2067"/>
                  <a:chExt cx="1236" cy="1006"/>
                </a:xfrm>
              </p:grpSpPr>
              <p:sp>
                <p:nvSpPr>
                  <p:cNvPr id="69" name="Freeform 21">
                    <a:extLst>
                      <a:ext uri="{FF2B5EF4-FFF2-40B4-BE49-F238E27FC236}">
                        <a16:creationId xmlns:a16="http://schemas.microsoft.com/office/drawing/2014/main" id="{A0CF8725-76C8-4F62-963C-0AB22D10AFEE}"/>
                      </a:ext>
                    </a:extLst>
                  </p:cNvPr>
                  <p:cNvSpPr>
                    <a:spLocks/>
                  </p:cNvSpPr>
                  <p:nvPr/>
                </p:nvSpPr>
                <p:spPr bwMode="auto">
                  <a:xfrm>
                    <a:off x="2169" y="2107"/>
                    <a:ext cx="1236" cy="655"/>
                  </a:xfrm>
                  <a:custGeom>
                    <a:avLst/>
                    <a:gdLst>
                      <a:gd name="T0" fmla="*/ 139 w 2472"/>
                      <a:gd name="T1" fmla="*/ 328 h 1310"/>
                      <a:gd name="T2" fmla="*/ 139 w 2472"/>
                      <a:gd name="T3" fmla="*/ 316 h 1310"/>
                      <a:gd name="T4" fmla="*/ 139 w 2472"/>
                      <a:gd name="T5" fmla="*/ 295 h 1310"/>
                      <a:gd name="T6" fmla="*/ 142 w 2472"/>
                      <a:gd name="T7" fmla="*/ 274 h 1310"/>
                      <a:gd name="T8" fmla="*/ 128 w 2472"/>
                      <a:gd name="T9" fmla="*/ 282 h 1310"/>
                      <a:gd name="T10" fmla="*/ 116 w 2472"/>
                      <a:gd name="T11" fmla="*/ 290 h 1310"/>
                      <a:gd name="T12" fmla="*/ 90 w 2472"/>
                      <a:gd name="T13" fmla="*/ 299 h 1310"/>
                      <a:gd name="T14" fmla="*/ 67 w 2472"/>
                      <a:gd name="T15" fmla="*/ 302 h 1310"/>
                      <a:gd name="T16" fmla="*/ 52 w 2472"/>
                      <a:gd name="T17" fmla="*/ 301 h 1310"/>
                      <a:gd name="T18" fmla="*/ 41 w 2472"/>
                      <a:gd name="T19" fmla="*/ 296 h 1310"/>
                      <a:gd name="T20" fmla="*/ 30 w 2472"/>
                      <a:gd name="T21" fmla="*/ 281 h 1310"/>
                      <a:gd name="T22" fmla="*/ 17 w 2472"/>
                      <a:gd name="T23" fmla="*/ 258 h 1310"/>
                      <a:gd name="T24" fmla="*/ 10 w 2472"/>
                      <a:gd name="T25" fmla="*/ 239 h 1310"/>
                      <a:gd name="T26" fmla="*/ 6 w 2472"/>
                      <a:gd name="T27" fmla="*/ 223 h 1310"/>
                      <a:gd name="T28" fmla="*/ 3 w 2472"/>
                      <a:gd name="T29" fmla="*/ 207 h 1310"/>
                      <a:gd name="T30" fmla="*/ 2 w 2472"/>
                      <a:gd name="T31" fmla="*/ 194 h 1310"/>
                      <a:gd name="T32" fmla="*/ 0 w 2472"/>
                      <a:gd name="T33" fmla="*/ 177 h 1310"/>
                      <a:gd name="T34" fmla="*/ 0 w 2472"/>
                      <a:gd name="T35" fmla="*/ 156 h 1310"/>
                      <a:gd name="T36" fmla="*/ 1 w 2472"/>
                      <a:gd name="T37" fmla="*/ 137 h 1310"/>
                      <a:gd name="T38" fmla="*/ 4 w 2472"/>
                      <a:gd name="T39" fmla="*/ 119 h 1310"/>
                      <a:gd name="T40" fmla="*/ 7 w 2472"/>
                      <a:gd name="T41" fmla="*/ 101 h 1310"/>
                      <a:gd name="T42" fmla="*/ 10 w 2472"/>
                      <a:gd name="T43" fmla="*/ 84 h 1310"/>
                      <a:gd name="T44" fmla="*/ 15 w 2472"/>
                      <a:gd name="T45" fmla="*/ 68 h 1310"/>
                      <a:gd name="T46" fmla="*/ 21 w 2472"/>
                      <a:gd name="T47" fmla="*/ 46 h 1310"/>
                      <a:gd name="T48" fmla="*/ 28 w 2472"/>
                      <a:gd name="T49" fmla="*/ 34 h 1310"/>
                      <a:gd name="T50" fmla="*/ 36 w 2472"/>
                      <a:gd name="T51" fmla="*/ 20 h 1310"/>
                      <a:gd name="T52" fmla="*/ 41 w 2472"/>
                      <a:gd name="T53" fmla="*/ 29 h 1310"/>
                      <a:gd name="T54" fmla="*/ 48 w 2472"/>
                      <a:gd name="T55" fmla="*/ 38 h 1310"/>
                      <a:gd name="T56" fmla="*/ 59 w 2472"/>
                      <a:gd name="T57" fmla="*/ 51 h 1310"/>
                      <a:gd name="T58" fmla="*/ 68 w 2472"/>
                      <a:gd name="T59" fmla="*/ 57 h 1310"/>
                      <a:gd name="T60" fmla="*/ 79 w 2472"/>
                      <a:gd name="T61" fmla="*/ 60 h 1310"/>
                      <a:gd name="T62" fmla="*/ 99 w 2472"/>
                      <a:gd name="T63" fmla="*/ 55 h 1310"/>
                      <a:gd name="T64" fmla="*/ 120 w 2472"/>
                      <a:gd name="T65" fmla="*/ 44 h 1310"/>
                      <a:gd name="T66" fmla="*/ 121 w 2472"/>
                      <a:gd name="T67" fmla="*/ 69 h 1310"/>
                      <a:gd name="T68" fmla="*/ 130 w 2472"/>
                      <a:gd name="T69" fmla="*/ 127 h 1310"/>
                      <a:gd name="T70" fmla="*/ 127 w 2472"/>
                      <a:gd name="T71" fmla="*/ 156 h 1310"/>
                      <a:gd name="T72" fmla="*/ 147 w 2472"/>
                      <a:gd name="T73" fmla="*/ 115 h 1310"/>
                      <a:gd name="T74" fmla="*/ 165 w 2472"/>
                      <a:gd name="T75" fmla="*/ 87 h 1310"/>
                      <a:gd name="T76" fmla="*/ 182 w 2472"/>
                      <a:gd name="T77" fmla="*/ 67 h 1310"/>
                      <a:gd name="T78" fmla="*/ 205 w 2472"/>
                      <a:gd name="T79" fmla="*/ 44 h 1310"/>
                      <a:gd name="T80" fmla="*/ 225 w 2472"/>
                      <a:gd name="T81" fmla="*/ 26 h 1310"/>
                      <a:gd name="T82" fmla="*/ 265 w 2472"/>
                      <a:gd name="T83" fmla="*/ 9 h 1310"/>
                      <a:gd name="T84" fmla="*/ 311 w 2472"/>
                      <a:gd name="T85" fmla="*/ 0 h 1310"/>
                      <a:gd name="T86" fmla="*/ 366 w 2472"/>
                      <a:gd name="T87" fmla="*/ 0 h 1310"/>
                      <a:gd name="T88" fmla="*/ 458 w 2472"/>
                      <a:gd name="T89" fmla="*/ 15 h 1310"/>
                      <a:gd name="T90" fmla="*/ 518 w 2472"/>
                      <a:gd name="T91" fmla="*/ 41 h 1310"/>
                      <a:gd name="T92" fmla="*/ 555 w 2472"/>
                      <a:gd name="T93" fmla="*/ 72 h 1310"/>
                      <a:gd name="T94" fmla="*/ 581 w 2472"/>
                      <a:gd name="T95" fmla="*/ 110 h 1310"/>
                      <a:gd name="T96" fmla="*/ 604 w 2472"/>
                      <a:gd name="T97" fmla="*/ 147 h 1310"/>
                      <a:gd name="T98" fmla="*/ 616 w 2472"/>
                      <a:gd name="T99" fmla="*/ 185 h 1310"/>
                      <a:gd name="T100" fmla="*/ 618 w 2472"/>
                      <a:gd name="T101" fmla="*/ 265 h 1310"/>
                      <a:gd name="T102" fmla="*/ 616 w 2472"/>
                      <a:gd name="T103" fmla="*/ 328 h 1310"/>
                      <a:gd name="T104" fmla="*/ 139 w 2472"/>
                      <a:gd name="T105" fmla="*/ 328 h 13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headEnd/>
                    <a:tailEnd/>
                  </a:ln>
                </p:spPr>
                <p:txBody>
                  <a:bodyPr/>
                  <a:lstStyle/>
                  <a:p>
                    <a:endParaRPr lang="zh-CN" altLang="en-US"/>
                  </a:p>
                </p:txBody>
              </p:sp>
              <p:grpSp>
                <p:nvGrpSpPr>
                  <p:cNvPr id="70" name="Group 22">
                    <a:extLst>
                      <a:ext uri="{FF2B5EF4-FFF2-40B4-BE49-F238E27FC236}">
                        <a16:creationId xmlns:a16="http://schemas.microsoft.com/office/drawing/2014/main" id="{769123B0-B7C3-45FA-9CEC-10FFE402F08A}"/>
                      </a:ext>
                    </a:extLst>
                  </p:cNvPr>
                  <p:cNvGrpSpPr>
                    <a:grpSpLocks/>
                  </p:cNvGrpSpPr>
                  <p:nvPr/>
                </p:nvGrpSpPr>
                <p:grpSpPr bwMode="auto">
                  <a:xfrm>
                    <a:off x="2681" y="2067"/>
                    <a:ext cx="449" cy="1006"/>
                    <a:chOff x="2681" y="2067"/>
                    <a:chExt cx="449" cy="1006"/>
                  </a:xfrm>
                </p:grpSpPr>
                <p:sp>
                  <p:nvSpPr>
                    <p:cNvPr id="71" name="Freeform 23">
                      <a:extLst>
                        <a:ext uri="{FF2B5EF4-FFF2-40B4-BE49-F238E27FC236}">
                          <a16:creationId xmlns:a16="http://schemas.microsoft.com/office/drawing/2014/main" id="{81119A5F-A0B6-4A63-BD6F-8A5FFA210205}"/>
                        </a:ext>
                      </a:extLst>
                    </p:cNvPr>
                    <p:cNvSpPr>
                      <a:spLocks/>
                    </p:cNvSpPr>
                    <p:nvPr/>
                  </p:nvSpPr>
                  <p:spPr bwMode="auto">
                    <a:xfrm>
                      <a:off x="2681" y="2067"/>
                      <a:ext cx="449" cy="404"/>
                    </a:xfrm>
                    <a:custGeom>
                      <a:avLst/>
                      <a:gdLst>
                        <a:gd name="T0" fmla="*/ 6 w 896"/>
                        <a:gd name="T1" fmla="*/ 41 h 808"/>
                        <a:gd name="T2" fmla="*/ 0 w 896"/>
                        <a:gd name="T3" fmla="*/ 75 h 808"/>
                        <a:gd name="T4" fmla="*/ 9 w 896"/>
                        <a:gd name="T5" fmla="*/ 113 h 808"/>
                        <a:gd name="T6" fmla="*/ 12 w 896"/>
                        <a:gd name="T7" fmla="*/ 136 h 808"/>
                        <a:gd name="T8" fmla="*/ 13 w 896"/>
                        <a:gd name="T9" fmla="*/ 145 h 808"/>
                        <a:gd name="T10" fmla="*/ 18 w 896"/>
                        <a:gd name="T11" fmla="*/ 158 h 808"/>
                        <a:gd name="T12" fmla="*/ 23 w 896"/>
                        <a:gd name="T13" fmla="*/ 170 h 808"/>
                        <a:gd name="T14" fmla="*/ 34 w 896"/>
                        <a:gd name="T15" fmla="*/ 183 h 808"/>
                        <a:gd name="T16" fmla="*/ 41 w 896"/>
                        <a:gd name="T17" fmla="*/ 193 h 808"/>
                        <a:gd name="T18" fmla="*/ 52 w 896"/>
                        <a:gd name="T19" fmla="*/ 202 h 808"/>
                        <a:gd name="T20" fmla="*/ 98 w 896"/>
                        <a:gd name="T21" fmla="*/ 147 h 808"/>
                        <a:gd name="T22" fmla="*/ 149 w 896"/>
                        <a:gd name="T23" fmla="*/ 202 h 808"/>
                        <a:gd name="T24" fmla="*/ 161 w 896"/>
                        <a:gd name="T25" fmla="*/ 192 h 808"/>
                        <a:gd name="T26" fmla="*/ 171 w 896"/>
                        <a:gd name="T27" fmla="*/ 179 h 808"/>
                        <a:gd name="T28" fmla="*/ 179 w 896"/>
                        <a:gd name="T29" fmla="*/ 164 h 808"/>
                        <a:gd name="T30" fmla="*/ 190 w 896"/>
                        <a:gd name="T31" fmla="*/ 147 h 808"/>
                        <a:gd name="T32" fmla="*/ 207 w 896"/>
                        <a:gd name="T33" fmla="*/ 113 h 808"/>
                        <a:gd name="T34" fmla="*/ 219 w 896"/>
                        <a:gd name="T35" fmla="*/ 61 h 808"/>
                        <a:gd name="T36" fmla="*/ 225 w 896"/>
                        <a:gd name="T37" fmla="*/ 35 h 808"/>
                        <a:gd name="T38" fmla="*/ 187 w 896"/>
                        <a:gd name="T39" fmla="*/ 12 h 808"/>
                        <a:gd name="T40" fmla="*/ 147 w 896"/>
                        <a:gd name="T41" fmla="*/ 0 h 808"/>
                        <a:gd name="T42" fmla="*/ 83 w 896"/>
                        <a:gd name="T43" fmla="*/ 4 h 808"/>
                        <a:gd name="T44" fmla="*/ 38 w 896"/>
                        <a:gd name="T45" fmla="*/ 15 h 808"/>
                        <a:gd name="T46" fmla="*/ 6 w 896"/>
                        <a:gd name="T47" fmla="*/ 41 h 8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headEnd/>
                      <a:tailEnd/>
                    </a:ln>
                  </p:spPr>
                  <p:txBody>
                    <a:bodyPr/>
                    <a:lstStyle/>
                    <a:p>
                      <a:endParaRPr lang="zh-CN" altLang="en-US"/>
                    </a:p>
                  </p:txBody>
                </p:sp>
                <p:sp>
                  <p:nvSpPr>
                    <p:cNvPr id="72" name="Freeform 24">
                      <a:extLst>
                        <a:ext uri="{FF2B5EF4-FFF2-40B4-BE49-F238E27FC236}">
                          <a16:creationId xmlns:a16="http://schemas.microsoft.com/office/drawing/2014/main" id="{0FB39CB5-D9BB-400A-8F0B-F45454F31008}"/>
                        </a:ext>
                      </a:extLst>
                    </p:cNvPr>
                    <p:cNvSpPr>
                      <a:spLocks/>
                    </p:cNvSpPr>
                    <p:nvPr/>
                  </p:nvSpPr>
                  <p:spPr bwMode="auto">
                    <a:xfrm>
                      <a:off x="2750" y="2360"/>
                      <a:ext cx="276" cy="713"/>
                    </a:xfrm>
                    <a:custGeom>
                      <a:avLst/>
                      <a:gdLst>
                        <a:gd name="T0" fmla="*/ 63 w 553"/>
                        <a:gd name="T1" fmla="*/ 0 h 1424"/>
                        <a:gd name="T2" fmla="*/ 30 w 553"/>
                        <a:gd name="T3" fmla="*/ 40 h 1424"/>
                        <a:gd name="T4" fmla="*/ 43 w 553"/>
                        <a:gd name="T5" fmla="*/ 72 h 1424"/>
                        <a:gd name="T6" fmla="*/ 20 w 553"/>
                        <a:gd name="T7" fmla="*/ 115 h 1424"/>
                        <a:gd name="T8" fmla="*/ 6 w 553"/>
                        <a:gd name="T9" fmla="*/ 175 h 1424"/>
                        <a:gd name="T10" fmla="*/ 0 w 553"/>
                        <a:gd name="T11" fmla="*/ 216 h 1424"/>
                        <a:gd name="T12" fmla="*/ 6 w 553"/>
                        <a:gd name="T13" fmla="*/ 253 h 1424"/>
                        <a:gd name="T14" fmla="*/ 17 w 553"/>
                        <a:gd name="T15" fmla="*/ 299 h 1424"/>
                        <a:gd name="T16" fmla="*/ 72 w 553"/>
                        <a:gd name="T17" fmla="*/ 357 h 1424"/>
                        <a:gd name="T18" fmla="*/ 126 w 553"/>
                        <a:gd name="T19" fmla="*/ 288 h 1424"/>
                        <a:gd name="T20" fmla="*/ 138 w 553"/>
                        <a:gd name="T21" fmla="*/ 224 h 1424"/>
                        <a:gd name="T22" fmla="*/ 129 w 553"/>
                        <a:gd name="T23" fmla="*/ 164 h 1424"/>
                        <a:gd name="T24" fmla="*/ 115 w 553"/>
                        <a:gd name="T25" fmla="*/ 112 h 1424"/>
                        <a:gd name="T26" fmla="*/ 92 w 553"/>
                        <a:gd name="T27" fmla="*/ 69 h 1424"/>
                        <a:gd name="T28" fmla="*/ 109 w 553"/>
                        <a:gd name="T29" fmla="*/ 49 h 1424"/>
                        <a:gd name="T30" fmla="*/ 63 w 553"/>
                        <a:gd name="T31" fmla="*/ 0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headEnd/>
                      <a:tailEnd/>
                    </a:ln>
                  </p:spPr>
                  <p:txBody>
                    <a:bodyPr/>
                    <a:lstStyle/>
                    <a:p>
                      <a:endParaRPr lang="zh-CN" altLang="en-US"/>
                    </a:p>
                  </p:txBody>
                </p:sp>
              </p:grpSp>
            </p:grpSp>
            <p:sp>
              <p:nvSpPr>
                <p:cNvPr id="59" name="Freeform 25">
                  <a:extLst>
                    <a:ext uri="{FF2B5EF4-FFF2-40B4-BE49-F238E27FC236}">
                      <a16:creationId xmlns:a16="http://schemas.microsoft.com/office/drawing/2014/main" id="{9564B8DA-2BA8-4F0B-9FE3-D85FE0198EC1}"/>
                    </a:ext>
                  </a:extLst>
                </p:cNvPr>
                <p:cNvSpPr>
                  <a:spLocks/>
                </p:cNvSpPr>
                <p:nvPr/>
              </p:nvSpPr>
              <p:spPr bwMode="auto">
                <a:xfrm>
                  <a:off x="2939" y="2008"/>
                  <a:ext cx="347" cy="436"/>
                </a:xfrm>
                <a:custGeom>
                  <a:avLst/>
                  <a:gdLst>
                    <a:gd name="T0" fmla="*/ 83 w 693"/>
                    <a:gd name="T1" fmla="*/ 9 h 873"/>
                    <a:gd name="T2" fmla="*/ 88 w 693"/>
                    <a:gd name="T3" fmla="*/ 2 h 873"/>
                    <a:gd name="T4" fmla="*/ 97 w 693"/>
                    <a:gd name="T5" fmla="*/ 0 h 873"/>
                    <a:gd name="T6" fmla="*/ 103 w 693"/>
                    <a:gd name="T7" fmla="*/ 0 h 873"/>
                    <a:gd name="T8" fmla="*/ 106 w 693"/>
                    <a:gd name="T9" fmla="*/ 4 h 873"/>
                    <a:gd name="T10" fmla="*/ 109 w 693"/>
                    <a:gd name="T11" fmla="*/ 12 h 873"/>
                    <a:gd name="T12" fmla="*/ 110 w 693"/>
                    <a:gd name="T13" fmla="*/ 28 h 873"/>
                    <a:gd name="T14" fmla="*/ 109 w 693"/>
                    <a:gd name="T15" fmla="*/ 43 h 873"/>
                    <a:gd name="T16" fmla="*/ 108 w 693"/>
                    <a:gd name="T17" fmla="*/ 53 h 873"/>
                    <a:gd name="T18" fmla="*/ 111 w 693"/>
                    <a:gd name="T19" fmla="*/ 75 h 873"/>
                    <a:gd name="T20" fmla="*/ 115 w 693"/>
                    <a:gd name="T21" fmla="*/ 91 h 873"/>
                    <a:gd name="T22" fmla="*/ 117 w 693"/>
                    <a:gd name="T23" fmla="*/ 97 h 873"/>
                    <a:gd name="T24" fmla="*/ 123 w 693"/>
                    <a:gd name="T25" fmla="*/ 107 h 873"/>
                    <a:gd name="T26" fmla="*/ 133 w 693"/>
                    <a:gd name="T27" fmla="*/ 140 h 873"/>
                    <a:gd name="T28" fmla="*/ 141 w 693"/>
                    <a:gd name="T29" fmla="*/ 149 h 873"/>
                    <a:gd name="T30" fmla="*/ 155 w 693"/>
                    <a:gd name="T31" fmla="*/ 163 h 873"/>
                    <a:gd name="T32" fmla="*/ 174 w 693"/>
                    <a:gd name="T33" fmla="*/ 181 h 873"/>
                    <a:gd name="T34" fmla="*/ 106 w 693"/>
                    <a:gd name="T35" fmla="*/ 218 h 873"/>
                    <a:gd name="T36" fmla="*/ 65 w 693"/>
                    <a:gd name="T37" fmla="*/ 172 h 873"/>
                    <a:gd name="T38" fmla="*/ 49 w 693"/>
                    <a:gd name="T39" fmla="*/ 179 h 873"/>
                    <a:gd name="T40" fmla="*/ 24 w 693"/>
                    <a:gd name="T41" fmla="*/ 184 h 873"/>
                    <a:gd name="T42" fmla="*/ 8 w 693"/>
                    <a:gd name="T43" fmla="*/ 181 h 873"/>
                    <a:gd name="T44" fmla="*/ 0 w 693"/>
                    <a:gd name="T45" fmla="*/ 174 h 873"/>
                    <a:gd name="T46" fmla="*/ 0 w 693"/>
                    <a:gd name="T47" fmla="*/ 167 h 873"/>
                    <a:gd name="T48" fmla="*/ 5 w 693"/>
                    <a:gd name="T49" fmla="*/ 158 h 873"/>
                    <a:gd name="T50" fmla="*/ 20 w 693"/>
                    <a:gd name="T51" fmla="*/ 153 h 873"/>
                    <a:gd name="T52" fmla="*/ 40 w 693"/>
                    <a:gd name="T53" fmla="*/ 148 h 873"/>
                    <a:gd name="T54" fmla="*/ 54 w 693"/>
                    <a:gd name="T55" fmla="*/ 143 h 873"/>
                    <a:gd name="T56" fmla="*/ 61 w 693"/>
                    <a:gd name="T57" fmla="*/ 136 h 873"/>
                    <a:gd name="T58" fmla="*/ 70 w 693"/>
                    <a:gd name="T59" fmla="*/ 127 h 873"/>
                    <a:gd name="T60" fmla="*/ 76 w 693"/>
                    <a:gd name="T61" fmla="*/ 121 h 873"/>
                    <a:gd name="T62" fmla="*/ 82 w 693"/>
                    <a:gd name="T63" fmla="*/ 112 h 873"/>
                    <a:gd name="T64" fmla="*/ 82 w 693"/>
                    <a:gd name="T65" fmla="*/ 94 h 873"/>
                    <a:gd name="T66" fmla="*/ 80 w 693"/>
                    <a:gd name="T67" fmla="*/ 75 h 873"/>
                    <a:gd name="T68" fmla="*/ 76 w 693"/>
                    <a:gd name="T69" fmla="*/ 54 h 873"/>
                    <a:gd name="T70" fmla="*/ 79 w 693"/>
                    <a:gd name="T71" fmla="*/ 25 h 873"/>
                    <a:gd name="T72" fmla="*/ 83 w 693"/>
                    <a:gd name="T73" fmla="*/ 9 h 8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headEnd/>
                  <a:tailEnd/>
                </a:ln>
              </p:spPr>
              <p:txBody>
                <a:bodyPr/>
                <a:lstStyle/>
                <a:p>
                  <a:endParaRPr lang="zh-CN" altLang="en-US"/>
                </a:p>
              </p:txBody>
            </p:sp>
            <p:sp>
              <p:nvSpPr>
                <p:cNvPr id="60" name="Freeform 26">
                  <a:extLst>
                    <a:ext uri="{FF2B5EF4-FFF2-40B4-BE49-F238E27FC236}">
                      <a16:creationId xmlns:a16="http://schemas.microsoft.com/office/drawing/2014/main" id="{B84EB807-A3ED-4447-8A1B-E70CF80F6390}"/>
                    </a:ext>
                  </a:extLst>
                </p:cNvPr>
                <p:cNvSpPr>
                  <a:spLocks/>
                </p:cNvSpPr>
                <p:nvPr/>
              </p:nvSpPr>
              <p:spPr bwMode="auto">
                <a:xfrm>
                  <a:off x="2681" y="1740"/>
                  <a:ext cx="438" cy="621"/>
                </a:xfrm>
                <a:custGeom>
                  <a:avLst/>
                  <a:gdLst>
                    <a:gd name="T0" fmla="*/ 64 w 874"/>
                    <a:gd name="T1" fmla="*/ 5 h 1244"/>
                    <a:gd name="T2" fmla="*/ 48 w 874"/>
                    <a:gd name="T3" fmla="*/ 16 h 1244"/>
                    <a:gd name="T4" fmla="*/ 38 w 874"/>
                    <a:gd name="T5" fmla="*/ 25 h 1244"/>
                    <a:gd name="T6" fmla="*/ 30 w 874"/>
                    <a:gd name="T7" fmla="*/ 37 h 1244"/>
                    <a:gd name="T8" fmla="*/ 20 w 874"/>
                    <a:gd name="T9" fmla="*/ 50 h 1244"/>
                    <a:gd name="T10" fmla="*/ 16 w 874"/>
                    <a:gd name="T11" fmla="*/ 69 h 1244"/>
                    <a:gd name="T12" fmla="*/ 12 w 874"/>
                    <a:gd name="T13" fmla="*/ 83 h 1244"/>
                    <a:gd name="T14" fmla="*/ 12 w 874"/>
                    <a:gd name="T15" fmla="*/ 101 h 1244"/>
                    <a:gd name="T16" fmla="*/ 16 w 874"/>
                    <a:gd name="T17" fmla="*/ 125 h 1244"/>
                    <a:gd name="T18" fmla="*/ 17 w 874"/>
                    <a:gd name="T19" fmla="*/ 147 h 1244"/>
                    <a:gd name="T20" fmla="*/ 11 w 874"/>
                    <a:gd name="T21" fmla="*/ 170 h 1244"/>
                    <a:gd name="T22" fmla="*/ 5 w 874"/>
                    <a:gd name="T23" fmla="*/ 192 h 1244"/>
                    <a:gd name="T24" fmla="*/ 0 w 874"/>
                    <a:gd name="T25" fmla="*/ 213 h 1244"/>
                    <a:gd name="T26" fmla="*/ 0 w 874"/>
                    <a:gd name="T27" fmla="*/ 230 h 1244"/>
                    <a:gd name="T28" fmla="*/ 2 w 874"/>
                    <a:gd name="T29" fmla="*/ 246 h 1244"/>
                    <a:gd name="T30" fmla="*/ 5 w 874"/>
                    <a:gd name="T31" fmla="*/ 258 h 1244"/>
                    <a:gd name="T32" fmla="*/ 11 w 874"/>
                    <a:gd name="T33" fmla="*/ 272 h 1244"/>
                    <a:gd name="T34" fmla="*/ 19 w 874"/>
                    <a:gd name="T35" fmla="*/ 281 h 1244"/>
                    <a:gd name="T36" fmla="*/ 29 w 874"/>
                    <a:gd name="T37" fmla="*/ 289 h 1244"/>
                    <a:gd name="T38" fmla="*/ 49 w 874"/>
                    <a:gd name="T39" fmla="*/ 301 h 1244"/>
                    <a:gd name="T40" fmla="*/ 72 w 874"/>
                    <a:gd name="T41" fmla="*/ 307 h 1244"/>
                    <a:gd name="T42" fmla="*/ 95 w 874"/>
                    <a:gd name="T43" fmla="*/ 310 h 1244"/>
                    <a:gd name="T44" fmla="*/ 117 w 874"/>
                    <a:gd name="T45" fmla="*/ 307 h 1244"/>
                    <a:gd name="T46" fmla="*/ 136 w 874"/>
                    <a:gd name="T47" fmla="*/ 304 h 1244"/>
                    <a:gd name="T48" fmla="*/ 156 w 874"/>
                    <a:gd name="T49" fmla="*/ 295 h 1244"/>
                    <a:gd name="T50" fmla="*/ 173 w 874"/>
                    <a:gd name="T51" fmla="*/ 287 h 1244"/>
                    <a:gd name="T52" fmla="*/ 187 w 874"/>
                    <a:gd name="T53" fmla="*/ 275 h 1244"/>
                    <a:gd name="T54" fmla="*/ 205 w 874"/>
                    <a:gd name="T55" fmla="*/ 255 h 1244"/>
                    <a:gd name="T56" fmla="*/ 212 w 874"/>
                    <a:gd name="T57" fmla="*/ 244 h 1244"/>
                    <a:gd name="T58" fmla="*/ 216 w 874"/>
                    <a:gd name="T59" fmla="*/ 230 h 1244"/>
                    <a:gd name="T60" fmla="*/ 219 w 874"/>
                    <a:gd name="T61" fmla="*/ 215 h 1244"/>
                    <a:gd name="T62" fmla="*/ 220 w 874"/>
                    <a:gd name="T63" fmla="*/ 202 h 1244"/>
                    <a:gd name="T64" fmla="*/ 217 w 874"/>
                    <a:gd name="T65" fmla="*/ 186 h 1244"/>
                    <a:gd name="T66" fmla="*/ 214 w 874"/>
                    <a:gd name="T67" fmla="*/ 170 h 1244"/>
                    <a:gd name="T68" fmla="*/ 210 w 874"/>
                    <a:gd name="T69" fmla="*/ 140 h 1244"/>
                    <a:gd name="T70" fmla="*/ 212 w 874"/>
                    <a:gd name="T71" fmla="*/ 125 h 1244"/>
                    <a:gd name="T72" fmla="*/ 217 w 874"/>
                    <a:gd name="T73" fmla="*/ 109 h 1244"/>
                    <a:gd name="T74" fmla="*/ 219 w 874"/>
                    <a:gd name="T75" fmla="*/ 79 h 1244"/>
                    <a:gd name="T76" fmla="*/ 217 w 874"/>
                    <a:gd name="T77" fmla="*/ 53 h 1244"/>
                    <a:gd name="T78" fmla="*/ 212 w 874"/>
                    <a:gd name="T79" fmla="*/ 35 h 1244"/>
                    <a:gd name="T80" fmla="*/ 202 w 874"/>
                    <a:gd name="T81" fmla="*/ 23 h 1244"/>
                    <a:gd name="T82" fmla="*/ 177 w 874"/>
                    <a:gd name="T83" fmla="*/ 10 h 1244"/>
                    <a:gd name="T84" fmla="*/ 147 w 874"/>
                    <a:gd name="T85" fmla="*/ 2 h 1244"/>
                    <a:gd name="T86" fmla="*/ 99 w 874"/>
                    <a:gd name="T87" fmla="*/ 0 h 1244"/>
                    <a:gd name="T88" fmla="*/ 64 w 874"/>
                    <a:gd name="T89" fmla="*/ 5 h 1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headEnd/>
                  <a:tailEnd/>
                </a:ln>
              </p:spPr>
              <p:txBody>
                <a:bodyPr/>
                <a:lstStyle/>
                <a:p>
                  <a:endParaRPr lang="zh-CN" altLang="en-US"/>
                </a:p>
              </p:txBody>
            </p:sp>
            <p:grpSp>
              <p:nvGrpSpPr>
                <p:cNvPr id="61" name="Group 27">
                  <a:extLst>
                    <a:ext uri="{FF2B5EF4-FFF2-40B4-BE49-F238E27FC236}">
                      <a16:creationId xmlns:a16="http://schemas.microsoft.com/office/drawing/2014/main" id="{D2A5E31A-3DD6-4002-A880-80F8A1A47281}"/>
                    </a:ext>
                  </a:extLst>
                </p:cNvPr>
                <p:cNvGrpSpPr>
                  <a:grpSpLocks/>
                </p:cNvGrpSpPr>
                <p:nvPr/>
              </p:nvGrpSpPr>
              <p:grpSpPr bwMode="auto">
                <a:xfrm>
                  <a:off x="2802" y="2002"/>
                  <a:ext cx="216" cy="233"/>
                  <a:chOff x="2802" y="2002"/>
                  <a:chExt cx="216" cy="233"/>
                </a:xfrm>
              </p:grpSpPr>
              <p:sp>
                <p:nvSpPr>
                  <p:cNvPr id="66" name="Freeform 28">
                    <a:extLst>
                      <a:ext uri="{FF2B5EF4-FFF2-40B4-BE49-F238E27FC236}">
                        <a16:creationId xmlns:a16="http://schemas.microsoft.com/office/drawing/2014/main" id="{7859F67D-D1CB-4B5A-B9A4-C9988192022E}"/>
                      </a:ext>
                    </a:extLst>
                  </p:cNvPr>
                  <p:cNvSpPr>
                    <a:spLocks/>
                  </p:cNvSpPr>
                  <p:nvPr/>
                </p:nvSpPr>
                <p:spPr bwMode="auto">
                  <a:xfrm>
                    <a:off x="2802" y="2206"/>
                    <a:ext cx="216" cy="9"/>
                  </a:xfrm>
                  <a:custGeom>
                    <a:avLst/>
                    <a:gdLst>
                      <a:gd name="T0" fmla="*/ 0 w 431"/>
                      <a:gd name="T1" fmla="*/ 1 h 19"/>
                      <a:gd name="T2" fmla="*/ 10 w 431"/>
                      <a:gd name="T3" fmla="*/ 0 h 19"/>
                      <a:gd name="T4" fmla="*/ 25 w 431"/>
                      <a:gd name="T5" fmla="*/ 0 h 19"/>
                      <a:gd name="T6" fmla="*/ 38 w 431"/>
                      <a:gd name="T7" fmla="*/ 0 h 19"/>
                      <a:gd name="T8" fmla="*/ 55 w 431"/>
                      <a:gd name="T9" fmla="*/ 2 h 19"/>
                      <a:gd name="T10" fmla="*/ 73 w 431"/>
                      <a:gd name="T11" fmla="*/ 2 h 19"/>
                      <a:gd name="T12" fmla="*/ 92 w 431"/>
                      <a:gd name="T13" fmla="*/ 2 h 19"/>
                      <a:gd name="T14" fmla="*/ 108 w 431"/>
                      <a:gd name="T15" fmla="*/ 4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29">
                    <a:extLst>
                      <a:ext uri="{FF2B5EF4-FFF2-40B4-BE49-F238E27FC236}">
                        <a16:creationId xmlns:a16="http://schemas.microsoft.com/office/drawing/2014/main" id="{7F7394A1-CFB6-46AA-B4D1-847D8383CFA1}"/>
                      </a:ext>
                    </a:extLst>
                  </p:cNvPr>
                  <p:cNvSpPr>
                    <a:spLocks/>
                  </p:cNvSpPr>
                  <p:nvPr/>
                </p:nvSpPr>
                <p:spPr bwMode="auto">
                  <a:xfrm>
                    <a:off x="2877" y="2232"/>
                    <a:ext cx="46" cy="3"/>
                  </a:xfrm>
                  <a:custGeom>
                    <a:avLst/>
                    <a:gdLst>
                      <a:gd name="T0" fmla="*/ 0 w 92"/>
                      <a:gd name="T1" fmla="*/ 2 h 5"/>
                      <a:gd name="T2" fmla="*/ 17 w 92"/>
                      <a:gd name="T3" fmla="*/ 0 h 5"/>
                      <a:gd name="T4" fmla="*/ 23 w 92"/>
                      <a:gd name="T5" fmla="*/ 2 h 5"/>
                      <a:gd name="T6" fmla="*/ 0 60000 65536"/>
                      <a:gd name="T7" fmla="*/ 0 60000 65536"/>
                      <a:gd name="T8" fmla="*/ 0 60000 65536"/>
                    </a:gdLst>
                    <a:ahLst/>
                    <a:cxnLst>
                      <a:cxn ang="T6">
                        <a:pos x="T0" y="T1"/>
                      </a:cxn>
                      <a:cxn ang="T7">
                        <a:pos x="T2" y="T3"/>
                      </a:cxn>
                      <a:cxn ang="T8">
                        <a:pos x="T4" y="T5"/>
                      </a:cxn>
                    </a:cxnLst>
                    <a:rect l="0" t="0" r="r" b="b"/>
                    <a:pathLst>
                      <a:path w="92" h="5">
                        <a:moveTo>
                          <a:pt x="0" y="5"/>
                        </a:moveTo>
                        <a:lnTo>
                          <a:pt x="67" y="0"/>
                        </a:lnTo>
                        <a:lnTo>
                          <a:pt x="92"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Freeform 30">
                    <a:extLst>
                      <a:ext uri="{FF2B5EF4-FFF2-40B4-BE49-F238E27FC236}">
                        <a16:creationId xmlns:a16="http://schemas.microsoft.com/office/drawing/2014/main" id="{345A5006-92C0-48D5-A048-ADA909FB2E60}"/>
                      </a:ext>
                    </a:extLst>
                  </p:cNvPr>
                  <p:cNvSpPr>
                    <a:spLocks/>
                  </p:cNvSpPr>
                  <p:nvPr/>
                </p:nvSpPr>
                <p:spPr bwMode="auto">
                  <a:xfrm>
                    <a:off x="2859" y="2002"/>
                    <a:ext cx="101" cy="155"/>
                  </a:xfrm>
                  <a:custGeom>
                    <a:avLst/>
                    <a:gdLst>
                      <a:gd name="T0" fmla="*/ 35 w 202"/>
                      <a:gd name="T1" fmla="*/ 0 h 309"/>
                      <a:gd name="T2" fmla="*/ 33 w 202"/>
                      <a:gd name="T3" fmla="*/ 14 h 309"/>
                      <a:gd name="T4" fmla="*/ 36 w 202"/>
                      <a:gd name="T5" fmla="*/ 26 h 309"/>
                      <a:gd name="T6" fmla="*/ 39 w 202"/>
                      <a:gd name="T7" fmla="*/ 35 h 309"/>
                      <a:gd name="T8" fmla="*/ 45 w 202"/>
                      <a:gd name="T9" fmla="*/ 48 h 309"/>
                      <a:gd name="T10" fmla="*/ 48 w 202"/>
                      <a:gd name="T11" fmla="*/ 56 h 309"/>
                      <a:gd name="T12" fmla="*/ 51 w 202"/>
                      <a:gd name="T13" fmla="*/ 66 h 309"/>
                      <a:gd name="T14" fmla="*/ 48 w 202"/>
                      <a:gd name="T15" fmla="*/ 74 h 309"/>
                      <a:gd name="T16" fmla="*/ 44 w 202"/>
                      <a:gd name="T17" fmla="*/ 76 h 309"/>
                      <a:gd name="T18" fmla="*/ 36 w 202"/>
                      <a:gd name="T19" fmla="*/ 78 h 309"/>
                      <a:gd name="T20" fmla="*/ 28 w 202"/>
                      <a:gd name="T21" fmla="*/ 74 h 309"/>
                      <a:gd name="T22" fmla="*/ 16 w 202"/>
                      <a:gd name="T23" fmla="*/ 72 h 309"/>
                      <a:gd name="T24" fmla="*/ 0 w 202"/>
                      <a:gd name="T25" fmla="*/ 75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2" name="Group 31">
                  <a:extLst>
                    <a:ext uri="{FF2B5EF4-FFF2-40B4-BE49-F238E27FC236}">
                      <a16:creationId xmlns:a16="http://schemas.microsoft.com/office/drawing/2014/main" id="{F6F43E5A-AD19-4F82-B4F6-E4E00989A0D5}"/>
                    </a:ext>
                  </a:extLst>
                </p:cNvPr>
                <p:cNvGrpSpPr>
                  <a:grpSpLocks/>
                </p:cNvGrpSpPr>
                <p:nvPr/>
              </p:nvGrpSpPr>
              <p:grpSpPr bwMode="auto">
                <a:xfrm>
                  <a:off x="2780" y="1904"/>
                  <a:ext cx="287" cy="26"/>
                  <a:chOff x="2780" y="1904"/>
                  <a:chExt cx="287" cy="26"/>
                </a:xfrm>
              </p:grpSpPr>
              <p:sp>
                <p:nvSpPr>
                  <p:cNvPr id="64" name="Freeform 32">
                    <a:extLst>
                      <a:ext uri="{FF2B5EF4-FFF2-40B4-BE49-F238E27FC236}">
                        <a16:creationId xmlns:a16="http://schemas.microsoft.com/office/drawing/2014/main" id="{CECC4D4E-CFD5-44B1-AA27-FF3B3F88A7BF}"/>
                      </a:ext>
                    </a:extLst>
                  </p:cNvPr>
                  <p:cNvSpPr>
                    <a:spLocks/>
                  </p:cNvSpPr>
                  <p:nvPr/>
                </p:nvSpPr>
                <p:spPr bwMode="auto">
                  <a:xfrm>
                    <a:off x="2780" y="1904"/>
                    <a:ext cx="116" cy="24"/>
                  </a:xfrm>
                  <a:custGeom>
                    <a:avLst/>
                    <a:gdLst>
                      <a:gd name="T0" fmla="*/ 0 w 232"/>
                      <a:gd name="T1" fmla="*/ 12 h 49"/>
                      <a:gd name="T2" fmla="*/ 9 w 232"/>
                      <a:gd name="T3" fmla="*/ 7 h 49"/>
                      <a:gd name="T4" fmla="*/ 16 w 232"/>
                      <a:gd name="T5" fmla="*/ 3 h 49"/>
                      <a:gd name="T6" fmla="*/ 25 w 232"/>
                      <a:gd name="T7" fmla="*/ 1 h 49"/>
                      <a:gd name="T8" fmla="*/ 32 w 232"/>
                      <a:gd name="T9" fmla="*/ 0 h 49"/>
                      <a:gd name="T10" fmla="*/ 37 w 232"/>
                      <a:gd name="T11" fmla="*/ 0 h 49"/>
                      <a:gd name="T12" fmla="*/ 47 w 232"/>
                      <a:gd name="T13" fmla="*/ 2 h 49"/>
                      <a:gd name="T14" fmla="*/ 58 w 232"/>
                      <a:gd name="T15" fmla="*/ 6 h 49"/>
                      <a:gd name="T16" fmla="*/ 58 w 232"/>
                      <a:gd name="T17" fmla="*/ 9 h 49"/>
                      <a:gd name="T18" fmla="*/ 53 w 232"/>
                      <a:gd name="T19" fmla="*/ 10 h 49"/>
                      <a:gd name="T20" fmla="*/ 47 w 232"/>
                      <a:gd name="T21" fmla="*/ 8 h 49"/>
                      <a:gd name="T22" fmla="*/ 37 w 232"/>
                      <a:gd name="T23" fmla="*/ 7 h 49"/>
                      <a:gd name="T24" fmla="*/ 30 w 232"/>
                      <a:gd name="T25" fmla="*/ 7 h 49"/>
                      <a:gd name="T26" fmla="*/ 24 w 232"/>
                      <a:gd name="T27" fmla="*/ 8 h 49"/>
                      <a:gd name="T28" fmla="*/ 16 w 232"/>
                      <a:gd name="T29" fmla="*/ 10 h 49"/>
                      <a:gd name="T30" fmla="*/ 9 w 232"/>
                      <a:gd name="T31" fmla="*/ 11 h 49"/>
                      <a:gd name="T32" fmla="*/ 0 w 232"/>
                      <a:gd name="T33" fmla="*/ 12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headEnd/>
                    <a:tailEnd/>
                  </a:ln>
                </p:spPr>
                <p:txBody>
                  <a:bodyPr/>
                  <a:lstStyle/>
                  <a:p>
                    <a:endParaRPr lang="zh-CN" altLang="en-US"/>
                  </a:p>
                </p:txBody>
              </p:sp>
              <p:sp>
                <p:nvSpPr>
                  <p:cNvPr id="65" name="Freeform 33">
                    <a:extLst>
                      <a:ext uri="{FF2B5EF4-FFF2-40B4-BE49-F238E27FC236}">
                        <a16:creationId xmlns:a16="http://schemas.microsoft.com/office/drawing/2014/main" id="{51E95A85-F3BD-420A-A72F-7A4CDF4635F7}"/>
                      </a:ext>
                    </a:extLst>
                  </p:cNvPr>
                  <p:cNvSpPr>
                    <a:spLocks/>
                  </p:cNvSpPr>
                  <p:nvPr/>
                </p:nvSpPr>
                <p:spPr bwMode="auto">
                  <a:xfrm>
                    <a:off x="2954" y="1906"/>
                    <a:ext cx="113" cy="24"/>
                  </a:xfrm>
                  <a:custGeom>
                    <a:avLst/>
                    <a:gdLst>
                      <a:gd name="T0" fmla="*/ 57 w 226"/>
                      <a:gd name="T1" fmla="*/ 12 h 48"/>
                      <a:gd name="T2" fmla="*/ 49 w 226"/>
                      <a:gd name="T3" fmla="*/ 7 h 48"/>
                      <a:gd name="T4" fmla="*/ 41 w 226"/>
                      <a:gd name="T5" fmla="*/ 4 h 48"/>
                      <a:gd name="T6" fmla="*/ 33 w 226"/>
                      <a:gd name="T7" fmla="*/ 2 h 48"/>
                      <a:gd name="T8" fmla="*/ 26 w 226"/>
                      <a:gd name="T9" fmla="*/ 1 h 48"/>
                      <a:gd name="T10" fmla="*/ 21 w 226"/>
                      <a:gd name="T11" fmla="*/ 0 h 48"/>
                      <a:gd name="T12" fmla="*/ 12 w 226"/>
                      <a:gd name="T13" fmla="*/ 3 h 48"/>
                      <a:gd name="T14" fmla="*/ 0 w 226"/>
                      <a:gd name="T15" fmla="*/ 6 h 48"/>
                      <a:gd name="T16" fmla="*/ 1 w 226"/>
                      <a:gd name="T17" fmla="*/ 10 h 48"/>
                      <a:gd name="T18" fmla="*/ 6 w 226"/>
                      <a:gd name="T19" fmla="*/ 10 h 48"/>
                      <a:gd name="T20" fmla="*/ 12 w 226"/>
                      <a:gd name="T21" fmla="*/ 8 h 48"/>
                      <a:gd name="T22" fmla="*/ 22 w 226"/>
                      <a:gd name="T23" fmla="*/ 8 h 48"/>
                      <a:gd name="T24" fmla="*/ 28 w 226"/>
                      <a:gd name="T25" fmla="*/ 7 h 48"/>
                      <a:gd name="T26" fmla="*/ 34 w 226"/>
                      <a:gd name="T27" fmla="*/ 8 h 48"/>
                      <a:gd name="T28" fmla="*/ 41 w 226"/>
                      <a:gd name="T29" fmla="*/ 10 h 48"/>
                      <a:gd name="T30" fmla="*/ 48 w 226"/>
                      <a:gd name="T31" fmla="*/ 12 h 48"/>
                      <a:gd name="T32" fmla="*/ 57 w 226"/>
                      <a:gd name="T33" fmla="*/ 1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headEnd/>
                    <a:tailEnd/>
                  </a:ln>
                </p:spPr>
                <p:txBody>
                  <a:bodyPr/>
                  <a:lstStyle/>
                  <a:p>
                    <a:endParaRPr lang="zh-CN" altLang="en-US"/>
                  </a:p>
                </p:txBody>
              </p:sp>
            </p:grpSp>
            <p:sp>
              <p:nvSpPr>
                <p:cNvPr id="63" name="Freeform 34">
                  <a:extLst>
                    <a:ext uri="{FF2B5EF4-FFF2-40B4-BE49-F238E27FC236}">
                      <a16:creationId xmlns:a16="http://schemas.microsoft.com/office/drawing/2014/main" id="{C280F753-CBAE-4952-9960-C10EC7F3E444}"/>
                    </a:ext>
                  </a:extLst>
                </p:cNvPr>
                <p:cNvSpPr>
                  <a:spLocks/>
                </p:cNvSpPr>
                <p:nvPr/>
              </p:nvSpPr>
              <p:spPr bwMode="auto">
                <a:xfrm>
                  <a:off x="2693" y="1686"/>
                  <a:ext cx="451" cy="294"/>
                </a:xfrm>
                <a:custGeom>
                  <a:avLst/>
                  <a:gdLst>
                    <a:gd name="T0" fmla="*/ 5 w 903"/>
                    <a:gd name="T1" fmla="*/ 146 h 586"/>
                    <a:gd name="T2" fmla="*/ 16 w 903"/>
                    <a:gd name="T3" fmla="*/ 148 h 586"/>
                    <a:gd name="T4" fmla="*/ 14 w 903"/>
                    <a:gd name="T5" fmla="*/ 126 h 586"/>
                    <a:gd name="T6" fmla="*/ 27 w 903"/>
                    <a:gd name="T7" fmla="*/ 108 h 586"/>
                    <a:gd name="T8" fmla="*/ 28 w 903"/>
                    <a:gd name="T9" fmla="*/ 85 h 586"/>
                    <a:gd name="T10" fmla="*/ 44 w 903"/>
                    <a:gd name="T11" fmla="*/ 72 h 586"/>
                    <a:gd name="T12" fmla="*/ 44 w 903"/>
                    <a:gd name="T13" fmla="*/ 53 h 586"/>
                    <a:gd name="T14" fmla="*/ 58 w 903"/>
                    <a:gd name="T15" fmla="*/ 52 h 586"/>
                    <a:gd name="T16" fmla="*/ 71 w 903"/>
                    <a:gd name="T17" fmla="*/ 42 h 586"/>
                    <a:gd name="T18" fmla="*/ 93 w 903"/>
                    <a:gd name="T19" fmla="*/ 55 h 586"/>
                    <a:gd name="T20" fmla="*/ 97 w 903"/>
                    <a:gd name="T21" fmla="*/ 48 h 586"/>
                    <a:gd name="T22" fmla="*/ 119 w 903"/>
                    <a:gd name="T23" fmla="*/ 55 h 586"/>
                    <a:gd name="T24" fmla="*/ 113 w 903"/>
                    <a:gd name="T25" fmla="*/ 42 h 586"/>
                    <a:gd name="T26" fmla="*/ 140 w 903"/>
                    <a:gd name="T27" fmla="*/ 58 h 586"/>
                    <a:gd name="T28" fmla="*/ 143 w 903"/>
                    <a:gd name="T29" fmla="*/ 48 h 586"/>
                    <a:gd name="T30" fmla="*/ 168 w 903"/>
                    <a:gd name="T31" fmla="*/ 63 h 586"/>
                    <a:gd name="T32" fmla="*/ 181 w 903"/>
                    <a:gd name="T33" fmla="*/ 60 h 586"/>
                    <a:gd name="T34" fmla="*/ 188 w 903"/>
                    <a:gd name="T35" fmla="*/ 76 h 586"/>
                    <a:gd name="T36" fmla="*/ 196 w 903"/>
                    <a:gd name="T37" fmla="*/ 75 h 586"/>
                    <a:gd name="T38" fmla="*/ 203 w 903"/>
                    <a:gd name="T39" fmla="*/ 86 h 586"/>
                    <a:gd name="T40" fmla="*/ 197 w 903"/>
                    <a:gd name="T41" fmla="*/ 106 h 586"/>
                    <a:gd name="T42" fmla="*/ 199 w 903"/>
                    <a:gd name="T43" fmla="*/ 123 h 586"/>
                    <a:gd name="T44" fmla="*/ 205 w 903"/>
                    <a:gd name="T45" fmla="*/ 144 h 586"/>
                    <a:gd name="T46" fmla="*/ 211 w 903"/>
                    <a:gd name="T47" fmla="*/ 144 h 586"/>
                    <a:gd name="T48" fmla="*/ 218 w 903"/>
                    <a:gd name="T49" fmla="*/ 130 h 586"/>
                    <a:gd name="T50" fmla="*/ 222 w 903"/>
                    <a:gd name="T51" fmla="*/ 116 h 586"/>
                    <a:gd name="T52" fmla="*/ 225 w 903"/>
                    <a:gd name="T53" fmla="*/ 96 h 586"/>
                    <a:gd name="T54" fmla="*/ 222 w 903"/>
                    <a:gd name="T55" fmla="*/ 66 h 586"/>
                    <a:gd name="T56" fmla="*/ 211 w 903"/>
                    <a:gd name="T57" fmla="*/ 46 h 586"/>
                    <a:gd name="T58" fmla="*/ 202 w 903"/>
                    <a:gd name="T59" fmla="*/ 33 h 586"/>
                    <a:gd name="T60" fmla="*/ 188 w 903"/>
                    <a:gd name="T61" fmla="*/ 20 h 586"/>
                    <a:gd name="T62" fmla="*/ 166 w 903"/>
                    <a:gd name="T63" fmla="*/ 10 h 586"/>
                    <a:gd name="T64" fmla="*/ 145 w 903"/>
                    <a:gd name="T65" fmla="*/ 4 h 586"/>
                    <a:gd name="T66" fmla="*/ 113 w 903"/>
                    <a:gd name="T67" fmla="*/ 0 h 586"/>
                    <a:gd name="T68" fmla="*/ 84 w 903"/>
                    <a:gd name="T69" fmla="*/ 4 h 586"/>
                    <a:gd name="T70" fmla="*/ 64 w 903"/>
                    <a:gd name="T71" fmla="*/ 6 h 586"/>
                    <a:gd name="T72" fmla="*/ 49 w 903"/>
                    <a:gd name="T73" fmla="*/ 11 h 586"/>
                    <a:gd name="T74" fmla="*/ 30 w 903"/>
                    <a:gd name="T75" fmla="*/ 23 h 586"/>
                    <a:gd name="T76" fmla="*/ 14 w 903"/>
                    <a:gd name="T77" fmla="*/ 43 h 586"/>
                    <a:gd name="T78" fmla="*/ 7 w 903"/>
                    <a:gd name="T79" fmla="*/ 56 h 586"/>
                    <a:gd name="T80" fmla="*/ 0 w 903"/>
                    <a:gd name="T81" fmla="*/ 82 h 586"/>
                    <a:gd name="T82" fmla="*/ 0 w 903"/>
                    <a:gd name="T83" fmla="*/ 111 h 586"/>
                    <a:gd name="T84" fmla="*/ 0 w 903"/>
                    <a:gd name="T85" fmla="*/ 130 h 586"/>
                    <a:gd name="T86" fmla="*/ 5 w 903"/>
                    <a:gd name="T87" fmla="*/ 146 h 5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headEnd/>
                  <a:tailEnd/>
                </a:ln>
              </p:spPr>
              <p:txBody>
                <a:bodyPr/>
                <a:lstStyle/>
                <a:p>
                  <a:endParaRPr lang="zh-CN" altLang="en-US"/>
                </a:p>
              </p:txBody>
            </p:sp>
          </p:grpSp>
          <p:sp>
            <p:nvSpPr>
              <p:cNvPr id="54" name="Freeform 35">
                <a:extLst>
                  <a:ext uri="{FF2B5EF4-FFF2-40B4-BE49-F238E27FC236}">
                    <a16:creationId xmlns:a16="http://schemas.microsoft.com/office/drawing/2014/main" id="{DEAF8981-319C-4778-BCAD-35CC08680E89}"/>
                  </a:ext>
                </a:extLst>
              </p:cNvPr>
              <p:cNvSpPr>
                <a:spLocks/>
              </p:cNvSpPr>
              <p:nvPr/>
            </p:nvSpPr>
            <p:spPr bwMode="auto">
              <a:xfrm>
                <a:off x="3072" y="2309"/>
                <a:ext cx="477" cy="509"/>
              </a:xfrm>
              <a:custGeom>
                <a:avLst/>
                <a:gdLst>
                  <a:gd name="T0" fmla="*/ 17 w 954"/>
                  <a:gd name="T1" fmla="*/ 35 h 1017"/>
                  <a:gd name="T2" fmla="*/ 54 w 954"/>
                  <a:gd name="T3" fmla="*/ 27 h 1017"/>
                  <a:gd name="T4" fmla="*/ 73 w 954"/>
                  <a:gd name="T5" fmla="*/ 14 h 1017"/>
                  <a:gd name="T6" fmla="*/ 86 w 954"/>
                  <a:gd name="T7" fmla="*/ 0 h 1017"/>
                  <a:gd name="T8" fmla="*/ 118 w 954"/>
                  <a:gd name="T9" fmla="*/ 30 h 1017"/>
                  <a:gd name="T10" fmla="*/ 156 w 954"/>
                  <a:gd name="T11" fmla="*/ 65 h 1017"/>
                  <a:gd name="T12" fmla="*/ 188 w 954"/>
                  <a:gd name="T13" fmla="*/ 96 h 1017"/>
                  <a:gd name="T14" fmla="*/ 199 w 954"/>
                  <a:gd name="T15" fmla="*/ 111 h 1017"/>
                  <a:gd name="T16" fmla="*/ 207 w 954"/>
                  <a:gd name="T17" fmla="*/ 121 h 1017"/>
                  <a:gd name="T18" fmla="*/ 217 w 954"/>
                  <a:gd name="T19" fmla="*/ 134 h 1017"/>
                  <a:gd name="T20" fmla="*/ 226 w 954"/>
                  <a:gd name="T21" fmla="*/ 150 h 1017"/>
                  <a:gd name="T22" fmla="*/ 231 w 954"/>
                  <a:gd name="T23" fmla="*/ 162 h 1017"/>
                  <a:gd name="T24" fmla="*/ 236 w 954"/>
                  <a:gd name="T25" fmla="*/ 176 h 1017"/>
                  <a:gd name="T26" fmla="*/ 239 w 954"/>
                  <a:gd name="T27" fmla="*/ 201 h 1017"/>
                  <a:gd name="T28" fmla="*/ 236 w 954"/>
                  <a:gd name="T29" fmla="*/ 215 h 1017"/>
                  <a:gd name="T30" fmla="*/ 231 w 954"/>
                  <a:gd name="T31" fmla="*/ 228 h 1017"/>
                  <a:gd name="T32" fmla="*/ 215 w 954"/>
                  <a:gd name="T33" fmla="*/ 239 h 1017"/>
                  <a:gd name="T34" fmla="*/ 201 w 954"/>
                  <a:gd name="T35" fmla="*/ 246 h 1017"/>
                  <a:gd name="T36" fmla="*/ 182 w 954"/>
                  <a:gd name="T37" fmla="*/ 251 h 1017"/>
                  <a:gd name="T38" fmla="*/ 166 w 954"/>
                  <a:gd name="T39" fmla="*/ 255 h 1017"/>
                  <a:gd name="T40" fmla="*/ 151 w 954"/>
                  <a:gd name="T41" fmla="*/ 253 h 1017"/>
                  <a:gd name="T42" fmla="*/ 140 w 954"/>
                  <a:gd name="T43" fmla="*/ 252 h 1017"/>
                  <a:gd name="T44" fmla="*/ 127 w 954"/>
                  <a:gd name="T45" fmla="*/ 249 h 1017"/>
                  <a:gd name="T46" fmla="*/ 116 w 954"/>
                  <a:gd name="T47" fmla="*/ 244 h 1017"/>
                  <a:gd name="T48" fmla="*/ 103 w 954"/>
                  <a:gd name="T49" fmla="*/ 236 h 1017"/>
                  <a:gd name="T50" fmla="*/ 94 w 954"/>
                  <a:gd name="T51" fmla="*/ 228 h 1017"/>
                  <a:gd name="T52" fmla="*/ 84 w 954"/>
                  <a:gd name="T53" fmla="*/ 213 h 1017"/>
                  <a:gd name="T54" fmla="*/ 78 w 954"/>
                  <a:gd name="T55" fmla="*/ 204 h 1017"/>
                  <a:gd name="T56" fmla="*/ 63 w 954"/>
                  <a:gd name="T57" fmla="*/ 172 h 1017"/>
                  <a:gd name="T58" fmla="*/ 46 w 954"/>
                  <a:gd name="T59" fmla="*/ 131 h 1017"/>
                  <a:gd name="T60" fmla="*/ 33 w 954"/>
                  <a:gd name="T61" fmla="*/ 99 h 1017"/>
                  <a:gd name="T62" fmla="*/ 11 w 954"/>
                  <a:gd name="T63" fmla="*/ 62 h 1017"/>
                  <a:gd name="T64" fmla="*/ 0 w 954"/>
                  <a:gd name="T65" fmla="*/ 40 h 1017"/>
                  <a:gd name="T66" fmla="*/ 17 w 954"/>
                  <a:gd name="T67" fmla="*/ 35 h 10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headEnd/>
                <a:tailEnd/>
              </a:ln>
            </p:spPr>
            <p:txBody>
              <a:bodyPr/>
              <a:lstStyle/>
              <a:p>
                <a:endParaRPr lang="zh-CN" altLang="en-US"/>
              </a:p>
            </p:txBody>
          </p:sp>
          <p:sp>
            <p:nvSpPr>
              <p:cNvPr id="55" name="Freeform 36">
                <a:extLst>
                  <a:ext uri="{FF2B5EF4-FFF2-40B4-BE49-F238E27FC236}">
                    <a16:creationId xmlns:a16="http://schemas.microsoft.com/office/drawing/2014/main" id="{52720252-D010-4122-8065-0BEF38A64F76}"/>
                  </a:ext>
                </a:extLst>
              </p:cNvPr>
              <p:cNvSpPr>
                <a:spLocks/>
              </p:cNvSpPr>
              <p:nvPr/>
            </p:nvSpPr>
            <p:spPr bwMode="auto">
              <a:xfrm>
                <a:off x="3065" y="2297"/>
                <a:ext cx="291" cy="243"/>
              </a:xfrm>
              <a:custGeom>
                <a:avLst/>
                <a:gdLst>
                  <a:gd name="T0" fmla="*/ 0 w 581"/>
                  <a:gd name="T1" fmla="*/ 43 h 486"/>
                  <a:gd name="T2" fmla="*/ 11 w 581"/>
                  <a:gd name="T3" fmla="*/ 43 h 486"/>
                  <a:gd name="T4" fmla="*/ 24 w 581"/>
                  <a:gd name="T5" fmla="*/ 40 h 486"/>
                  <a:gd name="T6" fmla="*/ 39 w 581"/>
                  <a:gd name="T7" fmla="*/ 38 h 486"/>
                  <a:gd name="T8" fmla="*/ 48 w 581"/>
                  <a:gd name="T9" fmla="*/ 35 h 486"/>
                  <a:gd name="T10" fmla="*/ 67 w 581"/>
                  <a:gd name="T11" fmla="*/ 26 h 486"/>
                  <a:gd name="T12" fmla="*/ 84 w 581"/>
                  <a:gd name="T13" fmla="*/ 12 h 486"/>
                  <a:gd name="T14" fmla="*/ 93 w 581"/>
                  <a:gd name="T15" fmla="*/ 0 h 486"/>
                  <a:gd name="T16" fmla="*/ 146 w 581"/>
                  <a:gd name="T17" fmla="*/ 54 h 486"/>
                  <a:gd name="T18" fmla="*/ 145 w 581"/>
                  <a:gd name="T19" fmla="*/ 62 h 486"/>
                  <a:gd name="T20" fmla="*/ 141 w 581"/>
                  <a:gd name="T21" fmla="*/ 72 h 486"/>
                  <a:gd name="T22" fmla="*/ 132 w 581"/>
                  <a:gd name="T23" fmla="*/ 81 h 486"/>
                  <a:gd name="T24" fmla="*/ 124 w 581"/>
                  <a:gd name="T25" fmla="*/ 90 h 486"/>
                  <a:gd name="T26" fmla="*/ 114 w 581"/>
                  <a:gd name="T27" fmla="*/ 96 h 486"/>
                  <a:gd name="T28" fmla="*/ 100 w 581"/>
                  <a:gd name="T29" fmla="*/ 103 h 486"/>
                  <a:gd name="T30" fmla="*/ 84 w 581"/>
                  <a:gd name="T31" fmla="*/ 109 h 486"/>
                  <a:gd name="T32" fmla="*/ 64 w 581"/>
                  <a:gd name="T33" fmla="*/ 115 h 486"/>
                  <a:gd name="T34" fmla="*/ 47 w 581"/>
                  <a:gd name="T35" fmla="*/ 119 h 486"/>
                  <a:gd name="T36" fmla="*/ 36 w 581"/>
                  <a:gd name="T37" fmla="*/ 122 h 486"/>
                  <a:gd name="T38" fmla="*/ 0 w 581"/>
                  <a:gd name="T39" fmla="*/ 43 h 4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headEnd/>
                <a:tailEnd/>
              </a:ln>
            </p:spPr>
            <p:txBody>
              <a:bodyPr/>
              <a:lstStyle/>
              <a:p>
                <a:endParaRPr lang="zh-CN" altLang="en-US"/>
              </a:p>
            </p:txBody>
          </p:sp>
        </p:grpSp>
        <p:grpSp>
          <p:nvGrpSpPr>
            <p:cNvPr id="16" name="Group 37">
              <a:extLst>
                <a:ext uri="{FF2B5EF4-FFF2-40B4-BE49-F238E27FC236}">
                  <a16:creationId xmlns:a16="http://schemas.microsoft.com/office/drawing/2014/main" id="{AFF84535-1D37-4831-A4AF-2F1E5F70B065}"/>
                </a:ext>
              </a:extLst>
            </p:cNvPr>
            <p:cNvGrpSpPr>
              <a:grpSpLocks/>
            </p:cNvGrpSpPr>
            <p:nvPr/>
          </p:nvGrpSpPr>
          <p:grpSpPr bwMode="auto">
            <a:xfrm>
              <a:off x="2692" y="1940"/>
              <a:ext cx="431" cy="125"/>
              <a:chOff x="2692" y="1940"/>
              <a:chExt cx="431" cy="125"/>
            </a:xfrm>
          </p:grpSpPr>
          <p:grpSp>
            <p:nvGrpSpPr>
              <p:cNvPr id="41" name="Group 38">
                <a:extLst>
                  <a:ext uri="{FF2B5EF4-FFF2-40B4-BE49-F238E27FC236}">
                    <a16:creationId xmlns:a16="http://schemas.microsoft.com/office/drawing/2014/main" id="{BAD2252A-15CC-4B5F-8CE5-472183DA0C3A}"/>
                  </a:ext>
                </a:extLst>
              </p:cNvPr>
              <p:cNvGrpSpPr>
                <a:grpSpLocks/>
              </p:cNvGrpSpPr>
              <p:nvPr/>
            </p:nvGrpSpPr>
            <p:grpSpPr bwMode="auto">
              <a:xfrm>
                <a:off x="2692" y="1940"/>
                <a:ext cx="431" cy="125"/>
                <a:chOff x="2692" y="1940"/>
                <a:chExt cx="431" cy="125"/>
              </a:xfrm>
            </p:grpSpPr>
            <p:sp>
              <p:nvSpPr>
                <p:cNvPr id="48" name="Freeform 39">
                  <a:extLst>
                    <a:ext uri="{FF2B5EF4-FFF2-40B4-BE49-F238E27FC236}">
                      <a16:creationId xmlns:a16="http://schemas.microsoft.com/office/drawing/2014/main" id="{A16FA721-5347-4D6D-B540-B5535FE4A365}"/>
                    </a:ext>
                  </a:extLst>
                </p:cNvPr>
                <p:cNvSpPr>
                  <a:spLocks/>
                </p:cNvSpPr>
                <p:nvPr/>
              </p:nvSpPr>
              <p:spPr bwMode="auto">
                <a:xfrm>
                  <a:off x="2756" y="1940"/>
                  <a:ext cx="155" cy="124"/>
                </a:xfrm>
                <a:custGeom>
                  <a:avLst/>
                  <a:gdLst>
                    <a:gd name="T0" fmla="*/ 8 w 309"/>
                    <a:gd name="T1" fmla="*/ 4 h 246"/>
                    <a:gd name="T2" fmla="*/ 22 w 309"/>
                    <a:gd name="T3" fmla="*/ 0 h 246"/>
                    <a:gd name="T4" fmla="*/ 38 w 309"/>
                    <a:gd name="T5" fmla="*/ 0 h 246"/>
                    <a:gd name="T6" fmla="*/ 61 w 309"/>
                    <a:gd name="T7" fmla="*/ 2 h 246"/>
                    <a:gd name="T8" fmla="*/ 69 w 309"/>
                    <a:gd name="T9" fmla="*/ 4 h 246"/>
                    <a:gd name="T10" fmla="*/ 78 w 309"/>
                    <a:gd name="T11" fmla="*/ 8 h 246"/>
                    <a:gd name="T12" fmla="*/ 78 w 309"/>
                    <a:gd name="T13" fmla="*/ 17 h 246"/>
                    <a:gd name="T14" fmla="*/ 78 w 309"/>
                    <a:gd name="T15" fmla="*/ 27 h 246"/>
                    <a:gd name="T16" fmla="*/ 75 w 309"/>
                    <a:gd name="T17" fmla="*/ 36 h 246"/>
                    <a:gd name="T18" fmla="*/ 72 w 309"/>
                    <a:gd name="T19" fmla="*/ 42 h 246"/>
                    <a:gd name="T20" fmla="*/ 70 w 309"/>
                    <a:gd name="T21" fmla="*/ 48 h 246"/>
                    <a:gd name="T22" fmla="*/ 67 w 309"/>
                    <a:gd name="T23" fmla="*/ 53 h 246"/>
                    <a:gd name="T24" fmla="*/ 62 w 309"/>
                    <a:gd name="T25" fmla="*/ 57 h 246"/>
                    <a:gd name="T26" fmla="*/ 55 w 309"/>
                    <a:gd name="T27" fmla="*/ 59 h 246"/>
                    <a:gd name="T28" fmla="*/ 45 w 309"/>
                    <a:gd name="T29" fmla="*/ 61 h 246"/>
                    <a:gd name="T30" fmla="*/ 35 w 309"/>
                    <a:gd name="T31" fmla="*/ 63 h 246"/>
                    <a:gd name="T32" fmla="*/ 26 w 309"/>
                    <a:gd name="T33" fmla="*/ 61 h 246"/>
                    <a:gd name="T34" fmla="*/ 19 w 309"/>
                    <a:gd name="T35" fmla="*/ 60 h 246"/>
                    <a:gd name="T36" fmla="*/ 12 w 309"/>
                    <a:gd name="T37" fmla="*/ 57 h 246"/>
                    <a:gd name="T38" fmla="*/ 6 w 309"/>
                    <a:gd name="T39" fmla="*/ 52 h 246"/>
                    <a:gd name="T40" fmla="*/ 3 w 309"/>
                    <a:gd name="T41" fmla="*/ 47 h 246"/>
                    <a:gd name="T42" fmla="*/ 0 w 309"/>
                    <a:gd name="T43" fmla="*/ 34 h 246"/>
                    <a:gd name="T44" fmla="*/ 0 w 309"/>
                    <a:gd name="T45" fmla="*/ 22 h 246"/>
                    <a:gd name="T46" fmla="*/ 0 w 309"/>
                    <a:gd name="T47" fmla="*/ 11 h 246"/>
                    <a:gd name="T48" fmla="*/ 8 w 309"/>
                    <a:gd name="T49" fmla="*/ 4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headEnd/>
                  <a:tailEnd/>
                </a:ln>
              </p:spPr>
              <p:txBody>
                <a:bodyPr/>
                <a:lstStyle/>
                <a:p>
                  <a:endParaRPr lang="zh-CN" altLang="en-US"/>
                </a:p>
              </p:txBody>
            </p:sp>
            <p:sp>
              <p:nvSpPr>
                <p:cNvPr id="49" name="Freeform 40">
                  <a:extLst>
                    <a:ext uri="{FF2B5EF4-FFF2-40B4-BE49-F238E27FC236}">
                      <a16:creationId xmlns:a16="http://schemas.microsoft.com/office/drawing/2014/main" id="{E5810A46-74CA-4596-8C13-F176C70F424D}"/>
                    </a:ext>
                  </a:extLst>
                </p:cNvPr>
                <p:cNvSpPr>
                  <a:spLocks/>
                </p:cNvSpPr>
                <p:nvPr/>
              </p:nvSpPr>
              <p:spPr bwMode="auto">
                <a:xfrm>
                  <a:off x="2932" y="1943"/>
                  <a:ext cx="154" cy="122"/>
                </a:xfrm>
                <a:custGeom>
                  <a:avLst/>
                  <a:gdLst>
                    <a:gd name="T0" fmla="*/ 68 w 308"/>
                    <a:gd name="T1" fmla="*/ 3 h 245"/>
                    <a:gd name="T2" fmla="*/ 53 w 308"/>
                    <a:gd name="T3" fmla="*/ 0 h 245"/>
                    <a:gd name="T4" fmla="*/ 40 w 308"/>
                    <a:gd name="T5" fmla="*/ 0 h 245"/>
                    <a:gd name="T6" fmla="*/ 27 w 308"/>
                    <a:gd name="T7" fmla="*/ 0 h 245"/>
                    <a:gd name="T8" fmla="*/ 16 w 308"/>
                    <a:gd name="T9" fmla="*/ 0 h 245"/>
                    <a:gd name="T10" fmla="*/ 7 w 308"/>
                    <a:gd name="T11" fmla="*/ 3 h 245"/>
                    <a:gd name="T12" fmla="*/ 0 w 308"/>
                    <a:gd name="T13" fmla="*/ 6 h 245"/>
                    <a:gd name="T14" fmla="*/ 0 w 308"/>
                    <a:gd name="T15" fmla="*/ 26 h 245"/>
                    <a:gd name="T16" fmla="*/ 2 w 308"/>
                    <a:gd name="T17" fmla="*/ 38 h 245"/>
                    <a:gd name="T18" fmla="*/ 6 w 308"/>
                    <a:gd name="T19" fmla="*/ 46 h 245"/>
                    <a:gd name="T20" fmla="*/ 10 w 308"/>
                    <a:gd name="T21" fmla="*/ 51 h 245"/>
                    <a:gd name="T22" fmla="*/ 15 w 308"/>
                    <a:gd name="T23" fmla="*/ 55 h 245"/>
                    <a:gd name="T24" fmla="*/ 20 w 308"/>
                    <a:gd name="T25" fmla="*/ 58 h 245"/>
                    <a:gd name="T26" fmla="*/ 26 w 308"/>
                    <a:gd name="T27" fmla="*/ 59 h 245"/>
                    <a:gd name="T28" fmla="*/ 32 w 308"/>
                    <a:gd name="T29" fmla="*/ 60 h 245"/>
                    <a:gd name="T30" fmla="*/ 40 w 308"/>
                    <a:gd name="T31" fmla="*/ 61 h 245"/>
                    <a:gd name="T32" fmla="*/ 52 w 308"/>
                    <a:gd name="T33" fmla="*/ 60 h 245"/>
                    <a:gd name="T34" fmla="*/ 59 w 308"/>
                    <a:gd name="T35" fmla="*/ 58 h 245"/>
                    <a:gd name="T36" fmla="*/ 66 w 308"/>
                    <a:gd name="T37" fmla="*/ 56 h 245"/>
                    <a:gd name="T38" fmla="*/ 71 w 308"/>
                    <a:gd name="T39" fmla="*/ 50 h 245"/>
                    <a:gd name="T40" fmla="*/ 75 w 308"/>
                    <a:gd name="T41" fmla="*/ 42 h 245"/>
                    <a:gd name="T42" fmla="*/ 77 w 308"/>
                    <a:gd name="T43" fmla="*/ 33 h 245"/>
                    <a:gd name="T44" fmla="*/ 77 w 308"/>
                    <a:gd name="T45" fmla="*/ 21 h 245"/>
                    <a:gd name="T46" fmla="*/ 77 w 308"/>
                    <a:gd name="T47" fmla="*/ 10 h 245"/>
                    <a:gd name="T48" fmla="*/ 68 w 308"/>
                    <a:gd name="T49" fmla="*/ 3 h 2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headEnd/>
                  <a:tailEnd/>
                </a:ln>
              </p:spPr>
              <p:txBody>
                <a:bodyPr/>
                <a:lstStyle/>
                <a:p>
                  <a:endParaRPr lang="zh-CN" altLang="en-US"/>
                </a:p>
              </p:txBody>
            </p:sp>
            <p:sp>
              <p:nvSpPr>
                <p:cNvPr id="50" name="Freeform 41">
                  <a:extLst>
                    <a:ext uri="{FF2B5EF4-FFF2-40B4-BE49-F238E27FC236}">
                      <a16:creationId xmlns:a16="http://schemas.microsoft.com/office/drawing/2014/main" id="{623BA97F-B7DB-4866-BB1C-8C01B9A14E45}"/>
                    </a:ext>
                  </a:extLst>
                </p:cNvPr>
                <p:cNvSpPr>
                  <a:spLocks/>
                </p:cNvSpPr>
                <p:nvPr/>
              </p:nvSpPr>
              <p:spPr bwMode="auto">
                <a:xfrm>
                  <a:off x="2911" y="1958"/>
                  <a:ext cx="22" cy="16"/>
                </a:xfrm>
                <a:custGeom>
                  <a:avLst/>
                  <a:gdLst>
                    <a:gd name="T0" fmla="*/ 0 w 45"/>
                    <a:gd name="T1" fmla="*/ 2 h 33"/>
                    <a:gd name="T2" fmla="*/ 1 w 45"/>
                    <a:gd name="T3" fmla="*/ 0 h 33"/>
                    <a:gd name="T4" fmla="*/ 4 w 45"/>
                    <a:gd name="T5" fmla="*/ 0 h 33"/>
                    <a:gd name="T6" fmla="*/ 7 w 45"/>
                    <a:gd name="T7" fmla="*/ 0 h 33"/>
                    <a:gd name="T8" fmla="*/ 10 w 45"/>
                    <a:gd name="T9" fmla="*/ 1 h 33"/>
                    <a:gd name="T10" fmla="*/ 11 w 45"/>
                    <a:gd name="T11" fmla="*/ 7 h 33"/>
                    <a:gd name="T12" fmla="*/ 8 w 45"/>
                    <a:gd name="T13" fmla="*/ 7 h 33"/>
                    <a:gd name="T14" fmla="*/ 6 w 45"/>
                    <a:gd name="T15" fmla="*/ 6 h 33"/>
                    <a:gd name="T16" fmla="*/ 3 w 45"/>
                    <a:gd name="T17" fmla="*/ 7 h 33"/>
                    <a:gd name="T18" fmla="*/ 0 w 45"/>
                    <a:gd name="T19" fmla="*/ 8 h 33"/>
                    <a:gd name="T20" fmla="*/ 0 w 45"/>
                    <a:gd name="T21" fmla="*/ 2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headEnd/>
                  <a:tailEnd/>
                </a:ln>
              </p:spPr>
              <p:txBody>
                <a:bodyPr/>
                <a:lstStyle/>
                <a:p>
                  <a:endParaRPr lang="zh-CN" altLang="en-US"/>
                </a:p>
              </p:txBody>
            </p:sp>
            <p:sp>
              <p:nvSpPr>
                <p:cNvPr id="51" name="Freeform 42">
                  <a:extLst>
                    <a:ext uri="{FF2B5EF4-FFF2-40B4-BE49-F238E27FC236}">
                      <a16:creationId xmlns:a16="http://schemas.microsoft.com/office/drawing/2014/main" id="{A7BA9034-CF9F-4E1E-94B2-9648D9BA4CE2}"/>
                    </a:ext>
                  </a:extLst>
                </p:cNvPr>
                <p:cNvSpPr>
                  <a:spLocks/>
                </p:cNvSpPr>
                <p:nvPr/>
              </p:nvSpPr>
              <p:spPr bwMode="auto">
                <a:xfrm>
                  <a:off x="2692" y="1951"/>
                  <a:ext cx="65" cy="26"/>
                </a:xfrm>
                <a:custGeom>
                  <a:avLst/>
                  <a:gdLst>
                    <a:gd name="T0" fmla="*/ 33 w 128"/>
                    <a:gd name="T1" fmla="*/ 5 h 52"/>
                    <a:gd name="T2" fmla="*/ 33 w 128"/>
                    <a:gd name="T3" fmla="*/ 13 h 52"/>
                    <a:gd name="T4" fmla="*/ 4 w 128"/>
                    <a:gd name="T5" fmla="*/ 5 h 52"/>
                    <a:gd name="T6" fmla="*/ 0 w 128"/>
                    <a:gd name="T7" fmla="*/ 0 h 52"/>
                    <a:gd name="T8" fmla="*/ 33 w 128"/>
                    <a:gd name="T9" fmla="*/ 5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headEnd/>
                  <a:tailEnd/>
                </a:ln>
              </p:spPr>
              <p:txBody>
                <a:bodyPr/>
                <a:lstStyle/>
                <a:p>
                  <a:endParaRPr lang="zh-CN" altLang="en-US"/>
                </a:p>
              </p:txBody>
            </p:sp>
            <p:sp>
              <p:nvSpPr>
                <p:cNvPr id="52" name="Freeform 43">
                  <a:extLst>
                    <a:ext uri="{FF2B5EF4-FFF2-40B4-BE49-F238E27FC236}">
                      <a16:creationId xmlns:a16="http://schemas.microsoft.com/office/drawing/2014/main" id="{DE053B04-8C53-4EE2-A595-A7ACC19CC247}"/>
                    </a:ext>
                  </a:extLst>
                </p:cNvPr>
                <p:cNvSpPr>
                  <a:spLocks/>
                </p:cNvSpPr>
                <p:nvPr/>
              </p:nvSpPr>
              <p:spPr bwMode="auto">
                <a:xfrm>
                  <a:off x="3085" y="1950"/>
                  <a:ext cx="38" cy="27"/>
                </a:xfrm>
                <a:custGeom>
                  <a:avLst/>
                  <a:gdLst>
                    <a:gd name="T0" fmla="*/ 0 w 74"/>
                    <a:gd name="T1" fmla="*/ 8 h 54"/>
                    <a:gd name="T2" fmla="*/ 0 w 74"/>
                    <a:gd name="T3" fmla="*/ 14 h 54"/>
                    <a:gd name="T4" fmla="*/ 18 w 74"/>
                    <a:gd name="T5" fmla="*/ 6 h 54"/>
                    <a:gd name="T6" fmla="*/ 20 w 74"/>
                    <a:gd name="T7" fmla="*/ 0 h 54"/>
                    <a:gd name="T8" fmla="*/ 0 w 74"/>
                    <a:gd name="T9" fmla="*/ 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headEnd/>
                  <a:tailEnd/>
                </a:ln>
              </p:spPr>
              <p:txBody>
                <a:bodyPr/>
                <a:lstStyle/>
                <a:p>
                  <a:endParaRPr lang="zh-CN" altLang="en-US"/>
                </a:p>
              </p:txBody>
            </p:sp>
          </p:grpSp>
          <p:grpSp>
            <p:nvGrpSpPr>
              <p:cNvPr id="42" name="Group 44">
                <a:extLst>
                  <a:ext uri="{FF2B5EF4-FFF2-40B4-BE49-F238E27FC236}">
                    <a16:creationId xmlns:a16="http://schemas.microsoft.com/office/drawing/2014/main" id="{8EAAB30E-D925-4DBC-A48E-ABB0A135F15C}"/>
                  </a:ext>
                </a:extLst>
              </p:cNvPr>
              <p:cNvGrpSpPr>
                <a:grpSpLocks/>
              </p:cNvGrpSpPr>
              <p:nvPr/>
            </p:nvGrpSpPr>
            <p:grpSpPr bwMode="auto">
              <a:xfrm>
                <a:off x="2803" y="1970"/>
                <a:ext cx="67" cy="57"/>
                <a:chOff x="2803" y="1970"/>
                <a:chExt cx="67" cy="57"/>
              </a:xfrm>
            </p:grpSpPr>
            <p:sp>
              <p:nvSpPr>
                <p:cNvPr id="46" name="Oval 45">
                  <a:extLst>
                    <a:ext uri="{FF2B5EF4-FFF2-40B4-BE49-F238E27FC236}">
                      <a16:creationId xmlns:a16="http://schemas.microsoft.com/office/drawing/2014/main" id="{D78F1F46-CB82-451F-9609-87B4E766409B}"/>
                    </a:ext>
                  </a:extLst>
                </p:cNvPr>
                <p:cNvSpPr>
                  <a:spLocks noChangeArrowheads="1"/>
                </p:cNvSpPr>
                <p:nvPr/>
              </p:nvSpPr>
              <p:spPr bwMode="auto">
                <a:xfrm>
                  <a:off x="2803" y="1970"/>
                  <a:ext cx="67" cy="57"/>
                </a:xfrm>
                <a:prstGeom prst="ellipse">
                  <a:avLst/>
                </a:prstGeom>
                <a:solidFill>
                  <a:srgbClr val="C0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47" name="Oval 46">
                  <a:extLst>
                    <a:ext uri="{FF2B5EF4-FFF2-40B4-BE49-F238E27FC236}">
                      <a16:creationId xmlns:a16="http://schemas.microsoft.com/office/drawing/2014/main" id="{F2786935-146E-43ED-89F4-2FC6D876DADA}"/>
                    </a:ext>
                  </a:extLst>
                </p:cNvPr>
                <p:cNvSpPr>
                  <a:spLocks noChangeArrowheads="1"/>
                </p:cNvSpPr>
                <p:nvPr/>
              </p:nvSpPr>
              <p:spPr bwMode="auto">
                <a:xfrm>
                  <a:off x="2826" y="1976"/>
                  <a:ext cx="35" cy="36"/>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nvGrpSpPr>
              <p:cNvPr id="43" name="Group 47">
                <a:extLst>
                  <a:ext uri="{FF2B5EF4-FFF2-40B4-BE49-F238E27FC236}">
                    <a16:creationId xmlns:a16="http://schemas.microsoft.com/office/drawing/2014/main" id="{4601E2AC-7724-4F85-AF82-F6CA968F0188}"/>
                  </a:ext>
                </a:extLst>
              </p:cNvPr>
              <p:cNvGrpSpPr>
                <a:grpSpLocks/>
              </p:cNvGrpSpPr>
              <p:nvPr/>
            </p:nvGrpSpPr>
            <p:grpSpPr bwMode="auto">
              <a:xfrm>
                <a:off x="2975" y="1975"/>
                <a:ext cx="67" cy="57"/>
                <a:chOff x="2975" y="1975"/>
                <a:chExt cx="67" cy="57"/>
              </a:xfrm>
            </p:grpSpPr>
            <p:sp>
              <p:nvSpPr>
                <p:cNvPr id="44" name="Oval 48">
                  <a:extLst>
                    <a:ext uri="{FF2B5EF4-FFF2-40B4-BE49-F238E27FC236}">
                      <a16:creationId xmlns:a16="http://schemas.microsoft.com/office/drawing/2014/main" id="{450A75F4-3EC6-4B8B-BA4F-12989F3F1471}"/>
                    </a:ext>
                  </a:extLst>
                </p:cNvPr>
                <p:cNvSpPr>
                  <a:spLocks noChangeArrowheads="1"/>
                </p:cNvSpPr>
                <p:nvPr/>
              </p:nvSpPr>
              <p:spPr bwMode="auto">
                <a:xfrm>
                  <a:off x="2975" y="1975"/>
                  <a:ext cx="67" cy="57"/>
                </a:xfrm>
                <a:prstGeom prst="ellipse">
                  <a:avLst/>
                </a:prstGeom>
                <a:solidFill>
                  <a:srgbClr val="C0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45" name="Oval 49">
                  <a:extLst>
                    <a:ext uri="{FF2B5EF4-FFF2-40B4-BE49-F238E27FC236}">
                      <a16:creationId xmlns:a16="http://schemas.microsoft.com/office/drawing/2014/main" id="{B4F9D561-4665-4127-B89B-A7E9D5EA0F1A}"/>
                    </a:ext>
                  </a:extLst>
                </p:cNvPr>
                <p:cNvSpPr>
                  <a:spLocks noChangeArrowheads="1"/>
                </p:cNvSpPr>
                <p:nvPr/>
              </p:nvSpPr>
              <p:spPr bwMode="auto">
                <a:xfrm>
                  <a:off x="2998" y="1982"/>
                  <a:ext cx="35" cy="35"/>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sp>
          <p:nvSpPr>
            <p:cNvPr id="17" name="Freeform 50">
              <a:extLst>
                <a:ext uri="{FF2B5EF4-FFF2-40B4-BE49-F238E27FC236}">
                  <a16:creationId xmlns:a16="http://schemas.microsoft.com/office/drawing/2014/main" id="{9427BC31-19D3-4FF8-94A0-CBD04A779F41}"/>
                </a:ext>
              </a:extLst>
            </p:cNvPr>
            <p:cNvSpPr>
              <a:spLocks/>
            </p:cNvSpPr>
            <p:nvPr/>
          </p:nvSpPr>
          <p:spPr bwMode="auto">
            <a:xfrm>
              <a:off x="2208" y="2064"/>
              <a:ext cx="192" cy="192"/>
            </a:xfrm>
            <a:custGeom>
              <a:avLst/>
              <a:gdLst>
                <a:gd name="T0" fmla="*/ 15 w 487"/>
                <a:gd name="T1" fmla="*/ 0 h 424"/>
                <a:gd name="T2" fmla="*/ 18 w 487"/>
                <a:gd name="T3" fmla="*/ 7 h 424"/>
                <a:gd name="T4" fmla="*/ 19 w 487"/>
                <a:gd name="T5" fmla="*/ 10 h 424"/>
                <a:gd name="T6" fmla="*/ 22 w 487"/>
                <a:gd name="T7" fmla="*/ 17 h 424"/>
                <a:gd name="T8" fmla="*/ 24 w 487"/>
                <a:gd name="T9" fmla="*/ 22 h 424"/>
                <a:gd name="T10" fmla="*/ 27 w 487"/>
                <a:gd name="T11" fmla="*/ 25 h 424"/>
                <a:gd name="T12" fmla="*/ 31 w 487"/>
                <a:gd name="T13" fmla="*/ 29 h 424"/>
                <a:gd name="T14" fmla="*/ 38 w 487"/>
                <a:gd name="T15" fmla="*/ 34 h 424"/>
                <a:gd name="T16" fmla="*/ 45 w 487"/>
                <a:gd name="T17" fmla="*/ 34 h 424"/>
                <a:gd name="T18" fmla="*/ 51 w 487"/>
                <a:gd name="T19" fmla="*/ 33 h 424"/>
                <a:gd name="T20" fmla="*/ 58 w 487"/>
                <a:gd name="T21" fmla="*/ 29 h 424"/>
                <a:gd name="T22" fmla="*/ 68 w 487"/>
                <a:gd name="T23" fmla="*/ 24 h 424"/>
                <a:gd name="T24" fmla="*/ 69 w 487"/>
                <a:gd name="T25" fmla="*/ 28 h 424"/>
                <a:gd name="T26" fmla="*/ 74 w 487"/>
                <a:gd name="T27" fmla="*/ 62 h 424"/>
                <a:gd name="T28" fmla="*/ 76 w 487"/>
                <a:gd name="T29" fmla="*/ 80 h 424"/>
                <a:gd name="T30" fmla="*/ 65 w 487"/>
                <a:gd name="T31" fmla="*/ 85 h 424"/>
                <a:gd name="T32" fmla="*/ 51 w 487"/>
                <a:gd name="T33" fmla="*/ 86 h 424"/>
                <a:gd name="T34" fmla="*/ 43 w 487"/>
                <a:gd name="T35" fmla="*/ 87 h 424"/>
                <a:gd name="T36" fmla="*/ 29 w 487"/>
                <a:gd name="T37" fmla="*/ 82 h 424"/>
                <a:gd name="T38" fmla="*/ 19 w 487"/>
                <a:gd name="T39" fmla="*/ 75 h 424"/>
                <a:gd name="T40" fmla="*/ 11 w 487"/>
                <a:gd name="T41" fmla="*/ 66 h 424"/>
                <a:gd name="T42" fmla="*/ 4 w 487"/>
                <a:gd name="T43" fmla="*/ 57 h 424"/>
                <a:gd name="T44" fmla="*/ 0 w 487"/>
                <a:gd name="T45" fmla="*/ 46 h 424"/>
                <a:gd name="T46" fmla="*/ 2 w 487"/>
                <a:gd name="T47" fmla="*/ 36 h 424"/>
                <a:gd name="T48" fmla="*/ 6 w 487"/>
                <a:gd name="T49" fmla="*/ 22 h 424"/>
                <a:gd name="T50" fmla="*/ 9 w 487"/>
                <a:gd name="T51" fmla="*/ 14 h 424"/>
                <a:gd name="T52" fmla="*/ 15 w 487"/>
                <a:gd name="T53" fmla="*/ 0 h 4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headEnd/>
              <a:tailEnd/>
            </a:ln>
          </p:spPr>
          <p:txBody>
            <a:bodyPr/>
            <a:lstStyle/>
            <a:p>
              <a:endParaRPr lang="zh-CN" altLang="en-US"/>
            </a:p>
          </p:txBody>
        </p:sp>
        <p:grpSp>
          <p:nvGrpSpPr>
            <p:cNvPr id="18" name="Group 51">
              <a:extLst>
                <a:ext uri="{FF2B5EF4-FFF2-40B4-BE49-F238E27FC236}">
                  <a16:creationId xmlns:a16="http://schemas.microsoft.com/office/drawing/2014/main" id="{60F62531-CEDC-4A54-9B75-089D6E2DFB9E}"/>
                </a:ext>
              </a:extLst>
            </p:cNvPr>
            <p:cNvGrpSpPr>
              <a:grpSpLocks/>
            </p:cNvGrpSpPr>
            <p:nvPr/>
          </p:nvGrpSpPr>
          <p:grpSpPr bwMode="auto">
            <a:xfrm rot="16200000" flipV="1">
              <a:off x="2006" y="1788"/>
              <a:ext cx="442" cy="322"/>
              <a:chOff x="4363" y="2585"/>
              <a:chExt cx="1104" cy="808"/>
            </a:xfrm>
          </p:grpSpPr>
          <p:sp>
            <p:nvSpPr>
              <p:cNvPr id="19" name="Freeform 52">
                <a:extLst>
                  <a:ext uri="{FF2B5EF4-FFF2-40B4-BE49-F238E27FC236}">
                    <a16:creationId xmlns:a16="http://schemas.microsoft.com/office/drawing/2014/main" id="{AF32AE10-D0FA-43E9-9D55-BB7672D825C2}"/>
                  </a:ext>
                </a:extLst>
              </p:cNvPr>
              <p:cNvSpPr>
                <a:spLocks/>
              </p:cNvSpPr>
              <p:nvPr/>
            </p:nvSpPr>
            <p:spPr bwMode="auto">
              <a:xfrm>
                <a:off x="4363" y="2585"/>
                <a:ext cx="1104" cy="808"/>
              </a:xfrm>
              <a:custGeom>
                <a:avLst/>
                <a:gdLst>
                  <a:gd name="T0" fmla="*/ 81 w 3311"/>
                  <a:gd name="T1" fmla="*/ 11 h 2423"/>
                  <a:gd name="T2" fmla="*/ 139 w 3311"/>
                  <a:gd name="T3" fmla="*/ 0 h 2423"/>
                  <a:gd name="T4" fmla="*/ 186 w 3311"/>
                  <a:gd name="T5" fmla="*/ 9 h 2423"/>
                  <a:gd name="T6" fmla="*/ 235 w 3311"/>
                  <a:gd name="T7" fmla="*/ 30 h 2423"/>
                  <a:gd name="T8" fmla="*/ 279 w 3311"/>
                  <a:gd name="T9" fmla="*/ 49 h 2423"/>
                  <a:gd name="T10" fmla="*/ 319 w 3311"/>
                  <a:gd name="T11" fmla="*/ 65 h 2423"/>
                  <a:gd name="T12" fmla="*/ 330 w 3311"/>
                  <a:gd name="T13" fmla="*/ 74 h 2423"/>
                  <a:gd name="T14" fmla="*/ 330 w 3311"/>
                  <a:gd name="T15" fmla="*/ 92 h 2423"/>
                  <a:gd name="T16" fmla="*/ 319 w 3311"/>
                  <a:gd name="T17" fmla="*/ 101 h 2423"/>
                  <a:gd name="T18" fmla="*/ 301 w 3311"/>
                  <a:gd name="T19" fmla="*/ 104 h 2423"/>
                  <a:gd name="T20" fmla="*/ 286 w 3311"/>
                  <a:gd name="T21" fmla="*/ 103 h 2423"/>
                  <a:gd name="T22" fmla="*/ 269 w 3311"/>
                  <a:gd name="T23" fmla="*/ 100 h 2423"/>
                  <a:gd name="T24" fmla="*/ 275 w 3311"/>
                  <a:gd name="T25" fmla="*/ 109 h 2423"/>
                  <a:gd name="T26" fmla="*/ 281 w 3311"/>
                  <a:gd name="T27" fmla="*/ 116 h 2423"/>
                  <a:gd name="T28" fmla="*/ 306 w 3311"/>
                  <a:gd name="T29" fmla="*/ 133 h 2423"/>
                  <a:gd name="T30" fmla="*/ 319 w 3311"/>
                  <a:gd name="T31" fmla="*/ 146 h 2423"/>
                  <a:gd name="T32" fmla="*/ 332 w 3311"/>
                  <a:gd name="T33" fmla="*/ 158 h 2423"/>
                  <a:gd name="T34" fmla="*/ 351 w 3311"/>
                  <a:gd name="T35" fmla="*/ 175 h 2423"/>
                  <a:gd name="T36" fmla="*/ 361 w 3311"/>
                  <a:gd name="T37" fmla="*/ 186 h 2423"/>
                  <a:gd name="T38" fmla="*/ 367 w 3311"/>
                  <a:gd name="T39" fmla="*/ 197 h 2423"/>
                  <a:gd name="T40" fmla="*/ 368 w 3311"/>
                  <a:gd name="T41" fmla="*/ 209 h 2423"/>
                  <a:gd name="T42" fmla="*/ 360 w 3311"/>
                  <a:gd name="T43" fmla="*/ 219 h 2423"/>
                  <a:gd name="T44" fmla="*/ 359 w 3311"/>
                  <a:gd name="T45" fmla="*/ 228 h 2423"/>
                  <a:gd name="T46" fmla="*/ 360 w 3311"/>
                  <a:gd name="T47" fmla="*/ 237 h 2423"/>
                  <a:gd name="T48" fmla="*/ 358 w 3311"/>
                  <a:gd name="T49" fmla="*/ 245 h 2423"/>
                  <a:gd name="T50" fmla="*/ 354 w 3311"/>
                  <a:gd name="T51" fmla="*/ 249 h 2423"/>
                  <a:gd name="T52" fmla="*/ 346 w 3311"/>
                  <a:gd name="T53" fmla="*/ 253 h 2423"/>
                  <a:gd name="T54" fmla="*/ 334 w 3311"/>
                  <a:gd name="T55" fmla="*/ 252 h 2423"/>
                  <a:gd name="T56" fmla="*/ 327 w 3311"/>
                  <a:gd name="T57" fmla="*/ 255 h 2423"/>
                  <a:gd name="T58" fmla="*/ 325 w 3311"/>
                  <a:gd name="T59" fmla="*/ 263 h 2423"/>
                  <a:gd name="T60" fmla="*/ 321 w 3311"/>
                  <a:gd name="T61" fmla="*/ 268 h 2423"/>
                  <a:gd name="T62" fmla="*/ 316 w 3311"/>
                  <a:gd name="T63" fmla="*/ 269 h 2423"/>
                  <a:gd name="T64" fmla="*/ 308 w 3311"/>
                  <a:gd name="T65" fmla="*/ 269 h 2423"/>
                  <a:gd name="T66" fmla="*/ 292 w 3311"/>
                  <a:gd name="T67" fmla="*/ 264 h 2423"/>
                  <a:gd name="T68" fmla="*/ 260 w 3311"/>
                  <a:gd name="T69" fmla="*/ 247 h 2423"/>
                  <a:gd name="T70" fmla="*/ 242 w 3311"/>
                  <a:gd name="T71" fmla="*/ 242 h 2423"/>
                  <a:gd name="T72" fmla="*/ 224 w 3311"/>
                  <a:gd name="T73" fmla="*/ 239 h 2423"/>
                  <a:gd name="T74" fmla="*/ 182 w 3311"/>
                  <a:gd name="T75" fmla="*/ 223 h 2423"/>
                  <a:gd name="T76" fmla="*/ 152 w 3311"/>
                  <a:gd name="T77" fmla="*/ 206 h 2423"/>
                  <a:gd name="T78" fmla="*/ 129 w 3311"/>
                  <a:gd name="T79" fmla="*/ 196 h 2423"/>
                  <a:gd name="T80" fmla="*/ 111 w 3311"/>
                  <a:gd name="T81" fmla="*/ 188 h 2423"/>
                  <a:gd name="T82" fmla="*/ 91 w 3311"/>
                  <a:gd name="T83" fmla="*/ 174 h 2423"/>
                  <a:gd name="T84" fmla="*/ 30 w 3311"/>
                  <a:gd name="T85" fmla="*/ 118 h 2423"/>
                  <a:gd name="T86" fmla="*/ 23 w 3311"/>
                  <a:gd name="T87" fmla="*/ 23 h 2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headEnd/>
                <a:tailEnd/>
              </a:ln>
            </p:spPr>
            <p:txBody>
              <a:bodyPr/>
              <a:lstStyle/>
              <a:p>
                <a:endParaRPr lang="zh-CN" altLang="en-US"/>
              </a:p>
            </p:txBody>
          </p:sp>
          <p:sp>
            <p:nvSpPr>
              <p:cNvPr id="20" name="Freeform 53">
                <a:extLst>
                  <a:ext uri="{FF2B5EF4-FFF2-40B4-BE49-F238E27FC236}">
                    <a16:creationId xmlns:a16="http://schemas.microsoft.com/office/drawing/2014/main" id="{E70D9795-08C8-4816-B549-BE462393884F}"/>
                  </a:ext>
                </a:extLst>
              </p:cNvPr>
              <p:cNvSpPr>
                <a:spLocks/>
              </p:cNvSpPr>
              <p:nvPr/>
            </p:nvSpPr>
            <p:spPr bwMode="auto">
              <a:xfrm>
                <a:off x="4784" y="3075"/>
                <a:ext cx="336" cy="224"/>
              </a:xfrm>
              <a:custGeom>
                <a:avLst/>
                <a:gdLst>
                  <a:gd name="T0" fmla="*/ 107 w 1008"/>
                  <a:gd name="T1" fmla="*/ 75 h 673"/>
                  <a:gd name="T2" fmla="*/ 111 w 1008"/>
                  <a:gd name="T3" fmla="*/ 69 h 673"/>
                  <a:gd name="T4" fmla="*/ 112 w 1008"/>
                  <a:gd name="T5" fmla="*/ 63 h 673"/>
                  <a:gd name="T6" fmla="*/ 112 w 1008"/>
                  <a:gd name="T7" fmla="*/ 59 h 673"/>
                  <a:gd name="T8" fmla="*/ 108 w 1008"/>
                  <a:gd name="T9" fmla="*/ 52 h 673"/>
                  <a:gd name="T10" fmla="*/ 102 w 1008"/>
                  <a:gd name="T11" fmla="*/ 47 h 673"/>
                  <a:gd name="T12" fmla="*/ 94 w 1008"/>
                  <a:gd name="T13" fmla="*/ 41 h 673"/>
                  <a:gd name="T14" fmla="*/ 85 w 1008"/>
                  <a:gd name="T15" fmla="*/ 37 h 673"/>
                  <a:gd name="T16" fmla="*/ 75 w 1008"/>
                  <a:gd name="T17" fmla="*/ 34 h 673"/>
                  <a:gd name="T18" fmla="*/ 67 w 1008"/>
                  <a:gd name="T19" fmla="*/ 32 h 673"/>
                  <a:gd name="T20" fmla="*/ 62 w 1008"/>
                  <a:gd name="T21" fmla="*/ 28 h 673"/>
                  <a:gd name="T22" fmla="*/ 57 w 1008"/>
                  <a:gd name="T23" fmla="*/ 23 h 673"/>
                  <a:gd name="T24" fmla="*/ 50 w 1008"/>
                  <a:gd name="T25" fmla="*/ 18 h 673"/>
                  <a:gd name="T26" fmla="*/ 45 w 1008"/>
                  <a:gd name="T27" fmla="*/ 14 h 673"/>
                  <a:gd name="T28" fmla="*/ 37 w 1008"/>
                  <a:gd name="T29" fmla="*/ 10 h 673"/>
                  <a:gd name="T30" fmla="*/ 32 w 1008"/>
                  <a:gd name="T31" fmla="*/ 8 h 673"/>
                  <a:gd name="T32" fmla="*/ 24 w 1008"/>
                  <a:gd name="T33" fmla="*/ 4 h 673"/>
                  <a:gd name="T34" fmla="*/ 16 w 1008"/>
                  <a:gd name="T35" fmla="*/ 1 h 673"/>
                  <a:gd name="T36" fmla="*/ 6 w 1008"/>
                  <a:gd name="T37" fmla="*/ 0 h 673"/>
                  <a:gd name="T38" fmla="*/ 0 w 1008"/>
                  <a:gd name="T39" fmla="*/ 0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headEnd/>
                <a:tailEnd/>
              </a:ln>
            </p:spPr>
            <p:txBody>
              <a:bodyPr/>
              <a:lstStyle/>
              <a:p>
                <a:endParaRPr lang="zh-CN" altLang="en-US"/>
              </a:p>
            </p:txBody>
          </p:sp>
          <p:sp>
            <p:nvSpPr>
              <p:cNvPr id="21" name="Freeform 54">
                <a:extLst>
                  <a:ext uri="{FF2B5EF4-FFF2-40B4-BE49-F238E27FC236}">
                    <a16:creationId xmlns:a16="http://schemas.microsoft.com/office/drawing/2014/main" id="{67E5CB19-3DEC-472A-94CA-A7EAEBB96232}"/>
                  </a:ext>
                </a:extLst>
              </p:cNvPr>
              <p:cNvSpPr>
                <a:spLocks/>
              </p:cNvSpPr>
              <p:nvPr/>
            </p:nvSpPr>
            <p:spPr bwMode="auto">
              <a:xfrm>
                <a:off x="4981" y="3054"/>
                <a:ext cx="359" cy="279"/>
              </a:xfrm>
              <a:custGeom>
                <a:avLst/>
                <a:gdLst>
                  <a:gd name="T0" fmla="*/ 120 w 1077"/>
                  <a:gd name="T1" fmla="*/ 93 h 838"/>
                  <a:gd name="T2" fmla="*/ 119 w 1077"/>
                  <a:gd name="T3" fmla="*/ 89 h 838"/>
                  <a:gd name="T4" fmla="*/ 117 w 1077"/>
                  <a:gd name="T5" fmla="*/ 85 h 838"/>
                  <a:gd name="T6" fmla="*/ 115 w 1077"/>
                  <a:gd name="T7" fmla="*/ 81 h 838"/>
                  <a:gd name="T8" fmla="*/ 113 w 1077"/>
                  <a:gd name="T9" fmla="*/ 78 h 838"/>
                  <a:gd name="T10" fmla="*/ 110 w 1077"/>
                  <a:gd name="T11" fmla="*/ 75 h 838"/>
                  <a:gd name="T12" fmla="*/ 101 w 1077"/>
                  <a:gd name="T13" fmla="*/ 68 h 838"/>
                  <a:gd name="T14" fmla="*/ 90 w 1077"/>
                  <a:gd name="T15" fmla="*/ 61 h 838"/>
                  <a:gd name="T16" fmla="*/ 82 w 1077"/>
                  <a:gd name="T17" fmla="*/ 57 h 838"/>
                  <a:gd name="T18" fmla="*/ 71 w 1077"/>
                  <a:gd name="T19" fmla="*/ 54 h 838"/>
                  <a:gd name="T20" fmla="*/ 61 w 1077"/>
                  <a:gd name="T21" fmla="*/ 46 h 838"/>
                  <a:gd name="T22" fmla="*/ 52 w 1077"/>
                  <a:gd name="T23" fmla="*/ 38 h 838"/>
                  <a:gd name="T24" fmla="*/ 43 w 1077"/>
                  <a:gd name="T25" fmla="*/ 31 h 838"/>
                  <a:gd name="T26" fmla="*/ 32 w 1077"/>
                  <a:gd name="T27" fmla="*/ 24 h 838"/>
                  <a:gd name="T28" fmla="*/ 22 w 1077"/>
                  <a:gd name="T29" fmla="*/ 18 h 838"/>
                  <a:gd name="T30" fmla="*/ 13 w 1077"/>
                  <a:gd name="T31" fmla="*/ 8 h 838"/>
                  <a:gd name="T32" fmla="*/ 0 w 1077"/>
                  <a:gd name="T33" fmla="*/ 0 h 8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22" name="Freeform 55">
                <a:extLst>
                  <a:ext uri="{FF2B5EF4-FFF2-40B4-BE49-F238E27FC236}">
                    <a16:creationId xmlns:a16="http://schemas.microsoft.com/office/drawing/2014/main" id="{CD1E947F-F169-4004-B8E7-8B3FE7AAEBCC}"/>
                  </a:ext>
                </a:extLst>
              </p:cNvPr>
              <p:cNvSpPr>
                <a:spLocks/>
              </p:cNvSpPr>
              <p:nvPr/>
            </p:nvSpPr>
            <p:spPr bwMode="auto">
              <a:xfrm>
                <a:off x="5074" y="2973"/>
                <a:ext cx="356" cy="276"/>
              </a:xfrm>
              <a:custGeom>
                <a:avLst/>
                <a:gdLst>
                  <a:gd name="T0" fmla="*/ 119 w 1069"/>
                  <a:gd name="T1" fmla="*/ 92 h 828"/>
                  <a:gd name="T2" fmla="*/ 114 w 1069"/>
                  <a:gd name="T3" fmla="*/ 86 h 828"/>
                  <a:gd name="T4" fmla="*/ 110 w 1069"/>
                  <a:gd name="T5" fmla="*/ 81 h 828"/>
                  <a:gd name="T6" fmla="*/ 105 w 1069"/>
                  <a:gd name="T7" fmla="*/ 77 h 828"/>
                  <a:gd name="T8" fmla="*/ 88 w 1069"/>
                  <a:gd name="T9" fmla="*/ 66 h 828"/>
                  <a:gd name="T10" fmla="*/ 77 w 1069"/>
                  <a:gd name="T11" fmla="*/ 60 h 828"/>
                  <a:gd name="T12" fmla="*/ 69 w 1069"/>
                  <a:gd name="T13" fmla="*/ 51 h 828"/>
                  <a:gd name="T14" fmla="*/ 60 w 1069"/>
                  <a:gd name="T15" fmla="*/ 44 h 828"/>
                  <a:gd name="T16" fmla="*/ 51 w 1069"/>
                  <a:gd name="T17" fmla="*/ 37 h 828"/>
                  <a:gd name="T18" fmla="*/ 41 w 1069"/>
                  <a:gd name="T19" fmla="*/ 31 h 828"/>
                  <a:gd name="T20" fmla="*/ 36 w 1069"/>
                  <a:gd name="T21" fmla="*/ 27 h 828"/>
                  <a:gd name="T22" fmla="*/ 25 w 1069"/>
                  <a:gd name="T23" fmla="*/ 21 h 828"/>
                  <a:gd name="T24" fmla="*/ 14 w 1069"/>
                  <a:gd name="T25" fmla="*/ 9 h 828"/>
                  <a:gd name="T26" fmla="*/ 0 w 1069"/>
                  <a:gd name="T27" fmla="*/ 0 h 8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23" name="Freeform 56">
                <a:extLst>
                  <a:ext uri="{FF2B5EF4-FFF2-40B4-BE49-F238E27FC236}">
                    <a16:creationId xmlns:a16="http://schemas.microsoft.com/office/drawing/2014/main" id="{8F248C46-BFB9-4D90-975E-2FF2CA0B98D8}"/>
                  </a:ext>
                </a:extLst>
              </p:cNvPr>
              <p:cNvSpPr>
                <a:spLocks/>
              </p:cNvSpPr>
              <p:nvPr/>
            </p:nvSpPr>
            <p:spPr bwMode="auto">
              <a:xfrm>
                <a:off x="5130" y="2749"/>
                <a:ext cx="12" cy="104"/>
              </a:xfrm>
              <a:custGeom>
                <a:avLst/>
                <a:gdLst>
                  <a:gd name="T0" fmla="*/ 2 w 36"/>
                  <a:gd name="T1" fmla="*/ 35 h 313"/>
                  <a:gd name="T2" fmla="*/ 0 w 36"/>
                  <a:gd name="T3" fmla="*/ 24 h 313"/>
                  <a:gd name="T4" fmla="*/ 0 w 36"/>
                  <a:gd name="T5" fmla="*/ 17 h 313"/>
                  <a:gd name="T6" fmla="*/ 2 w 36"/>
                  <a:gd name="T7" fmla="*/ 7 h 313"/>
                  <a:gd name="T8" fmla="*/ 4 w 36"/>
                  <a:gd name="T9" fmla="*/ 0 h 3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headEnd/>
                <a:tailEnd/>
              </a:ln>
            </p:spPr>
            <p:txBody>
              <a:bodyPr/>
              <a:lstStyle/>
              <a:p>
                <a:endParaRPr lang="zh-CN" altLang="en-US"/>
              </a:p>
            </p:txBody>
          </p:sp>
          <p:sp>
            <p:nvSpPr>
              <p:cNvPr id="24" name="Freeform 57">
                <a:extLst>
                  <a:ext uri="{FF2B5EF4-FFF2-40B4-BE49-F238E27FC236}">
                    <a16:creationId xmlns:a16="http://schemas.microsoft.com/office/drawing/2014/main" id="{1F17486E-07C5-4F5E-A48B-4265AB96E785}"/>
                  </a:ext>
                </a:extLst>
              </p:cNvPr>
              <p:cNvSpPr>
                <a:spLocks/>
              </p:cNvSpPr>
              <p:nvPr/>
            </p:nvSpPr>
            <p:spPr bwMode="auto">
              <a:xfrm>
                <a:off x="5146" y="2938"/>
                <a:ext cx="59" cy="59"/>
              </a:xfrm>
              <a:custGeom>
                <a:avLst/>
                <a:gdLst>
                  <a:gd name="T0" fmla="*/ 20 w 177"/>
                  <a:gd name="T1" fmla="*/ 0 h 175"/>
                  <a:gd name="T2" fmla="*/ 15 w 177"/>
                  <a:gd name="T3" fmla="*/ 1 h 175"/>
                  <a:gd name="T4" fmla="*/ 9 w 177"/>
                  <a:gd name="T5" fmla="*/ 4 h 175"/>
                  <a:gd name="T6" fmla="*/ 5 w 177"/>
                  <a:gd name="T7" fmla="*/ 8 h 175"/>
                  <a:gd name="T8" fmla="*/ 2 w 177"/>
                  <a:gd name="T9" fmla="*/ 12 h 175"/>
                  <a:gd name="T10" fmla="*/ 0 w 177"/>
                  <a:gd name="T11" fmla="*/ 20 h 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headEnd/>
                <a:tailEnd/>
              </a:ln>
            </p:spPr>
            <p:txBody>
              <a:bodyPr/>
              <a:lstStyle/>
              <a:p>
                <a:endParaRPr lang="zh-CN" altLang="en-US"/>
              </a:p>
            </p:txBody>
          </p:sp>
          <p:sp>
            <p:nvSpPr>
              <p:cNvPr id="25" name="Freeform 58">
                <a:extLst>
                  <a:ext uri="{FF2B5EF4-FFF2-40B4-BE49-F238E27FC236}">
                    <a16:creationId xmlns:a16="http://schemas.microsoft.com/office/drawing/2014/main" id="{66EE740D-B439-40A3-94FB-72ABC00D63C3}"/>
                  </a:ext>
                </a:extLst>
              </p:cNvPr>
              <p:cNvSpPr>
                <a:spLocks/>
              </p:cNvSpPr>
              <p:nvPr/>
            </p:nvSpPr>
            <p:spPr bwMode="auto">
              <a:xfrm>
                <a:off x="5048" y="3028"/>
                <a:ext cx="94" cy="41"/>
              </a:xfrm>
              <a:custGeom>
                <a:avLst/>
                <a:gdLst>
                  <a:gd name="T0" fmla="*/ 31 w 281"/>
                  <a:gd name="T1" fmla="*/ 0 h 123"/>
                  <a:gd name="T2" fmla="*/ 26 w 281"/>
                  <a:gd name="T3" fmla="*/ 0 h 123"/>
                  <a:gd name="T4" fmla="*/ 18 w 281"/>
                  <a:gd name="T5" fmla="*/ 1 h 123"/>
                  <a:gd name="T6" fmla="*/ 10 w 281"/>
                  <a:gd name="T7" fmla="*/ 4 h 123"/>
                  <a:gd name="T8" fmla="*/ 6 w 281"/>
                  <a:gd name="T9" fmla="*/ 7 h 123"/>
                  <a:gd name="T10" fmla="*/ 0 w 281"/>
                  <a:gd name="T11" fmla="*/ 14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headEnd/>
                <a:tailEnd/>
              </a:ln>
            </p:spPr>
            <p:txBody>
              <a:bodyPr/>
              <a:lstStyle/>
              <a:p>
                <a:endParaRPr lang="zh-CN" altLang="en-US"/>
              </a:p>
            </p:txBody>
          </p:sp>
          <p:sp>
            <p:nvSpPr>
              <p:cNvPr id="26" name="Freeform 59">
                <a:extLst>
                  <a:ext uri="{FF2B5EF4-FFF2-40B4-BE49-F238E27FC236}">
                    <a16:creationId xmlns:a16="http://schemas.microsoft.com/office/drawing/2014/main" id="{65148A75-DAA9-4937-99C5-AE54DD3957BA}"/>
                  </a:ext>
                </a:extLst>
              </p:cNvPr>
              <p:cNvSpPr>
                <a:spLocks/>
              </p:cNvSpPr>
              <p:nvPr/>
            </p:nvSpPr>
            <p:spPr bwMode="auto">
              <a:xfrm>
                <a:off x="4920" y="3088"/>
                <a:ext cx="106" cy="22"/>
              </a:xfrm>
              <a:custGeom>
                <a:avLst/>
                <a:gdLst>
                  <a:gd name="T0" fmla="*/ 35 w 319"/>
                  <a:gd name="T1" fmla="*/ 1 h 68"/>
                  <a:gd name="T2" fmla="*/ 27 w 319"/>
                  <a:gd name="T3" fmla="*/ 0 h 68"/>
                  <a:gd name="T4" fmla="*/ 19 w 319"/>
                  <a:gd name="T5" fmla="*/ 0 h 68"/>
                  <a:gd name="T6" fmla="*/ 12 w 319"/>
                  <a:gd name="T7" fmla="*/ 2 h 68"/>
                  <a:gd name="T8" fmla="*/ 5 w 319"/>
                  <a:gd name="T9" fmla="*/ 4 h 68"/>
                  <a:gd name="T10" fmla="*/ 0 w 319"/>
                  <a:gd name="T11" fmla="*/ 7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headEnd/>
                <a:tailEnd/>
              </a:ln>
            </p:spPr>
            <p:txBody>
              <a:bodyPr/>
              <a:lstStyle/>
              <a:p>
                <a:endParaRPr lang="zh-CN" altLang="en-US"/>
              </a:p>
            </p:txBody>
          </p:sp>
          <p:sp>
            <p:nvSpPr>
              <p:cNvPr id="27" name="Freeform 60">
                <a:extLst>
                  <a:ext uri="{FF2B5EF4-FFF2-40B4-BE49-F238E27FC236}">
                    <a16:creationId xmlns:a16="http://schemas.microsoft.com/office/drawing/2014/main" id="{5931CCF3-8EEF-4F2B-8B66-232E6764415C}"/>
                  </a:ext>
                </a:extLst>
              </p:cNvPr>
              <p:cNvSpPr>
                <a:spLocks/>
              </p:cNvSpPr>
              <p:nvPr/>
            </p:nvSpPr>
            <p:spPr bwMode="auto">
              <a:xfrm>
                <a:off x="5251" y="3010"/>
                <a:ext cx="50" cy="35"/>
              </a:xfrm>
              <a:custGeom>
                <a:avLst/>
                <a:gdLst>
                  <a:gd name="T0" fmla="*/ 17 w 150"/>
                  <a:gd name="T1" fmla="*/ 0 h 103"/>
                  <a:gd name="T2" fmla="*/ 11 w 150"/>
                  <a:gd name="T3" fmla="*/ 1 h 103"/>
                  <a:gd name="T4" fmla="*/ 5 w 150"/>
                  <a:gd name="T5" fmla="*/ 5 h 103"/>
                  <a:gd name="T6" fmla="*/ 0 w 150"/>
                  <a:gd name="T7" fmla="*/ 12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headEnd/>
                <a:tailEnd/>
              </a:ln>
            </p:spPr>
            <p:txBody>
              <a:bodyPr/>
              <a:lstStyle/>
              <a:p>
                <a:endParaRPr lang="zh-CN" altLang="en-US"/>
              </a:p>
            </p:txBody>
          </p:sp>
          <p:sp>
            <p:nvSpPr>
              <p:cNvPr id="28" name="Freeform 61">
                <a:extLst>
                  <a:ext uri="{FF2B5EF4-FFF2-40B4-BE49-F238E27FC236}">
                    <a16:creationId xmlns:a16="http://schemas.microsoft.com/office/drawing/2014/main" id="{31E7B69F-47B2-43D3-9E9E-F0ECF26463B1}"/>
                  </a:ext>
                </a:extLst>
              </p:cNvPr>
              <p:cNvSpPr>
                <a:spLocks/>
              </p:cNvSpPr>
              <p:nvPr/>
            </p:nvSpPr>
            <p:spPr bwMode="auto">
              <a:xfrm>
                <a:off x="5142" y="3082"/>
                <a:ext cx="81" cy="42"/>
              </a:xfrm>
              <a:custGeom>
                <a:avLst/>
                <a:gdLst>
                  <a:gd name="T0" fmla="*/ 27 w 242"/>
                  <a:gd name="T1" fmla="*/ 0 h 124"/>
                  <a:gd name="T2" fmla="*/ 18 w 242"/>
                  <a:gd name="T3" fmla="*/ 0 h 124"/>
                  <a:gd name="T4" fmla="*/ 13 w 242"/>
                  <a:gd name="T5" fmla="*/ 2 h 124"/>
                  <a:gd name="T6" fmla="*/ 7 w 242"/>
                  <a:gd name="T7" fmla="*/ 6 h 124"/>
                  <a:gd name="T8" fmla="*/ 0 w 242"/>
                  <a:gd name="T9" fmla="*/ 1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headEnd/>
                <a:tailEnd/>
              </a:ln>
            </p:spPr>
            <p:txBody>
              <a:bodyPr/>
              <a:lstStyle/>
              <a:p>
                <a:endParaRPr lang="zh-CN" altLang="en-US"/>
              </a:p>
            </p:txBody>
          </p:sp>
          <p:sp>
            <p:nvSpPr>
              <p:cNvPr id="29" name="Freeform 62">
                <a:extLst>
                  <a:ext uri="{FF2B5EF4-FFF2-40B4-BE49-F238E27FC236}">
                    <a16:creationId xmlns:a16="http://schemas.microsoft.com/office/drawing/2014/main" id="{F6E772E2-4D90-4F45-899E-C57A3870A437}"/>
                  </a:ext>
                </a:extLst>
              </p:cNvPr>
              <p:cNvSpPr>
                <a:spLocks/>
              </p:cNvSpPr>
              <p:nvPr/>
            </p:nvSpPr>
            <p:spPr bwMode="auto">
              <a:xfrm>
                <a:off x="5262" y="3167"/>
                <a:ext cx="68" cy="32"/>
              </a:xfrm>
              <a:custGeom>
                <a:avLst/>
                <a:gdLst>
                  <a:gd name="T0" fmla="*/ 23 w 205"/>
                  <a:gd name="T1" fmla="*/ 0 h 95"/>
                  <a:gd name="T2" fmla="*/ 17 w 205"/>
                  <a:gd name="T3" fmla="*/ 0 h 95"/>
                  <a:gd name="T4" fmla="*/ 11 w 205"/>
                  <a:gd name="T5" fmla="*/ 2 h 95"/>
                  <a:gd name="T6" fmla="*/ 5 w 205"/>
                  <a:gd name="T7" fmla="*/ 5 h 95"/>
                  <a:gd name="T8" fmla="*/ 0 w 205"/>
                  <a:gd name="T9" fmla="*/ 11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headEnd/>
                <a:tailEnd/>
              </a:ln>
            </p:spPr>
            <p:txBody>
              <a:bodyPr/>
              <a:lstStyle/>
              <a:p>
                <a:endParaRPr lang="zh-CN" altLang="en-US"/>
              </a:p>
            </p:txBody>
          </p:sp>
          <p:sp>
            <p:nvSpPr>
              <p:cNvPr id="30" name="Freeform 63">
                <a:extLst>
                  <a:ext uri="{FF2B5EF4-FFF2-40B4-BE49-F238E27FC236}">
                    <a16:creationId xmlns:a16="http://schemas.microsoft.com/office/drawing/2014/main" id="{5ECF0C5F-BFA3-4CC5-B2B7-75F4DBCC77D4}"/>
                  </a:ext>
                </a:extLst>
              </p:cNvPr>
              <p:cNvSpPr>
                <a:spLocks/>
              </p:cNvSpPr>
              <p:nvPr/>
            </p:nvSpPr>
            <p:spPr bwMode="auto">
              <a:xfrm>
                <a:off x="5139" y="3221"/>
                <a:ext cx="66" cy="33"/>
              </a:xfrm>
              <a:custGeom>
                <a:avLst/>
                <a:gdLst>
                  <a:gd name="T0" fmla="*/ 22 w 199"/>
                  <a:gd name="T1" fmla="*/ 0 h 101"/>
                  <a:gd name="T2" fmla="*/ 14 w 199"/>
                  <a:gd name="T3" fmla="*/ 2 h 101"/>
                  <a:gd name="T4" fmla="*/ 9 w 199"/>
                  <a:gd name="T5" fmla="*/ 3 h 101"/>
                  <a:gd name="T6" fmla="*/ 4 w 199"/>
                  <a:gd name="T7" fmla="*/ 7 h 101"/>
                  <a:gd name="T8" fmla="*/ 0 w 199"/>
                  <a:gd name="T9" fmla="*/ 11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headEnd/>
                <a:tailEnd/>
              </a:ln>
            </p:spPr>
            <p:txBody>
              <a:bodyPr/>
              <a:lstStyle/>
              <a:p>
                <a:endParaRPr lang="zh-CN" altLang="en-US"/>
              </a:p>
            </p:txBody>
          </p:sp>
          <p:sp>
            <p:nvSpPr>
              <p:cNvPr id="31" name="Freeform 64">
                <a:extLst>
                  <a:ext uri="{FF2B5EF4-FFF2-40B4-BE49-F238E27FC236}">
                    <a16:creationId xmlns:a16="http://schemas.microsoft.com/office/drawing/2014/main" id="{A5DBBD21-9245-4CF1-9828-DDBBAE494836}"/>
                  </a:ext>
                </a:extLst>
              </p:cNvPr>
              <p:cNvSpPr>
                <a:spLocks/>
              </p:cNvSpPr>
              <p:nvPr/>
            </p:nvSpPr>
            <p:spPr bwMode="auto">
              <a:xfrm>
                <a:off x="5013" y="2863"/>
                <a:ext cx="98" cy="85"/>
              </a:xfrm>
              <a:custGeom>
                <a:avLst/>
                <a:gdLst>
                  <a:gd name="T0" fmla="*/ 0 w 296"/>
                  <a:gd name="T1" fmla="*/ 29 h 253"/>
                  <a:gd name="T2" fmla="*/ 7 w 296"/>
                  <a:gd name="T3" fmla="*/ 23 h 253"/>
                  <a:gd name="T4" fmla="*/ 16 w 296"/>
                  <a:gd name="T5" fmla="*/ 16 h 253"/>
                  <a:gd name="T6" fmla="*/ 25 w 296"/>
                  <a:gd name="T7" fmla="*/ 8 h 253"/>
                  <a:gd name="T8" fmla="*/ 32 w 296"/>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headEnd/>
                <a:tailEnd/>
              </a:ln>
            </p:spPr>
            <p:txBody>
              <a:bodyPr/>
              <a:lstStyle/>
              <a:p>
                <a:endParaRPr lang="zh-CN" altLang="en-US"/>
              </a:p>
            </p:txBody>
          </p:sp>
          <p:sp>
            <p:nvSpPr>
              <p:cNvPr id="32" name="Freeform 65">
                <a:extLst>
                  <a:ext uri="{FF2B5EF4-FFF2-40B4-BE49-F238E27FC236}">
                    <a16:creationId xmlns:a16="http://schemas.microsoft.com/office/drawing/2014/main" id="{876F3C56-B023-47F0-826A-17D541711896}"/>
                  </a:ext>
                </a:extLst>
              </p:cNvPr>
              <p:cNvSpPr>
                <a:spLocks/>
              </p:cNvSpPr>
              <p:nvPr/>
            </p:nvSpPr>
            <p:spPr bwMode="auto">
              <a:xfrm>
                <a:off x="5016" y="3137"/>
                <a:ext cx="79" cy="32"/>
              </a:xfrm>
              <a:custGeom>
                <a:avLst/>
                <a:gdLst>
                  <a:gd name="T0" fmla="*/ 26 w 237"/>
                  <a:gd name="T1" fmla="*/ 0 h 96"/>
                  <a:gd name="T2" fmla="*/ 17 w 237"/>
                  <a:gd name="T3" fmla="*/ 1 h 96"/>
                  <a:gd name="T4" fmla="*/ 10 w 237"/>
                  <a:gd name="T5" fmla="*/ 3 h 96"/>
                  <a:gd name="T6" fmla="*/ 5 w 237"/>
                  <a:gd name="T7" fmla="*/ 6 h 96"/>
                  <a:gd name="T8" fmla="*/ 0 w 237"/>
                  <a:gd name="T9" fmla="*/ 11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headEnd/>
                <a:tailEnd/>
              </a:ln>
            </p:spPr>
            <p:txBody>
              <a:bodyPr/>
              <a:lstStyle/>
              <a:p>
                <a:endParaRPr lang="zh-CN" altLang="en-US"/>
              </a:p>
            </p:txBody>
          </p:sp>
          <p:sp>
            <p:nvSpPr>
              <p:cNvPr id="33" name="Freeform 66">
                <a:extLst>
                  <a:ext uri="{FF2B5EF4-FFF2-40B4-BE49-F238E27FC236}">
                    <a16:creationId xmlns:a16="http://schemas.microsoft.com/office/drawing/2014/main" id="{7F9BC8E1-9819-4C2D-873A-DFB700C74DB2}"/>
                  </a:ext>
                </a:extLst>
              </p:cNvPr>
              <p:cNvSpPr>
                <a:spLocks/>
              </p:cNvSpPr>
              <p:nvPr/>
            </p:nvSpPr>
            <p:spPr bwMode="auto">
              <a:xfrm>
                <a:off x="5320" y="3082"/>
                <a:ext cx="66" cy="27"/>
              </a:xfrm>
              <a:custGeom>
                <a:avLst/>
                <a:gdLst>
                  <a:gd name="T0" fmla="*/ 22 w 198"/>
                  <a:gd name="T1" fmla="*/ 2 h 79"/>
                  <a:gd name="T2" fmla="*/ 16 w 198"/>
                  <a:gd name="T3" fmla="*/ 0 h 79"/>
                  <a:gd name="T4" fmla="*/ 11 w 198"/>
                  <a:gd name="T5" fmla="*/ 0 h 79"/>
                  <a:gd name="T6" fmla="*/ 5 w 198"/>
                  <a:gd name="T7" fmla="*/ 3 h 79"/>
                  <a:gd name="T8" fmla="*/ 2 w 198"/>
                  <a:gd name="T9" fmla="*/ 5 h 79"/>
                  <a:gd name="T10" fmla="*/ 0 w 198"/>
                  <a:gd name="T11" fmla="*/ 9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headEnd/>
                <a:tailEnd/>
              </a:ln>
            </p:spPr>
            <p:txBody>
              <a:bodyPr/>
              <a:lstStyle/>
              <a:p>
                <a:endParaRPr lang="zh-CN" altLang="en-US"/>
              </a:p>
            </p:txBody>
          </p:sp>
          <p:sp>
            <p:nvSpPr>
              <p:cNvPr id="34" name="Freeform 67">
                <a:extLst>
                  <a:ext uri="{FF2B5EF4-FFF2-40B4-BE49-F238E27FC236}">
                    <a16:creationId xmlns:a16="http://schemas.microsoft.com/office/drawing/2014/main" id="{73B2D4E1-17C2-4A5C-8F61-F03F55D8A8BE}"/>
                  </a:ext>
                </a:extLst>
              </p:cNvPr>
              <p:cNvSpPr>
                <a:spLocks/>
              </p:cNvSpPr>
              <p:nvPr/>
            </p:nvSpPr>
            <p:spPr bwMode="auto">
              <a:xfrm>
                <a:off x="4928" y="3174"/>
                <a:ext cx="61" cy="24"/>
              </a:xfrm>
              <a:custGeom>
                <a:avLst/>
                <a:gdLst>
                  <a:gd name="T0" fmla="*/ 20 w 184"/>
                  <a:gd name="T1" fmla="*/ 0 h 72"/>
                  <a:gd name="T2" fmla="*/ 17 w 184"/>
                  <a:gd name="T3" fmla="*/ 0 h 72"/>
                  <a:gd name="T4" fmla="*/ 11 w 184"/>
                  <a:gd name="T5" fmla="*/ 1 h 72"/>
                  <a:gd name="T6" fmla="*/ 7 w 184"/>
                  <a:gd name="T7" fmla="*/ 2 h 72"/>
                  <a:gd name="T8" fmla="*/ 4 w 184"/>
                  <a:gd name="T9" fmla="*/ 4 h 72"/>
                  <a:gd name="T10" fmla="*/ 2 w 184"/>
                  <a:gd name="T11" fmla="*/ 6 h 72"/>
                  <a:gd name="T12" fmla="*/ 0 w 184"/>
                  <a:gd name="T13" fmla="*/ 8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headEnd/>
                <a:tailEnd/>
              </a:ln>
            </p:spPr>
            <p:txBody>
              <a:bodyPr/>
              <a:lstStyle/>
              <a:p>
                <a:endParaRPr lang="zh-CN" altLang="en-US"/>
              </a:p>
            </p:txBody>
          </p:sp>
          <p:sp>
            <p:nvSpPr>
              <p:cNvPr id="35" name="Freeform 68">
                <a:extLst>
                  <a:ext uri="{FF2B5EF4-FFF2-40B4-BE49-F238E27FC236}">
                    <a16:creationId xmlns:a16="http://schemas.microsoft.com/office/drawing/2014/main" id="{55DFFDF3-9D3F-4B1D-80F5-461480682013}"/>
                  </a:ext>
                </a:extLst>
              </p:cNvPr>
              <p:cNvSpPr>
                <a:spLocks/>
              </p:cNvSpPr>
              <p:nvPr/>
            </p:nvSpPr>
            <p:spPr bwMode="auto">
              <a:xfrm>
                <a:off x="4839" y="3054"/>
                <a:ext cx="12" cy="26"/>
              </a:xfrm>
              <a:custGeom>
                <a:avLst/>
                <a:gdLst>
                  <a:gd name="T0" fmla="*/ 0 w 38"/>
                  <a:gd name="T1" fmla="*/ 9 h 78"/>
                  <a:gd name="T2" fmla="*/ 1 w 38"/>
                  <a:gd name="T3" fmla="*/ 4 h 78"/>
                  <a:gd name="T4" fmla="*/ 3 w 38"/>
                  <a:gd name="T5" fmla="*/ 1 h 78"/>
                  <a:gd name="T6" fmla="*/ 4 w 38"/>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headEnd/>
                <a:tailEnd/>
              </a:ln>
            </p:spPr>
            <p:txBody>
              <a:bodyPr/>
              <a:lstStyle/>
              <a:p>
                <a:endParaRPr lang="zh-CN" altLang="en-US"/>
              </a:p>
            </p:txBody>
          </p:sp>
          <p:sp>
            <p:nvSpPr>
              <p:cNvPr id="36" name="Freeform 69">
                <a:extLst>
                  <a:ext uri="{FF2B5EF4-FFF2-40B4-BE49-F238E27FC236}">
                    <a16:creationId xmlns:a16="http://schemas.microsoft.com/office/drawing/2014/main" id="{57985068-F7AD-4DB6-A44B-FA7CFCB3B92F}"/>
                  </a:ext>
                </a:extLst>
              </p:cNvPr>
              <p:cNvSpPr>
                <a:spLocks/>
              </p:cNvSpPr>
              <p:nvPr/>
            </p:nvSpPr>
            <p:spPr bwMode="auto">
              <a:xfrm>
                <a:off x="4684" y="2741"/>
                <a:ext cx="342" cy="89"/>
              </a:xfrm>
              <a:custGeom>
                <a:avLst/>
                <a:gdLst>
                  <a:gd name="T0" fmla="*/ 0 w 1027"/>
                  <a:gd name="T1" fmla="*/ 0 h 266"/>
                  <a:gd name="T2" fmla="*/ 18 w 1027"/>
                  <a:gd name="T3" fmla="*/ 16 h 266"/>
                  <a:gd name="T4" fmla="*/ 30 w 1027"/>
                  <a:gd name="T5" fmla="*/ 23 h 266"/>
                  <a:gd name="T6" fmla="*/ 42 w 1027"/>
                  <a:gd name="T7" fmla="*/ 28 h 266"/>
                  <a:gd name="T8" fmla="*/ 81 w 1027"/>
                  <a:gd name="T9" fmla="*/ 30 h 266"/>
                  <a:gd name="T10" fmla="*/ 96 w 1027"/>
                  <a:gd name="T11" fmla="*/ 26 h 266"/>
                  <a:gd name="T12" fmla="*/ 105 w 1027"/>
                  <a:gd name="T13" fmla="*/ 23 h 266"/>
                  <a:gd name="T14" fmla="*/ 114 w 1027"/>
                  <a:gd name="T15" fmla="*/ 23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headEnd/>
                <a:tailEnd/>
              </a:ln>
            </p:spPr>
            <p:txBody>
              <a:bodyPr/>
              <a:lstStyle/>
              <a:p>
                <a:endParaRPr lang="zh-CN" altLang="en-US"/>
              </a:p>
            </p:txBody>
          </p:sp>
          <p:sp>
            <p:nvSpPr>
              <p:cNvPr id="37" name="Freeform 70">
                <a:extLst>
                  <a:ext uri="{FF2B5EF4-FFF2-40B4-BE49-F238E27FC236}">
                    <a16:creationId xmlns:a16="http://schemas.microsoft.com/office/drawing/2014/main" id="{BE99F2B7-C38C-491B-ADAF-D6FB9E209A5A}"/>
                  </a:ext>
                </a:extLst>
              </p:cNvPr>
              <p:cNvSpPr>
                <a:spLocks/>
              </p:cNvSpPr>
              <p:nvPr/>
            </p:nvSpPr>
            <p:spPr bwMode="auto">
              <a:xfrm>
                <a:off x="4700" y="2762"/>
                <a:ext cx="58" cy="132"/>
              </a:xfrm>
              <a:custGeom>
                <a:avLst/>
                <a:gdLst>
                  <a:gd name="T0" fmla="*/ 0 w 174"/>
                  <a:gd name="T1" fmla="*/ 0 h 396"/>
                  <a:gd name="T2" fmla="*/ 9 w 174"/>
                  <a:gd name="T3" fmla="*/ 12 h 396"/>
                  <a:gd name="T4" fmla="*/ 14 w 174"/>
                  <a:gd name="T5" fmla="*/ 25 h 396"/>
                  <a:gd name="T6" fmla="*/ 16 w 174"/>
                  <a:gd name="T7" fmla="*/ 32 h 396"/>
                  <a:gd name="T8" fmla="*/ 19 w 174"/>
                  <a:gd name="T9" fmla="*/ 44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headEnd/>
                <a:tailEnd/>
              </a:ln>
            </p:spPr>
            <p:txBody>
              <a:bodyPr/>
              <a:lstStyle/>
              <a:p>
                <a:endParaRPr lang="zh-CN" altLang="en-US"/>
              </a:p>
            </p:txBody>
          </p:sp>
          <p:sp>
            <p:nvSpPr>
              <p:cNvPr id="38" name="Freeform 71">
                <a:extLst>
                  <a:ext uri="{FF2B5EF4-FFF2-40B4-BE49-F238E27FC236}">
                    <a16:creationId xmlns:a16="http://schemas.microsoft.com/office/drawing/2014/main" id="{B6E211B4-378B-43E5-A60B-41EDC58FF401}"/>
                  </a:ext>
                </a:extLst>
              </p:cNvPr>
              <p:cNvSpPr>
                <a:spLocks/>
              </p:cNvSpPr>
              <p:nvPr/>
            </p:nvSpPr>
            <p:spPr bwMode="auto">
              <a:xfrm>
                <a:off x="4653" y="2924"/>
                <a:ext cx="331" cy="142"/>
              </a:xfrm>
              <a:custGeom>
                <a:avLst/>
                <a:gdLst>
                  <a:gd name="T0" fmla="*/ 110 w 992"/>
                  <a:gd name="T1" fmla="*/ 0 h 425"/>
                  <a:gd name="T2" fmla="*/ 89 w 992"/>
                  <a:gd name="T3" fmla="*/ 12 h 425"/>
                  <a:gd name="T4" fmla="*/ 75 w 992"/>
                  <a:gd name="T5" fmla="*/ 16 h 425"/>
                  <a:gd name="T6" fmla="*/ 56 w 992"/>
                  <a:gd name="T7" fmla="*/ 23 h 425"/>
                  <a:gd name="T8" fmla="*/ 37 w 992"/>
                  <a:gd name="T9" fmla="*/ 28 h 425"/>
                  <a:gd name="T10" fmla="*/ 19 w 992"/>
                  <a:gd name="T11" fmla="*/ 35 h 425"/>
                  <a:gd name="T12" fmla="*/ 2 w 992"/>
                  <a:gd name="T13" fmla="*/ 44 h 425"/>
                  <a:gd name="T14" fmla="*/ 0 w 992"/>
                  <a:gd name="T15" fmla="*/ 47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headEnd/>
                <a:tailEnd/>
              </a:ln>
            </p:spPr>
            <p:txBody>
              <a:bodyPr/>
              <a:lstStyle/>
              <a:p>
                <a:endParaRPr lang="zh-CN" altLang="en-US"/>
              </a:p>
            </p:txBody>
          </p:sp>
          <p:sp>
            <p:nvSpPr>
              <p:cNvPr id="39" name="Freeform 72">
                <a:extLst>
                  <a:ext uri="{FF2B5EF4-FFF2-40B4-BE49-F238E27FC236}">
                    <a16:creationId xmlns:a16="http://schemas.microsoft.com/office/drawing/2014/main" id="{1898621D-F2CD-4B62-A59F-00AC8FFF60BF}"/>
                  </a:ext>
                </a:extLst>
              </p:cNvPr>
              <p:cNvSpPr>
                <a:spLocks/>
              </p:cNvSpPr>
              <p:nvPr/>
            </p:nvSpPr>
            <p:spPr bwMode="auto">
              <a:xfrm>
                <a:off x="5082" y="2939"/>
                <a:ext cx="9" cy="39"/>
              </a:xfrm>
              <a:custGeom>
                <a:avLst/>
                <a:gdLst>
                  <a:gd name="T0" fmla="*/ 2 w 27"/>
                  <a:gd name="T1" fmla="*/ 13 h 116"/>
                  <a:gd name="T2" fmla="*/ 3 w 27"/>
                  <a:gd name="T3" fmla="*/ 10 h 116"/>
                  <a:gd name="T4" fmla="*/ 0 w 27"/>
                  <a:gd name="T5" fmla="*/ 3 h 116"/>
                  <a:gd name="T6" fmla="*/ 0 w 27"/>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40" name="Freeform 73">
                <a:extLst>
                  <a:ext uri="{FF2B5EF4-FFF2-40B4-BE49-F238E27FC236}">
                    <a16:creationId xmlns:a16="http://schemas.microsoft.com/office/drawing/2014/main" id="{0775A270-B57F-4564-B176-CE92FAF5E6C2}"/>
                  </a:ext>
                </a:extLst>
              </p:cNvPr>
              <p:cNvSpPr>
                <a:spLocks/>
              </p:cNvSpPr>
              <p:nvPr/>
            </p:nvSpPr>
            <p:spPr bwMode="auto">
              <a:xfrm>
                <a:off x="5042" y="2814"/>
                <a:ext cx="68" cy="49"/>
              </a:xfrm>
              <a:custGeom>
                <a:avLst/>
                <a:gdLst>
                  <a:gd name="T0" fmla="*/ 0 w 204"/>
                  <a:gd name="T1" fmla="*/ 0 h 149"/>
                  <a:gd name="T2" fmla="*/ 6 w 204"/>
                  <a:gd name="T3" fmla="*/ 5 h 149"/>
                  <a:gd name="T4" fmla="*/ 12 w 204"/>
                  <a:gd name="T5" fmla="*/ 9 h 149"/>
                  <a:gd name="T6" fmla="*/ 23 w 204"/>
                  <a:gd name="T7" fmla="*/ 16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headEnd/>
                <a:tailEnd/>
              </a:ln>
            </p:spPr>
            <p:txBody>
              <a:bodyPr/>
              <a:lstStyle/>
              <a:p>
                <a:endParaRPr lang="zh-CN" altLang="en-US"/>
              </a:p>
            </p:txBody>
          </p:sp>
        </p:grpSp>
      </p:grpSp>
      <p:grpSp>
        <p:nvGrpSpPr>
          <p:cNvPr id="80" name="Group 75">
            <a:extLst>
              <a:ext uri="{FF2B5EF4-FFF2-40B4-BE49-F238E27FC236}">
                <a16:creationId xmlns:a16="http://schemas.microsoft.com/office/drawing/2014/main" id="{0161DE86-0A01-46F9-98F2-C249B3E61E09}"/>
              </a:ext>
            </a:extLst>
          </p:cNvPr>
          <p:cNvGrpSpPr>
            <a:grpSpLocks/>
          </p:cNvGrpSpPr>
          <p:nvPr/>
        </p:nvGrpSpPr>
        <p:grpSpPr bwMode="auto">
          <a:xfrm>
            <a:off x="342768" y="4154417"/>
            <a:ext cx="1593850" cy="1631950"/>
            <a:chOff x="2051" y="1696"/>
            <a:chExt cx="1004" cy="1028"/>
          </a:xfrm>
        </p:grpSpPr>
        <p:sp>
          <p:nvSpPr>
            <p:cNvPr id="81" name="Freeform 76">
              <a:extLst>
                <a:ext uri="{FF2B5EF4-FFF2-40B4-BE49-F238E27FC236}">
                  <a16:creationId xmlns:a16="http://schemas.microsoft.com/office/drawing/2014/main" id="{EE93E44D-7806-4A2C-88C4-E241EFF51EAF}"/>
                </a:ext>
              </a:extLst>
            </p:cNvPr>
            <p:cNvSpPr>
              <a:spLocks/>
            </p:cNvSpPr>
            <p:nvPr/>
          </p:nvSpPr>
          <p:spPr bwMode="auto">
            <a:xfrm rot="1123344">
              <a:off x="2261" y="1981"/>
              <a:ext cx="467" cy="582"/>
            </a:xfrm>
            <a:custGeom>
              <a:avLst/>
              <a:gdLst>
                <a:gd name="T0" fmla="*/ 19 w 648"/>
                <a:gd name="T1" fmla="*/ 68 h 858"/>
                <a:gd name="T2" fmla="*/ 46 w 648"/>
                <a:gd name="T3" fmla="*/ 47 h 858"/>
                <a:gd name="T4" fmla="*/ 151 w 648"/>
                <a:gd name="T5" fmla="*/ 18 h 858"/>
                <a:gd name="T6" fmla="*/ 217 w 648"/>
                <a:gd name="T7" fmla="*/ 3 h 858"/>
                <a:gd name="T8" fmla="*/ 241 w 648"/>
                <a:gd name="T9" fmla="*/ 0 h 858"/>
                <a:gd name="T10" fmla="*/ 273 w 648"/>
                <a:gd name="T11" fmla="*/ 45 h 858"/>
                <a:gd name="T12" fmla="*/ 290 w 648"/>
                <a:gd name="T13" fmla="*/ 95 h 858"/>
                <a:gd name="T14" fmla="*/ 300 w 648"/>
                <a:gd name="T15" fmla="*/ 142 h 858"/>
                <a:gd name="T16" fmla="*/ 300 w 648"/>
                <a:gd name="T17" fmla="*/ 228 h 858"/>
                <a:gd name="T18" fmla="*/ 337 w 648"/>
                <a:gd name="T19" fmla="*/ 312 h 858"/>
                <a:gd name="T20" fmla="*/ 332 w 648"/>
                <a:gd name="T21" fmla="*/ 351 h 858"/>
                <a:gd name="T22" fmla="*/ 283 w 648"/>
                <a:gd name="T23" fmla="*/ 374 h 858"/>
                <a:gd name="T24" fmla="*/ 155 w 648"/>
                <a:gd name="T25" fmla="*/ 395 h 858"/>
                <a:gd name="T26" fmla="*/ 109 w 648"/>
                <a:gd name="T27" fmla="*/ 371 h 858"/>
                <a:gd name="T28" fmla="*/ 79 w 648"/>
                <a:gd name="T29" fmla="*/ 304 h 858"/>
                <a:gd name="T30" fmla="*/ 56 w 648"/>
                <a:gd name="T31" fmla="*/ 229 h 858"/>
                <a:gd name="T32" fmla="*/ 13 w 648"/>
                <a:gd name="T33" fmla="*/ 191 h 858"/>
                <a:gd name="T34" fmla="*/ 3 w 648"/>
                <a:gd name="T35" fmla="*/ 151 h 858"/>
                <a:gd name="T36" fmla="*/ 0 w 648"/>
                <a:gd name="T37" fmla="*/ 101 h 858"/>
                <a:gd name="T38" fmla="*/ 19 w 648"/>
                <a:gd name="T39" fmla="*/ 68 h 8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headEnd/>
              <a:tailEnd/>
            </a:ln>
          </p:spPr>
          <p:txBody>
            <a:bodyPr/>
            <a:lstStyle/>
            <a:p>
              <a:endParaRPr lang="zh-CN" altLang="en-US"/>
            </a:p>
          </p:txBody>
        </p:sp>
        <p:grpSp>
          <p:nvGrpSpPr>
            <p:cNvPr id="82" name="Group 77">
              <a:extLst>
                <a:ext uri="{FF2B5EF4-FFF2-40B4-BE49-F238E27FC236}">
                  <a16:creationId xmlns:a16="http://schemas.microsoft.com/office/drawing/2014/main" id="{E2DED4D5-B8DF-48C2-9ED3-C22623A356B6}"/>
                </a:ext>
              </a:extLst>
            </p:cNvPr>
            <p:cNvGrpSpPr>
              <a:grpSpLocks/>
            </p:cNvGrpSpPr>
            <p:nvPr/>
          </p:nvGrpSpPr>
          <p:grpSpPr bwMode="auto">
            <a:xfrm rot="1123344">
              <a:off x="2441" y="2029"/>
              <a:ext cx="511" cy="637"/>
              <a:chOff x="2308" y="1206"/>
              <a:chExt cx="710" cy="940"/>
            </a:xfrm>
          </p:grpSpPr>
          <p:sp>
            <p:nvSpPr>
              <p:cNvPr id="126" name="Freeform 78">
                <a:extLst>
                  <a:ext uri="{FF2B5EF4-FFF2-40B4-BE49-F238E27FC236}">
                    <a16:creationId xmlns:a16="http://schemas.microsoft.com/office/drawing/2014/main" id="{6BFAEB6F-1E6D-42A8-A3F7-5148B7E0C92B}"/>
                  </a:ext>
                </a:extLst>
              </p:cNvPr>
              <p:cNvSpPr>
                <a:spLocks/>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headEnd/>
                <a:tailEnd/>
              </a:ln>
            </p:spPr>
            <p:txBody>
              <a:bodyPr/>
              <a:lstStyle/>
              <a:p>
                <a:endParaRPr lang="zh-CN" altLang="en-US"/>
              </a:p>
            </p:txBody>
          </p:sp>
          <p:sp>
            <p:nvSpPr>
              <p:cNvPr id="127" name="Freeform 79">
                <a:extLst>
                  <a:ext uri="{FF2B5EF4-FFF2-40B4-BE49-F238E27FC236}">
                    <a16:creationId xmlns:a16="http://schemas.microsoft.com/office/drawing/2014/main" id="{0E7BBF45-7986-4CC9-BAB1-715B1CBDFABF}"/>
                  </a:ext>
                </a:extLst>
              </p:cNvPr>
              <p:cNvSpPr>
                <a:spLocks/>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3" name="Freeform 80">
              <a:extLst>
                <a:ext uri="{FF2B5EF4-FFF2-40B4-BE49-F238E27FC236}">
                  <a16:creationId xmlns:a16="http://schemas.microsoft.com/office/drawing/2014/main" id="{7A90833D-A911-4B8E-A73F-3F26EE9EECF9}"/>
                </a:ext>
              </a:extLst>
            </p:cNvPr>
            <p:cNvSpPr>
              <a:spLocks/>
            </p:cNvSpPr>
            <p:nvPr/>
          </p:nvSpPr>
          <p:spPr bwMode="auto">
            <a:xfrm rot="1123344">
              <a:off x="2406" y="1975"/>
              <a:ext cx="154" cy="119"/>
            </a:xfrm>
            <a:custGeom>
              <a:avLst/>
              <a:gdLst>
                <a:gd name="T0" fmla="*/ 10 w 213"/>
                <a:gd name="T1" fmla="*/ 26 h 176"/>
                <a:gd name="T2" fmla="*/ 0 w 213"/>
                <a:gd name="T3" fmla="*/ 39 h 176"/>
                <a:gd name="T4" fmla="*/ 48 w 213"/>
                <a:gd name="T5" fmla="*/ 80 h 176"/>
                <a:gd name="T6" fmla="*/ 64 w 213"/>
                <a:gd name="T7" fmla="*/ 32 h 176"/>
                <a:gd name="T8" fmla="*/ 111 w 213"/>
                <a:gd name="T9" fmla="*/ 55 h 176"/>
                <a:gd name="T10" fmla="*/ 109 w 213"/>
                <a:gd name="T11" fmla="*/ 14 h 176"/>
                <a:gd name="T12" fmla="*/ 80 w 213"/>
                <a:gd name="T13" fmla="*/ 0 h 176"/>
                <a:gd name="T14" fmla="*/ 10 w 213"/>
                <a:gd name="T15" fmla="*/ 26 h 1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headEnd/>
              <a:tailEnd/>
            </a:ln>
          </p:spPr>
          <p:txBody>
            <a:bodyPr/>
            <a:lstStyle/>
            <a:p>
              <a:endParaRPr lang="zh-CN" altLang="en-US"/>
            </a:p>
          </p:txBody>
        </p:sp>
        <p:grpSp>
          <p:nvGrpSpPr>
            <p:cNvPr id="84" name="Group 81">
              <a:extLst>
                <a:ext uri="{FF2B5EF4-FFF2-40B4-BE49-F238E27FC236}">
                  <a16:creationId xmlns:a16="http://schemas.microsoft.com/office/drawing/2014/main" id="{98861690-EF34-41AC-81E9-46BC0E99BD26}"/>
                </a:ext>
              </a:extLst>
            </p:cNvPr>
            <p:cNvGrpSpPr>
              <a:grpSpLocks/>
            </p:cNvGrpSpPr>
            <p:nvPr/>
          </p:nvGrpSpPr>
          <p:grpSpPr bwMode="auto">
            <a:xfrm rot="1123344">
              <a:off x="2051" y="1977"/>
              <a:ext cx="454" cy="747"/>
              <a:chOff x="1799" y="1328"/>
              <a:chExt cx="630" cy="1101"/>
            </a:xfrm>
          </p:grpSpPr>
          <p:grpSp>
            <p:nvGrpSpPr>
              <p:cNvPr id="119" name="Group 82">
                <a:extLst>
                  <a:ext uri="{FF2B5EF4-FFF2-40B4-BE49-F238E27FC236}">
                    <a16:creationId xmlns:a16="http://schemas.microsoft.com/office/drawing/2014/main" id="{E946631C-96A8-4538-BEDE-7438E6C07943}"/>
                  </a:ext>
                </a:extLst>
              </p:cNvPr>
              <p:cNvGrpSpPr>
                <a:grpSpLocks/>
              </p:cNvGrpSpPr>
              <p:nvPr/>
            </p:nvGrpSpPr>
            <p:grpSpPr bwMode="auto">
              <a:xfrm>
                <a:off x="1968" y="1328"/>
                <a:ext cx="461" cy="1101"/>
                <a:chOff x="1968" y="1328"/>
                <a:chExt cx="461" cy="1101"/>
              </a:xfrm>
            </p:grpSpPr>
            <p:sp>
              <p:nvSpPr>
                <p:cNvPr id="124" name="Freeform 83">
                  <a:extLst>
                    <a:ext uri="{FF2B5EF4-FFF2-40B4-BE49-F238E27FC236}">
                      <a16:creationId xmlns:a16="http://schemas.microsoft.com/office/drawing/2014/main" id="{0E61059F-3106-454D-BC7F-EE55D45A9579}"/>
                    </a:ext>
                  </a:extLst>
                </p:cNvPr>
                <p:cNvSpPr>
                  <a:spLocks/>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headEnd/>
                  <a:tailEnd/>
                </a:ln>
              </p:spPr>
              <p:txBody>
                <a:bodyPr/>
                <a:lstStyle/>
                <a:p>
                  <a:endParaRPr lang="zh-CN" altLang="en-US"/>
                </a:p>
              </p:txBody>
            </p:sp>
            <p:sp>
              <p:nvSpPr>
                <p:cNvPr id="125" name="Freeform 84">
                  <a:extLst>
                    <a:ext uri="{FF2B5EF4-FFF2-40B4-BE49-F238E27FC236}">
                      <a16:creationId xmlns:a16="http://schemas.microsoft.com/office/drawing/2014/main" id="{D22B9DB6-985D-4105-8BD0-836A6404A43B}"/>
                    </a:ext>
                  </a:extLst>
                </p:cNvPr>
                <p:cNvSpPr>
                  <a:spLocks/>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0" name="Group 85">
                <a:extLst>
                  <a:ext uri="{FF2B5EF4-FFF2-40B4-BE49-F238E27FC236}">
                    <a16:creationId xmlns:a16="http://schemas.microsoft.com/office/drawing/2014/main" id="{EF084B7C-80C0-4A07-B879-AB4B1838A0B8}"/>
                  </a:ext>
                </a:extLst>
              </p:cNvPr>
              <p:cNvGrpSpPr>
                <a:grpSpLocks/>
              </p:cNvGrpSpPr>
              <p:nvPr/>
            </p:nvGrpSpPr>
            <p:grpSpPr bwMode="auto">
              <a:xfrm>
                <a:off x="1799" y="1444"/>
                <a:ext cx="549" cy="922"/>
                <a:chOff x="1799" y="1444"/>
                <a:chExt cx="549" cy="922"/>
              </a:xfrm>
            </p:grpSpPr>
            <p:sp>
              <p:nvSpPr>
                <p:cNvPr id="121" name="Freeform 86">
                  <a:extLst>
                    <a:ext uri="{FF2B5EF4-FFF2-40B4-BE49-F238E27FC236}">
                      <a16:creationId xmlns:a16="http://schemas.microsoft.com/office/drawing/2014/main" id="{FA970518-3F75-44A4-9664-6D0EC122A51C}"/>
                    </a:ext>
                  </a:extLst>
                </p:cNvPr>
                <p:cNvSpPr>
                  <a:spLocks/>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headEnd/>
                  <a:tailEnd/>
                </a:ln>
              </p:spPr>
              <p:txBody>
                <a:bodyPr/>
                <a:lstStyle/>
                <a:p>
                  <a:endParaRPr lang="zh-CN" altLang="en-US"/>
                </a:p>
              </p:txBody>
            </p:sp>
            <p:sp>
              <p:nvSpPr>
                <p:cNvPr id="122" name="Freeform 87">
                  <a:extLst>
                    <a:ext uri="{FF2B5EF4-FFF2-40B4-BE49-F238E27FC236}">
                      <a16:creationId xmlns:a16="http://schemas.microsoft.com/office/drawing/2014/main" id="{81353EF8-DF52-45F7-8BAC-141CA492803C}"/>
                    </a:ext>
                  </a:extLst>
                </p:cNvPr>
                <p:cNvSpPr>
                  <a:spLocks/>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headEnd/>
                  <a:tailEnd/>
                </a:ln>
              </p:spPr>
              <p:txBody>
                <a:bodyPr/>
                <a:lstStyle/>
                <a:p>
                  <a:endParaRPr lang="zh-CN" altLang="en-US"/>
                </a:p>
              </p:txBody>
            </p:sp>
            <p:sp>
              <p:nvSpPr>
                <p:cNvPr id="123" name="Freeform 88">
                  <a:extLst>
                    <a:ext uri="{FF2B5EF4-FFF2-40B4-BE49-F238E27FC236}">
                      <a16:creationId xmlns:a16="http://schemas.microsoft.com/office/drawing/2014/main" id="{7B8764B4-CE90-40B1-AEC2-4CEC63C5C47A}"/>
                    </a:ext>
                  </a:extLst>
                </p:cNvPr>
                <p:cNvSpPr>
                  <a:spLocks/>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headEnd/>
                  <a:tailEnd/>
                </a:ln>
              </p:spPr>
              <p:txBody>
                <a:bodyPr/>
                <a:lstStyle/>
                <a:p>
                  <a:endParaRPr lang="zh-CN" altLang="en-US"/>
                </a:p>
              </p:txBody>
            </p:sp>
          </p:grpSp>
        </p:grpSp>
        <p:grpSp>
          <p:nvGrpSpPr>
            <p:cNvPr id="85" name="Group 89">
              <a:extLst>
                <a:ext uri="{FF2B5EF4-FFF2-40B4-BE49-F238E27FC236}">
                  <a16:creationId xmlns:a16="http://schemas.microsoft.com/office/drawing/2014/main" id="{1925C7BB-DBD4-4F8B-BEA7-FD9FD6BB4B18}"/>
                </a:ext>
              </a:extLst>
            </p:cNvPr>
            <p:cNvGrpSpPr>
              <a:grpSpLocks/>
            </p:cNvGrpSpPr>
            <p:nvPr/>
          </p:nvGrpSpPr>
          <p:grpSpPr bwMode="auto">
            <a:xfrm rot="1123344">
              <a:off x="2327" y="1696"/>
              <a:ext cx="255" cy="314"/>
              <a:chOff x="1947" y="869"/>
              <a:chExt cx="355" cy="463"/>
            </a:xfrm>
          </p:grpSpPr>
          <p:grpSp>
            <p:nvGrpSpPr>
              <p:cNvPr id="103" name="Group 90">
                <a:extLst>
                  <a:ext uri="{FF2B5EF4-FFF2-40B4-BE49-F238E27FC236}">
                    <a16:creationId xmlns:a16="http://schemas.microsoft.com/office/drawing/2014/main" id="{EA909DEC-516B-4853-9E66-77CC1779D179}"/>
                  </a:ext>
                </a:extLst>
              </p:cNvPr>
              <p:cNvGrpSpPr>
                <a:grpSpLocks/>
              </p:cNvGrpSpPr>
              <p:nvPr/>
            </p:nvGrpSpPr>
            <p:grpSpPr bwMode="auto">
              <a:xfrm>
                <a:off x="1982" y="1005"/>
                <a:ext cx="305" cy="220"/>
                <a:chOff x="1982" y="1005"/>
                <a:chExt cx="305" cy="220"/>
              </a:xfrm>
            </p:grpSpPr>
            <p:sp>
              <p:nvSpPr>
                <p:cNvPr id="117" name="Freeform 91">
                  <a:extLst>
                    <a:ext uri="{FF2B5EF4-FFF2-40B4-BE49-F238E27FC236}">
                      <a16:creationId xmlns:a16="http://schemas.microsoft.com/office/drawing/2014/main" id="{B866D4D5-823A-4E45-9605-01AD95405F3F}"/>
                    </a:ext>
                  </a:extLst>
                </p:cNvPr>
                <p:cNvSpPr>
                  <a:spLocks/>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headEnd/>
                  <a:tailEnd/>
                </a:ln>
              </p:spPr>
              <p:txBody>
                <a:bodyPr/>
                <a:lstStyle/>
                <a:p>
                  <a:endParaRPr lang="zh-CN" altLang="en-US"/>
                </a:p>
              </p:txBody>
            </p:sp>
            <p:sp>
              <p:nvSpPr>
                <p:cNvPr id="118" name="Freeform 92">
                  <a:extLst>
                    <a:ext uri="{FF2B5EF4-FFF2-40B4-BE49-F238E27FC236}">
                      <a16:creationId xmlns:a16="http://schemas.microsoft.com/office/drawing/2014/main" id="{7979D757-FF41-4F7A-9E2B-E5B1DB02045A}"/>
                    </a:ext>
                  </a:extLst>
                </p:cNvPr>
                <p:cNvSpPr>
                  <a:spLocks/>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headEnd/>
                  <a:tailEnd/>
                </a:ln>
              </p:spPr>
              <p:txBody>
                <a:bodyPr/>
                <a:lstStyle/>
                <a:p>
                  <a:endParaRPr lang="zh-CN" altLang="en-US"/>
                </a:p>
              </p:txBody>
            </p:sp>
          </p:grpSp>
          <p:sp>
            <p:nvSpPr>
              <p:cNvPr id="104" name="Freeform 93">
                <a:extLst>
                  <a:ext uri="{FF2B5EF4-FFF2-40B4-BE49-F238E27FC236}">
                    <a16:creationId xmlns:a16="http://schemas.microsoft.com/office/drawing/2014/main" id="{AA905155-FCF7-49CA-8E72-BA452F8159B6}"/>
                  </a:ext>
                </a:extLst>
              </p:cNvPr>
              <p:cNvSpPr>
                <a:spLocks/>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headEnd/>
                <a:tailEnd/>
              </a:ln>
            </p:spPr>
            <p:txBody>
              <a:bodyPr/>
              <a:lstStyle/>
              <a:p>
                <a:endParaRPr lang="zh-CN" altLang="en-US"/>
              </a:p>
            </p:txBody>
          </p:sp>
          <p:grpSp>
            <p:nvGrpSpPr>
              <p:cNvPr id="105" name="Group 94">
                <a:extLst>
                  <a:ext uri="{FF2B5EF4-FFF2-40B4-BE49-F238E27FC236}">
                    <a16:creationId xmlns:a16="http://schemas.microsoft.com/office/drawing/2014/main" id="{51C1E48D-D1D9-4896-9B54-57F4EFD5CFBD}"/>
                  </a:ext>
                </a:extLst>
              </p:cNvPr>
              <p:cNvGrpSpPr>
                <a:grpSpLocks/>
              </p:cNvGrpSpPr>
              <p:nvPr/>
            </p:nvGrpSpPr>
            <p:grpSpPr bwMode="auto">
              <a:xfrm>
                <a:off x="1997" y="1009"/>
                <a:ext cx="257" cy="143"/>
                <a:chOff x="1997" y="1009"/>
                <a:chExt cx="257" cy="143"/>
              </a:xfrm>
            </p:grpSpPr>
            <p:sp>
              <p:nvSpPr>
                <p:cNvPr id="114" name="Freeform 95">
                  <a:extLst>
                    <a:ext uri="{FF2B5EF4-FFF2-40B4-BE49-F238E27FC236}">
                      <a16:creationId xmlns:a16="http://schemas.microsoft.com/office/drawing/2014/main" id="{949FC685-A769-4955-BA34-9E95F21239BA}"/>
                    </a:ext>
                  </a:extLst>
                </p:cNvPr>
                <p:cNvSpPr>
                  <a:spLocks/>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headEnd/>
                  <a:tailEnd/>
                </a:ln>
              </p:spPr>
              <p:txBody>
                <a:bodyPr/>
                <a:lstStyle/>
                <a:p>
                  <a:endParaRPr lang="zh-CN" altLang="en-US"/>
                </a:p>
              </p:txBody>
            </p:sp>
            <p:sp>
              <p:nvSpPr>
                <p:cNvPr id="115" name="Freeform 96">
                  <a:extLst>
                    <a:ext uri="{FF2B5EF4-FFF2-40B4-BE49-F238E27FC236}">
                      <a16:creationId xmlns:a16="http://schemas.microsoft.com/office/drawing/2014/main" id="{0B2DDF19-80FA-42C2-AC3C-2D4495DB9882}"/>
                    </a:ext>
                  </a:extLst>
                </p:cNvPr>
                <p:cNvSpPr>
                  <a:spLocks/>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headEnd/>
                  <a:tailEnd/>
                </a:ln>
              </p:spPr>
              <p:txBody>
                <a:bodyPr/>
                <a:lstStyle/>
                <a:p>
                  <a:endParaRPr lang="zh-CN" altLang="en-US"/>
                </a:p>
              </p:txBody>
            </p:sp>
            <p:sp>
              <p:nvSpPr>
                <p:cNvPr id="116" name="Freeform 97">
                  <a:extLst>
                    <a:ext uri="{FF2B5EF4-FFF2-40B4-BE49-F238E27FC236}">
                      <a16:creationId xmlns:a16="http://schemas.microsoft.com/office/drawing/2014/main" id="{A3F9BBFC-5EF6-44DA-9C26-790CCD069684}"/>
                    </a:ext>
                  </a:extLst>
                </p:cNvPr>
                <p:cNvSpPr>
                  <a:spLocks/>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headEnd/>
                  <a:tailEnd/>
                </a:ln>
              </p:spPr>
              <p:txBody>
                <a:bodyPr/>
                <a:lstStyle/>
                <a:p>
                  <a:endParaRPr lang="zh-CN" altLang="en-US"/>
                </a:p>
              </p:txBody>
            </p:sp>
          </p:grpSp>
          <p:grpSp>
            <p:nvGrpSpPr>
              <p:cNvPr id="106" name="Group 98">
                <a:extLst>
                  <a:ext uri="{FF2B5EF4-FFF2-40B4-BE49-F238E27FC236}">
                    <a16:creationId xmlns:a16="http://schemas.microsoft.com/office/drawing/2014/main" id="{EE2070CB-A4FB-4788-A197-9A7A05F9494A}"/>
                  </a:ext>
                </a:extLst>
              </p:cNvPr>
              <p:cNvGrpSpPr>
                <a:grpSpLocks/>
              </p:cNvGrpSpPr>
              <p:nvPr/>
            </p:nvGrpSpPr>
            <p:grpSpPr bwMode="auto">
              <a:xfrm>
                <a:off x="2027" y="1019"/>
                <a:ext cx="218" cy="158"/>
                <a:chOff x="2027" y="1019"/>
                <a:chExt cx="218" cy="158"/>
              </a:xfrm>
            </p:grpSpPr>
            <p:sp>
              <p:nvSpPr>
                <p:cNvPr id="110" name="Freeform 99">
                  <a:extLst>
                    <a:ext uri="{FF2B5EF4-FFF2-40B4-BE49-F238E27FC236}">
                      <a16:creationId xmlns:a16="http://schemas.microsoft.com/office/drawing/2014/main" id="{857FC4EB-113E-4D73-8282-2E9064B115D7}"/>
                    </a:ext>
                  </a:extLst>
                </p:cNvPr>
                <p:cNvSpPr>
                  <a:spLocks/>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headEnd/>
                  <a:tailEnd/>
                </a:ln>
              </p:spPr>
              <p:txBody>
                <a:bodyPr/>
                <a:lstStyle/>
                <a:p>
                  <a:endParaRPr lang="zh-CN" altLang="en-US"/>
                </a:p>
              </p:txBody>
            </p:sp>
            <p:sp>
              <p:nvSpPr>
                <p:cNvPr id="111" name="Oval 100">
                  <a:extLst>
                    <a:ext uri="{FF2B5EF4-FFF2-40B4-BE49-F238E27FC236}">
                      <a16:creationId xmlns:a16="http://schemas.microsoft.com/office/drawing/2014/main" id="{A0DAEB02-4908-4873-8E2B-659305E98E3D}"/>
                    </a:ext>
                  </a:extLst>
                </p:cNvPr>
                <p:cNvSpPr>
                  <a:spLocks noChangeArrowheads="1"/>
                </p:cNvSpPr>
                <p:nvPr/>
              </p:nvSpPr>
              <p:spPr bwMode="auto">
                <a:xfrm>
                  <a:off x="2077" y="1122"/>
                  <a:ext cx="19" cy="18"/>
                </a:xfrm>
                <a:prstGeom prst="ellipse">
                  <a:avLst/>
                </a:prstGeom>
                <a:solidFill>
                  <a:srgbClr val="00A000"/>
                </a:solidFill>
                <a:ln w="1270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2" name="Freeform 101">
                  <a:extLst>
                    <a:ext uri="{FF2B5EF4-FFF2-40B4-BE49-F238E27FC236}">
                      <a16:creationId xmlns:a16="http://schemas.microsoft.com/office/drawing/2014/main" id="{224DCA8B-8CF0-47C7-972D-BC65BC401F72}"/>
                    </a:ext>
                  </a:extLst>
                </p:cNvPr>
                <p:cNvSpPr>
                  <a:spLocks/>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headEnd/>
                  <a:tailEnd/>
                </a:ln>
              </p:spPr>
              <p:txBody>
                <a:bodyPr/>
                <a:lstStyle/>
                <a:p>
                  <a:endParaRPr lang="zh-CN" altLang="en-US"/>
                </a:p>
              </p:txBody>
            </p:sp>
            <p:sp>
              <p:nvSpPr>
                <p:cNvPr id="113" name="Oval 102">
                  <a:extLst>
                    <a:ext uri="{FF2B5EF4-FFF2-40B4-BE49-F238E27FC236}">
                      <a16:creationId xmlns:a16="http://schemas.microsoft.com/office/drawing/2014/main" id="{A5CFFBDC-92F3-4DDD-8B21-26EE32C191C4}"/>
                    </a:ext>
                  </a:extLst>
                </p:cNvPr>
                <p:cNvSpPr>
                  <a:spLocks noChangeArrowheads="1"/>
                </p:cNvSpPr>
                <p:nvPr/>
              </p:nvSpPr>
              <p:spPr bwMode="auto">
                <a:xfrm>
                  <a:off x="2184" y="1064"/>
                  <a:ext cx="19" cy="18"/>
                </a:xfrm>
                <a:prstGeom prst="ellipse">
                  <a:avLst/>
                </a:prstGeom>
                <a:solidFill>
                  <a:srgbClr val="00A000"/>
                </a:solidFill>
                <a:ln w="1270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sp>
            <p:nvSpPr>
              <p:cNvPr id="107" name="Freeform 103">
                <a:extLst>
                  <a:ext uri="{FF2B5EF4-FFF2-40B4-BE49-F238E27FC236}">
                    <a16:creationId xmlns:a16="http://schemas.microsoft.com/office/drawing/2014/main" id="{4D066C8B-73F3-4DA2-A62A-D6EA8C607CA4}"/>
                  </a:ext>
                </a:extLst>
              </p:cNvPr>
              <p:cNvSpPr>
                <a:spLocks/>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headEnd/>
                <a:tailEnd/>
              </a:ln>
            </p:spPr>
            <p:txBody>
              <a:bodyPr/>
              <a:lstStyle/>
              <a:p>
                <a:endParaRPr lang="zh-CN" altLang="en-US"/>
              </a:p>
            </p:txBody>
          </p:sp>
          <p:sp>
            <p:nvSpPr>
              <p:cNvPr id="108" name="Freeform 104">
                <a:extLst>
                  <a:ext uri="{FF2B5EF4-FFF2-40B4-BE49-F238E27FC236}">
                    <a16:creationId xmlns:a16="http://schemas.microsoft.com/office/drawing/2014/main" id="{C8BF05D3-BE87-4628-B439-39E8371DB112}"/>
                  </a:ext>
                </a:extLst>
              </p:cNvPr>
              <p:cNvSpPr>
                <a:spLocks/>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 name="Freeform 105">
                <a:extLst>
                  <a:ext uri="{FF2B5EF4-FFF2-40B4-BE49-F238E27FC236}">
                    <a16:creationId xmlns:a16="http://schemas.microsoft.com/office/drawing/2014/main" id="{93996EB1-13E0-49BD-9E7F-68DA3D5E8D59}"/>
                  </a:ext>
                </a:extLst>
              </p:cNvPr>
              <p:cNvSpPr>
                <a:spLocks/>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headEnd/>
                <a:tailEnd/>
              </a:ln>
            </p:spPr>
            <p:txBody>
              <a:bodyPr/>
              <a:lstStyle/>
              <a:p>
                <a:endParaRPr lang="zh-CN" altLang="en-US"/>
              </a:p>
            </p:txBody>
          </p:sp>
        </p:grpSp>
        <p:sp>
          <p:nvSpPr>
            <p:cNvPr id="86" name="Freeform 106">
              <a:extLst>
                <a:ext uri="{FF2B5EF4-FFF2-40B4-BE49-F238E27FC236}">
                  <a16:creationId xmlns:a16="http://schemas.microsoft.com/office/drawing/2014/main" id="{A7981395-CBB4-4055-B6DD-3DDE53719590}"/>
                </a:ext>
              </a:extLst>
            </p:cNvPr>
            <p:cNvSpPr>
              <a:spLocks/>
            </p:cNvSpPr>
            <p:nvPr/>
          </p:nvSpPr>
          <p:spPr bwMode="auto">
            <a:xfrm rot="1123344">
              <a:off x="2393" y="2047"/>
              <a:ext cx="219" cy="518"/>
            </a:xfrm>
            <a:custGeom>
              <a:avLst/>
              <a:gdLst>
                <a:gd name="T0" fmla="*/ 8 w 304"/>
                <a:gd name="T1" fmla="*/ 3 h 764"/>
                <a:gd name="T2" fmla="*/ 17 w 304"/>
                <a:gd name="T3" fmla="*/ 0 h 764"/>
                <a:gd name="T4" fmla="*/ 39 w 304"/>
                <a:gd name="T5" fmla="*/ 12 h 764"/>
                <a:gd name="T6" fmla="*/ 39 w 304"/>
                <a:gd name="T7" fmla="*/ 33 h 764"/>
                <a:gd name="T8" fmla="*/ 57 w 304"/>
                <a:gd name="T9" fmla="*/ 52 h 764"/>
                <a:gd name="T10" fmla="*/ 75 w 304"/>
                <a:gd name="T11" fmla="*/ 73 h 764"/>
                <a:gd name="T12" fmla="*/ 94 w 304"/>
                <a:gd name="T13" fmla="*/ 101 h 764"/>
                <a:gd name="T14" fmla="*/ 108 w 304"/>
                <a:gd name="T15" fmla="*/ 127 h 764"/>
                <a:gd name="T16" fmla="*/ 123 w 304"/>
                <a:gd name="T17" fmla="*/ 164 h 764"/>
                <a:gd name="T18" fmla="*/ 135 w 304"/>
                <a:gd name="T19" fmla="*/ 197 h 764"/>
                <a:gd name="T20" fmla="*/ 151 w 304"/>
                <a:gd name="T21" fmla="*/ 262 h 764"/>
                <a:gd name="T22" fmla="*/ 158 w 304"/>
                <a:gd name="T23" fmla="*/ 302 h 764"/>
                <a:gd name="T24" fmla="*/ 138 w 304"/>
                <a:gd name="T25" fmla="*/ 351 h 764"/>
                <a:gd name="T26" fmla="*/ 98 w 304"/>
                <a:gd name="T27" fmla="*/ 312 h 764"/>
                <a:gd name="T28" fmla="*/ 87 w 304"/>
                <a:gd name="T29" fmla="*/ 246 h 764"/>
                <a:gd name="T30" fmla="*/ 79 w 304"/>
                <a:gd name="T31" fmla="*/ 206 h 764"/>
                <a:gd name="T32" fmla="*/ 67 w 304"/>
                <a:gd name="T33" fmla="*/ 168 h 764"/>
                <a:gd name="T34" fmla="*/ 53 w 304"/>
                <a:gd name="T35" fmla="*/ 140 h 764"/>
                <a:gd name="T36" fmla="*/ 36 w 304"/>
                <a:gd name="T37" fmla="*/ 100 h 764"/>
                <a:gd name="T38" fmla="*/ 25 w 304"/>
                <a:gd name="T39" fmla="*/ 72 h 764"/>
                <a:gd name="T40" fmla="*/ 16 w 304"/>
                <a:gd name="T41" fmla="*/ 39 h 764"/>
                <a:gd name="T42" fmla="*/ 0 w 304"/>
                <a:gd name="T43" fmla="*/ 31 h 764"/>
                <a:gd name="T44" fmla="*/ 8 w 304"/>
                <a:gd name="T45" fmla="*/ 3 h 7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headEnd/>
              <a:tailEnd/>
            </a:ln>
          </p:spPr>
          <p:txBody>
            <a:bodyPr/>
            <a:lstStyle/>
            <a:p>
              <a:endParaRPr lang="zh-CN" altLang="en-US"/>
            </a:p>
          </p:txBody>
        </p:sp>
        <p:grpSp>
          <p:nvGrpSpPr>
            <p:cNvPr id="87" name="Group 107">
              <a:extLst>
                <a:ext uri="{FF2B5EF4-FFF2-40B4-BE49-F238E27FC236}">
                  <a16:creationId xmlns:a16="http://schemas.microsoft.com/office/drawing/2014/main" id="{CA107F78-1A87-4560-B8E4-F37B2D5911DB}"/>
                </a:ext>
              </a:extLst>
            </p:cNvPr>
            <p:cNvGrpSpPr>
              <a:grpSpLocks/>
            </p:cNvGrpSpPr>
            <p:nvPr/>
          </p:nvGrpSpPr>
          <p:grpSpPr bwMode="auto">
            <a:xfrm rot="1123344">
              <a:off x="2928" y="1942"/>
              <a:ext cx="127" cy="227"/>
              <a:chOff x="2833" y="962"/>
              <a:chExt cx="176" cy="334"/>
            </a:xfrm>
          </p:grpSpPr>
          <p:sp>
            <p:nvSpPr>
              <p:cNvPr id="88" name="Freeform 108">
                <a:extLst>
                  <a:ext uri="{FF2B5EF4-FFF2-40B4-BE49-F238E27FC236}">
                    <a16:creationId xmlns:a16="http://schemas.microsoft.com/office/drawing/2014/main" id="{C11032A6-FB1C-4752-BCA1-0C8D4B147954}"/>
                  </a:ext>
                </a:extLst>
              </p:cNvPr>
              <p:cNvSpPr>
                <a:spLocks/>
              </p:cNvSpPr>
              <p:nvPr/>
            </p:nvSpPr>
            <p:spPr bwMode="auto">
              <a:xfrm>
                <a:off x="2834" y="1086"/>
                <a:ext cx="175" cy="210"/>
              </a:xfrm>
              <a:custGeom>
                <a:avLst/>
                <a:gdLst>
                  <a:gd name="T0" fmla="*/ 19 w 1229"/>
                  <a:gd name="T1" fmla="*/ 30 h 1468"/>
                  <a:gd name="T2" fmla="*/ 20 w 1229"/>
                  <a:gd name="T3" fmla="*/ 26 h 1468"/>
                  <a:gd name="T4" fmla="*/ 21 w 1229"/>
                  <a:gd name="T5" fmla="*/ 24 h 1468"/>
                  <a:gd name="T6" fmla="*/ 23 w 1229"/>
                  <a:gd name="T7" fmla="*/ 22 h 1468"/>
                  <a:gd name="T8" fmla="*/ 24 w 1229"/>
                  <a:gd name="T9" fmla="*/ 19 h 1468"/>
                  <a:gd name="T10" fmla="*/ 25 w 1229"/>
                  <a:gd name="T11" fmla="*/ 17 h 1468"/>
                  <a:gd name="T12" fmla="*/ 25 w 1229"/>
                  <a:gd name="T13" fmla="*/ 15 h 1468"/>
                  <a:gd name="T14" fmla="*/ 24 w 1229"/>
                  <a:gd name="T15" fmla="*/ 12 h 1468"/>
                  <a:gd name="T16" fmla="*/ 23 w 1229"/>
                  <a:gd name="T17" fmla="*/ 10 h 1468"/>
                  <a:gd name="T18" fmla="*/ 24 w 1229"/>
                  <a:gd name="T19" fmla="*/ 8 h 1468"/>
                  <a:gd name="T20" fmla="*/ 23 w 1229"/>
                  <a:gd name="T21" fmla="*/ 7 h 1468"/>
                  <a:gd name="T22" fmla="*/ 23 w 1229"/>
                  <a:gd name="T23" fmla="*/ 6 h 1468"/>
                  <a:gd name="T24" fmla="*/ 22 w 1229"/>
                  <a:gd name="T25" fmla="*/ 5 h 1468"/>
                  <a:gd name="T26" fmla="*/ 22 w 1229"/>
                  <a:gd name="T27" fmla="*/ 4 h 1468"/>
                  <a:gd name="T28" fmla="*/ 21 w 1229"/>
                  <a:gd name="T29" fmla="*/ 4 h 1468"/>
                  <a:gd name="T30" fmla="*/ 20 w 1229"/>
                  <a:gd name="T31" fmla="*/ 3 h 1468"/>
                  <a:gd name="T32" fmla="*/ 20 w 1229"/>
                  <a:gd name="T33" fmla="*/ 4 h 1468"/>
                  <a:gd name="T34" fmla="*/ 19 w 1229"/>
                  <a:gd name="T35" fmla="*/ 6 h 1468"/>
                  <a:gd name="T36" fmla="*/ 18 w 1229"/>
                  <a:gd name="T37" fmla="*/ 8 h 1468"/>
                  <a:gd name="T38" fmla="*/ 19 w 1229"/>
                  <a:gd name="T39" fmla="*/ 4 h 1468"/>
                  <a:gd name="T40" fmla="*/ 20 w 1229"/>
                  <a:gd name="T41" fmla="*/ 3 h 1468"/>
                  <a:gd name="T42" fmla="*/ 19 w 1229"/>
                  <a:gd name="T43" fmla="*/ 2 h 1468"/>
                  <a:gd name="T44" fmla="*/ 19 w 1229"/>
                  <a:gd name="T45" fmla="*/ 2 h 1468"/>
                  <a:gd name="T46" fmla="*/ 18 w 1229"/>
                  <a:gd name="T47" fmla="*/ 1 h 1468"/>
                  <a:gd name="T48" fmla="*/ 16 w 1229"/>
                  <a:gd name="T49" fmla="*/ 1 h 1468"/>
                  <a:gd name="T50" fmla="*/ 16 w 1229"/>
                  <a:gd name="T51" fmla="*/ 1 h 1468"/>
                  <a:gd name="T52" fmla="*/ 15 w 1229"/>
                  <a:gd name="T53" fmla="*/ 0 h 1468"/>
                  <a:gd name="T54" fmla="*/ 12 w 1229"/>
                  <a:gd name="T55" fmla="*/ 1 h 1468"/>
                  <a:gd name="T56" fmla="*/ 7 w 1229"/>
                  <a:gd name="T57" fmla="*/ 3 h 1468"/>
                  <a:gd name="T58" fmla="*/ 7 w 1229"/>
                  <a:gd name="T59" fmla="*/ 4 h 1468"/>
                  <a:gd name="T60" fmla="*/ 6 w 1229"/>
                  <a:gd name="T61" fmla="*/ 5 h 1468"/>
                  <a:gd name="T62" fmla="*/ 4 w 1229"/>
                  <a:gd name="T63" fmla="*/ 6 h 1468"/>
                  <a:gd name="T64" fmla="*/ 3 w 1229"/>
                  <a:gd name="T65" fmla="*/ 7 h 1468"/>
                  <a:gd name="T66" fmla="*/ 2 w 1229"/>
                  <a:gd name="T67" fmla="*/ 8 h 1468"/>
                  <a:gd name="T68" fmla="*/ 1 w 1229"/>
                  <a:gd name="T69" fmla="*/ 10 h 1468"/>
                  <a:gd name="T70" fmla="*/ 0 w 1229"/>
                  <a:gd name="T71" fmla="*/ 12 h 1468"/>
                  <a:gd name="T72" fmla="*/ 0 w 1229"/>
                  <a:gd name="T73" fmla="*/ 13 h 1468"/>
                  <a:gd name="T74" fmla="*/ 0 w 1229"/>
                  <a:gd name="T75" fmla="*/ 15 h 1468"/>
                  <a:gd name="T76" fmla="*/ 1 w 1229"/>
                  <a:gd name="T77" fmla="*/ 18 h 1468"/>
                  <a:gd name="T78" fmla="*/ 2 w 1229"/>
                  <a:gd name="T79" fmla="*/ 20 h 1468"/>
                  <a:gd name="T80" fmla="*/ 3 w 1229"/>
                  <a:gd name="T81" fmla="*/ 23 h 1468"/>
                  <a:gd name="T82" fmla="*/ 4 w 1229"/>
                  <a:gd name="T83" fmla="*/ 25 h 1468"/>
                  <a:gd name="T84" fmla="*/ 5 w 1229"/>
                  <a:gd name="T85" fmla="*/ 25 h 1468"/>
                  <a:gd name="T86" fmla="*/ 6 w 1229"/>
                  <a:gd name="T87" fmla="*/ 26 h 1468"/>
                  <a:gd name="T88" fmla="*/ 6 w 1229"/>
                  <a:gd name="T89" fmla="*/ 30 h 1468"/>
                  <a:gd name="T90" fmla="*/ 19 w 1229"/>
                  <a:gd name="T91" fmla="*/ 30 h 14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89" name="Freeform 109">
                <a:extLst>
                  <a:ext uri="{FF2B5EF4-FFF2-40B4-BE49-F238E27FC236}">
                    <a16:creationId xmlns:a16="http://schemas.microsoft.com/office/drawing/2014/main" id="{F0E7A3E4-E15E-43C3-A7DF-0FF9F47520D4}"/>
                  </a:ext>
                </a:extLst>
              </p:cNvPr>
              <p:cNvSpPr>
                <a:spLocks/>
              </p:cNvSpPr>
              <p:nvPr/>
            </p:nvSpPr>
            <p:spPr bwMode="auto">
              <a:xfrm>
                <a:off x="2932" y="1151"/>
                <a:ext cx="77" cy="40"/>
              </a:xfrm>
              <a:custGeom>
                <a:avLst/>
                <a:gdLst>
                  <a:gd name="T0" fmla="*/ 0 w 538"/>
                  <a:gd name="T1" fmla="*/ 0 h 275"/>
                  <a:gd name="T2" fmla="*/ 5 w 538"/>
                  <a:gd name="T3" fmla="*/ 3 h 275"/>
                  <a:gd name="T4" fmla="*/ 9 w 538"/>
                  <a:gd name="T5" fmla="*/ 5 h 275"/>
                  <a:gd name="T6" fmla="*/ 11 w 538"/>
                  <a:gd name="T7" fmla="*/ 6 h 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headEnd/>
                <a:tailEnd/>
              </a:ln>
            </p:spPr>
            <p:txBody>
              <a:bodyPr/>
              <a:lstStyle/>
              <a:p>
                <a:endParaRPr lang="zh-CN" altLang="en-US"/>
              </a:p>
            </p:txBody>
          </p:sp>
          <p:sp>
            <p:nvSpPr>
              <p:cNvPr id="90" name="Freeform 110">
                <a:extLst>
                  <a:ext uri="{FF2B5EF4-FFF2-40B4-BE49-F238E27FC236}">
                    <a16:creationId xmlns:a16="http://schemas.microsoft.com/office/drawing/2014/main" id="{6196C409-BFB3-4A3E-B41F-7CAC6DE4CC1C}"/>
                  </a:ext>
                </a:extLst>
              </p:cNvPr>
              <p:cNvSpPr>
                <a:spLocks/>
              </p:cNvSpPr>
              <p:nvPr/>
            </p:nvSpPr>
            <p:spPr bwMode="auto">
              <a:xfrm>
                <a:off x="2885" y="1141"/>
                <a:ext cx="86" cy="91"/>
              </a:xfrm>
              <a:custGeom>
                <a:avLst/>
                <a:gdLst>
                  <a:gd name="T0" fmla="*/ 0 w 601"/>
                  <a:gd name="T1" fmla="*/ 0 h 643"/>
                  <a:gd name="T2" fmla="*/ 7 w 601"/>
                  <a:gd name="T3" fmla="*/ 4 h 643"/>
                  <a:gd name="T4" fmla="*/ 8 w 601"/>
                  <a:gd name="T5" fmla="*/ 5 h 643"/>
                  <a:gd name="T6" fmla="*/ 10 w 601"/>
                  <a:gd name="T7" fmla="*/ 7 h 643"/>
                  <a:gd name="T8" fmla="*/ 11 w 601"/>
                  <a:gd name="T9" fmla="*/ 9 h 643"/>
                  <a:gd name="T10" fmla="*/ 12 w 601"/>
                  <a:gd name="T11" fmla="*/ 11 h 643"/>
                  <a:gd name="T12" fmla="*/ 12 w 601"/>
                  <a:gd name="T13" fmla="*/ 13 h 6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headEnd/>
                <a:tailEnd/>
              </a:ln>
            </p:spPr>
            <p:txBody>
              <a:bodyPr/>
              <a:lstStyle/>
              <a:p>
                <a:endParaRPr lang="zh-CN" altLang="en-US"/>
              </a:p>
            </p:txBody>
          </p:sp>
          <p:sp>
            <p:nvSpPr>
              <p:cNvPr id="91" name="Freeform 111">
                <a:extLst>
                  <a:ext uri="{FF2B5EF4-FFF2-40B4-BE49-F238E27FC236}">
                    <a16:creationId xmlns:a16="http://schemas.microsoft.com/office/drawing/2014/main" id="{0B591F73-9375-4711-978B-735D08FDB08D}"/>
                  </a:ext>
                </a:extLst>
              </p:cNvPr>
              <p:cNvSpPr>
                <a:spLocks/>
              </p:cNvSpPr>
              <p:nvPr/>
            </p:nvSpPr>
            <p:spPr bwMode="auto">
              <a:xfrm>
                <a:off x="2919" y="1090"/>
                <a:ext cx="57" cy="89"/>
              </a:xfrm>
              <a:custGeom>
                <a:avLst/>
                <a:gdLst>
                  <a:gd name="T0" fmla="*/ 8 w 395"/>
                  <a:gd name="T1" fmla="*/ 3 h 623"/>
                  <a:gd name="T2" fmla="*/ 8 w 395"/>
                  <a:gd name="T3" fmla="*/ 2 h 623"/>
                  <a:gd name="T4" fmla="*/ 8 w 395"/>
                  <a:gd name="T5" fmla="*/ 1 h 623"/>
                  <a:gd name="T6" fmla="*/ 7 w 395"/>
                  <a:gd name="T7" fmla="*/ 0 h 623"/>
                  <a:gd name="T8" fmla="*/ 6 w 395"/>
                  <a:gd name="T9" fmla="*/ 0 h 623"/>
                  <a:gd name="T10" fmla="*/ 5 w 395"/>
                  <a:gd name="T11" fmla="*/ 0 h 623"/>
                  <a:gd name="T12" fmla="*/ 4 w 395"/>
                  <a:gd name="T13" fmla="*/ 0 h 623"/>
                  <a:gd name="T14" fmla="*/ 4 w 395"/>
                  <a:gd name="T15" fmla="*/ 1 h 623"/>
                  <a:gd name="T16" fmla="*/ 3 w 395"/>
                  <a:gd name="T17" fmla="*/ 3 h 623"/>
                  <a:gd name="T18" fmla="*/ 2 w 395"/>
                  <a:gd name="T19" fmla="*/ 6 h 623"/>
                  <a:gd name="T20" fmla="*/ 1 w 395"/>
                  <a:gd name="T21" fmla="*/ 8 h 623"/>
                  <a:gd name="T22" fmla="*/ 0 w 395"/>
                  <a:gd name="T23" fmla="*/ 10 h 623"/>
                  <a:gd name="T24" fmla="*/ 0 w 395"/>
                  <a:gd name="T25" fmla="*/ 12 h 623"/>
                  <a:gd name="T26" fmla="*/ 1 w 395"/>
                  <a:gd name="T27" fmla="*/ 12 h 623"/>
                  <a:gd name="T28" fmla="*/ 1 w 395"/>
                  <a:gd name="T29" fmla="*/ 13 h 623"/>
                  <a:gd name="T30" fmla="*/ 2 w 395"/>
                  <a:gd name="T31" fmla="*/ 13 h 623"/>
                  <a:gd name="T32" fmla="*/ 3 w 395"/>
                  <a:gd name="T33" fmla="*/ 12 h 623"/>
                  <a:gd name="T34" fmla="*/ 4 w 395"/>
                  <a:gd name="T35" fmla="*/ 11 h 623"/>
                  <a:gd name="T36" fmla="*/ 4 w 395"/>
                  <a:gd name="T37" fmla="*/ 9 h 623"/>
                  <a:gd name="T38" fmla="*/ 5 w 395"/>
                  <a:gd name="T39" fmla="*/ 8 h 623"/>
                  <a:gd name="T40" fmla="*/ 5 w 395"/>
                  <a:gd name="T41" fmla="*/ 7 h 623"/>
                  <a:gd name="T42" fmla="*/ 6 w 395"/>
                  <a:gd name="T43" fmla="*/ 5 h 623"/>
                  <a:gd name="T44" fmla="*/ 8 w 395"/>
                  <a:gd name="T45" fmla="*/ 4 h 623"/>
                  <a:gd name="T46" fmla="*/ 8 w 395"/>
                  <a:gd name="T47" fmla="*/ 3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92" name="Freeform 112">
                <a:extLst>
                  <a:ext uri="{FF2B5EF4-FFF2-40B4-BE49-F238E27FC236}">
                    <a16:creationId xmlns:a16="http://schemas.microsoft.com/office/drawing/2014/main" id="{4F028343-E756-40DE-9627-53CA2ADEC73F}"/>
                  </a:ext>
                </a:extLst>
              </p:cNvPr>
              <p:cNvSpPr>
                <a:spLocks/>
              </p:cNvSpPr>
              <p:nvPr/>
            </p:nvSpPr>
            <p:spPr bwMode="auto">
              <a:xfrm>
                <a:off x="2925" y="1154"/>
                <a:ext cx="16" cy="21"/>
              </a:xfrm>
              <a:custGeom>
                <a:avLst/>
                <a:gdLst>
                  <a:gd name="T0" fmla="*/ 0 w 114"/>
                  <a:gd name="T1" fmla="*/ 0 h 148"/>
                  <a:gd name="T2" fmla="*/ 1 w 114"/>
                  <a:gd name="T3" fmla="*/ 0 h 148"/>
                  <a:gd name="T4" fmla="*/ 2 w 114"/>
                  <a:gd name="T5" fmla="*/ 0 h 148"/>
                  <a:gd name="T6" fmla="*/ 2 w 114"/>
                  <a:gd name="T7" fmla="*/ 0 h 148"/>
                  <a:gd name="T8" fmla="*/ 2 w 114"/>
                  <a:gd name="T9" fmla="*/ 2 h 148"/>
                  <a:gd name="T10" fmla="*/ 2 w 114"/>
                  <a:gd name="T11" fmla="*/ 2 h 148"/>
                  <a:gd name="T12" fmla="*/ 2 w 114"/>
                  <a:gd name="T13" fmla="*/ 3 h 148"/>
                  <a:gd name="T14" fmla="*/ 1 w 114"/>
                  <a:gd name="T15" fmla="*/ 3 h 148"/>
                  <a:gd name="T16" fmla="*/ 1 w 114"/>
                  <a:gd name="T17" fmla="*/ 3 h 148"/>
                  <a:gd name="T18" fmla="*/ 0 w 114"/>
                  <a:gd name="T19" fmla="*/ 3 h 148"/>
                  <a:gd name="T20" fmla="*/ 0 w 114"/>
                  <a:gd name="T21" fmla="*/ 2 h 148"/>
                  <a:gd name="T22" fmla="*/ 0 w 114"/>
                  <a:gd name="T23" fmla="*/ 0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93" name="Freeform 113">
                <a:extLst>
                  <a:ext uri="{FF2B5EF4-FFF2-40B4-BE49-F238E27FC236}">
                    <a16:creationId xmlns:a16="http://schemas.microsoft.com/office/drawing/2014/main" id="{747F1ABA-042A-4D01-AB40-433DC3AE84FC}"/>
                  </a:ext>
                </a:extLst>
              </p:cNvPr>
              <p:cNvSpPr>
                <a:spLocks/>
              </p:cNvSpPr>
              <p:nvPr/>
            </p:nvSpPr>
            <p:spPr bwMode="auto">
              <a:xfrm>
                <a:off x="2870" y="962"/>
                <a:ext cx="42" cy="155"/>
              </a:xfrm>
              <a:custGeom>
                <a:avLst/>
                <a:gdLst>
                  <a:gd name="T0" fmla="*/ 6 w 290"/>
                  <a:gd name="T1" fmla="*/ 20 h 1090"/>
                  <a:gd name="T2" fmla="*/ 6 w 290"/>
                  <a:gd name="T3" fmla="*/ 19 h 1090"/>
                  <a:gd name="T4" fmla="*/ 6 w 290"/>
                  <a:gd name="T5" fmla="*/ 16 h 1090"/>
                  <a:gd name="T6" fmla="*/ 6 w 290"/>
                  <a:gd name="T7" fmla="*/ 14 h 1090"/>
                  <a:gd name="T8" fmla="*/ 6 w 290"/>
                  <a:gd name="T9" fmla="*/ 13 h 1090"/>
                  <a:gd name="T10" fmla="*/ 6 w 290"/>
                  <a:gd name="T11" fmla="*/ 12 h 1090"/>
                  <a:gd name="T12" fmla="*/ 6 w 290"/>
                  <a:gd name="T13" fmla="*/ 10 h 1090"/>
                  <a:gd name="T14" fmla="*/ 6 w 290"/>
                  <a:gd name="T15" fmla="*/ 8 h 1090"/>
                  <a:gd name="T16" fmla="*/ 6 w 290"/>
                  <a:gd name="T17" fmla="*/ 7 h 1090"/>
                  <a:gd name="T18" fmla="*/ 6 w 290"/>
                  <a:gd name="T19" fmla="*/ 6 h 1090"/>
                  <a:gd name="T20" fmla="*/ 6 w 290"/>
                  <a:gd name="T21" fmla="*/ 3 h 1090"/>
                  <a:gd name="T22" fmla="*/ 5 w 290"/>
                  <a:gd name="T23" fmla="*/ 2 h 1090"/>
                  <a:gd name="T24" fmla="*/ 5 w 290"/>
                  <a:gd name="T25" fmla="*/ 0 h 1090"/>
                  <a:gd name="T26" fmla="*/ 4 w 290"/>
                  <a:gd name="T27" fmla="*/ 0 h 1090"/>
                  <a:gd name="T28" fmla="*/ 4 w 290"/>
                  <a:gd name="T29" fmla="*/ 0 h 1090"/>
                  <a:gd name="T30" fmla="*/ 3 w 290"/>
                  <a:gd name="T31" fmla="*/ 0 h 1090"/>
                  <a:gd name="T32" fmla="*/ 3 w 290"/>
                  <a:gd name="T33" fmla="*/ 0 h 1090"/>
                  <a:gd name="T34" fmla="*/ 2 w 290"/>
                  <a:gd name="T35" fmla="*/ 1 h 1090"/>
                  <a:gd name="T36" fmla="*/ 2 w 290"/>
                  <a:gd name="T37" fmla="*/ 3 h 1090"/>
                  <a:gd name="T38" fmla="*/ 2 w 290"/>
                  <a:gd name="T39" fmla="*/ 5 h 1090"/>
                  <a:gd name="T40" fmla="*/ 2 w 290"/>
                  <a:gd name="T41" fmla="*/ 7 h 1090"/>
                  <a:gd name="T42" fmla="*/ 1 w 290"/>
                  <a:gd name="T43" fmla="*/ 8 h 1090"/>
                  <a:gd name="T44" fmla="*/ 1 w 290"/>
                  <a:gd name="T45" fmla="*/ 10 h 1090"/>
                  <a:gd name="T46" fmla="*/ 1 w 290"/>
                  <a:gd name="T47" fmla="*/ 12 h 1090"/>
                  <a:gd name="T48" fmla="*/ 1 w 290"/>
                  <a:gd name="T49" fmla="*/ 13 h 1090"/>
                  <a:gd name="T50" fmla="*/ 1 w 290"/>
                  <a:gd name="T51" fmla="*/ 16 h 1090"/>
                  <a:gd name="T52" fmla="*/ 0 w 290"/>
                  <a:gd name="T53" fmla="*/ 18 h 1090"/>
                  <a:gd name="T54" fmla="*/ 0 w 290"/>
                  <a:gd name="T55" fmla="*/ 20 h 1090"/>
                  <a:gd name="T56" fmla="*/ 0 w 290"/>
                  <a:gd name="T57" fmla="*/ 22 h 1090"/>
                  <a:gd name="T58" fmla="*/ 6 w 290"/>
                  <a:gd name="T59" fmla="*/ 22 h 1090"/>
                  <a:gd name="T60" fmla="*/ 6 w 290"/>
                  <a:gd name="T61" fmla="*/ 20 h 10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94" name="Freeform 114">
                <a:extLst>
                  <a:ext uri="{FF2B5EF4-FFF2-40B4-BE49-F238E27FC236}">
                    <a16:creationId xmlns:a16="http://schemas.microsoft.com/office/drawing/2014/main" id="{ECA554D1-9FAA-4562-ACAF-999CF4D3E076}"/>
                  </a:ext>
                </a:extLst>
              </p:cNvPr>
              <p:cNvSpPr>
                <a:spLocks/>
              </p:cNvSpPr>
              <p:nvPr/>
            </p:nvSpPr>
            <p:spPr bwMode="auto">
              <a:xfrm>
                <a:off x="2968" y="1156"/>
                <a:ext cx="31" cy="4"/>
              </a:xfrm>
              <a:custGeom>
                <a:avLst/>
                <a:gdLst>
                  <a:gd name="T0" fmla="*/ 4 w 221"/>
                  <a:gd name="T1" fmla="*/ 0 h 28"/>
                  <a:gd name="T2" fmla="*/ 3 w 221"/>
                  <a:gd name="T3" fmla="*/ 0 h 28"/>
                  <a:gd name="T4" fmla="*/ 2 w 221"/>
                  <a:gd name="T5" fmla="*/ 1 h 28"/>
                  <a:gd name="T6" fmla="*/ 1 w 221"/>
                  <a:gd name="T7" fmla="*/ 0 h 28"/>
                  <a:gd name="T8" fmla="*/ 0 w 2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headEnd/>
                <a:tailEnd/>
              </a:ln>
            </p:spPr>
            <p:txBody>
              <a:bodyPr/>
              <a:lstStyle/>
              <a:p>
                <a:endParaRPr lang="zh-CN" altLang="en-US"/>
              </a:p>
            </p:txBody>
          </p:sp>
          <p:sp>
            <p:nvSpPr>
              <p:cNvPr id="95" name="Freeform 115">
                <a:extLst>
                  <a:ext uri="{FF2B5EF4-FFF2-40B4-BE49-F238E27FC236}">
                    <a16:creationId xmlns:a16="http://schemas.microsoft.com/office/drawing/2014/main" id="{89E303E5-1CC7-48E1-947D-2ABD09EA0579}"/>
                  </a:ext>
                </a:extLst>
              </p:cNvPr>
              <p:cNvSpPr>
                <a:spLocks/>
              </p:cNvSpPr>
              <p:nvPr/>
            </p:nvSpPr>
            <p:spPr bwMode="auto">
              <a:xfrm>
                <a:off x="2872" y="1264"/>
                <a:ext cx="26" cy="2"/>
              </a:xfrm>
              <a:custGeom>
                <a:avLst/>
                <a:gdLst>
                  <a:gd name="T0" fmla="*/ 0 w 181"/>
                  <a:gd name="T1" fmla="*/ 0 h 14"/>
                  <a:gd name="T2" fmla="*/ 1 w 181"/>
                  <a:gd name="T3" fmla="*/ 0 h 14"/>
                  <a:gd name="T4" fmla="*/ 3 w 181"/>
                  <a:gd name="T5" fmla="*/ 0 h 14"/>
                  <a:gd name="T6" fmla="*/ 4 w 18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headEnd/>
                <a:tailEnd/>
              </a:ln>
            </p:spPr>
            <p:txBody>
              <a:bodyPr/>
              <a:lstStyle/>
              <a:p>
                <a:endParaRPr lang="zh-CN" altLang="en-US"/>
              </a:p>
            </p:txBody>
          </p:sp>
          <p:sp>
            <p:nvSpPr>
              <p:cNvPr id="96" name="Freeform 116">
                <a:extLst>
                  <a:ext uri="{FF2B5EF4-FFF2-40B4-BE49-F238E27FC236}">
                    <a16:creationId xmlns:a16="http://schemas.microsoft.com/office/drawing/2014/main" id="{58533DD7-8CA5-440C-95B7-EA71F51364AA}"/>
                  </a:ext>
                </a:extLst>
              </p:cNvPr>
              <p:cNvSpPr>
                <a:spLocks/>
              </p:cNvSpPr>
              <p:nvPr/>
            </p:nvSpPr>
            <p:spPr bwMode="auto">
              <a:xfrm>
                <a:off x="2928" y="1104"/>
                <a:ext cx="53" cy="72"/>
              </a:xfrm>
              <a:custGeom>
                <a:avLst/>
                <a:gdLst>
                  <a:gd name="T0" fmla="*/ 8 w 370"/>
                  <a:gd name="T1" fmla="*/ 2 h 501"/>
                  <a:gd name="T2" fmla="*/ 7 w 370"/>
                  <a:gd name="T3" fmla="*/ 3 h 501"/>
                  <a:gd name="T4" fmla="*/ 7 w 370"/>
                  <a:gd name="T5" fmla="*/ 4 h 501"/>
                  <a:gd name="T6" fmla="*/ 6 w 370"/>
                  <a:gd name="T7" fmla="*/ 5 h 501"/>
                  <a:gd name="T8" fmla="*/ 5 w 370"/>
                  <a:gd name="T9" fmla="*/ 6 h 501"/>
                  <a:gd name="T10" fmla="*/ 4 w 370"/>
                  <a:gd name="T11" fmla="*/ 6 h 501"/>
                  <a:gd name="T12" fmla="*/ 4 w 370"/>
                  <a:gd name="T13" fmla="*/ 7 h 501"/>
                  <a:gd name="T14" fmla="*/ 3 w 370"/>
                  <a:gd name="T15" fmla="*/ 8 h 501"/>
                  <a:gd name="T16" fmla="*/ 3 w 370"/>
                  <a:gd name="T17" fmla="*/ 10 h 501"/>
                  <a:gd name="T18" fmla="*/ 2 w 370"/>
                  <a:gd name="T19" fmla="*/ 10 h 501"/>
                  <a:gd name="T20" fmla="*/ 1 w 370"/>
                  <a:gd name="T21" fmla="*/ 10 h 501"/>
                  <a:gd name="T22" fmla="*/ 0 w 370"/>
                  <a:gd name="T23" fmla="*/ 10 h 501"/>
                  <a:gd name="T24" fmla="*/ 0 w 370"/>
                  <a:gd name="T25" fmla="*/ 9 h 501"/>
                  <a:gd name="T26" fmla="*/ 0 w 370"/>
                  <a:gd name="T27" fmla="*/ 8 h 501"/>
                  <a:gd name="T28" fmla="*/ 0 w 370"/>
                  <a:gd name="T29" fmla="*/ 7 h 501"/>
                  <a:gd name="T30" fmla="*/ 1 w 370"/>
                  <a:gd name="T31" fmla="*/ 5 h 501"/>
                  <a:gd name="T32" fmla="*/ 2 w 370"/>
                  <a:gd name="T33" fmla="*/ 4 h 501"/>
                  <a:gd name="T34" fmla="*/ 3 w 370"/>
                  <a:gd name="T35" fmla="*/ 1 h 501"/>
                  <a:gd name="T36" fmla="*/ 4 w 370"/>
                  <a:gd name="T37" fmla="*/ 0 h 501"/>
                  <a:gd name="T38" fmla="*/ 6 w 370"/>
                  <a:gd name="T39" fmla="*/ 0 h 501"/>
                  <a:gd name="T40" fmla="*/ 6 w 370"/>
                  <a:gd name="T41" fmla="*/ 0 h 501"/>
                  <a:gd name="T42" fmla="*/ 7 w 370"/>
                  <a:gd name="T43" fmla="*/ 1 h 501"/>
                  <a:gd name="T44" fmla="*/ 7 w 370"/>
                  <a:gd name="T45" fmla="*/ 1 h 501"/>
                  <a:gd name="T46" fmla="*/ 8 w 370"/>
                  <a:gd name="T47" fmla="*/ 2 h 5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97" name="Freeform 117">
                <a:extLst>
                  <a:ext uri="{FF2B5EF4-FFF2-40B4-BE49-F238E27FC236}">
                    <a16:creationId xmlns:a16="http://schemas.microsoft.com/office/drawing/2014/main" id="{D77FC095-870D-4F76-920B-39236275ECD4}"/>
                  </a:ext>
                </a:extLst>
              </p:cNvPr>
              <p:cNvSpPr>
                <a:spLocks/>
              </p:cNvSpPr>
              <p:nvPr/>
            </p:nvSpPr>
            <p:spPr bwMode="auto">
              <a:xfrm>
                <a:off x="2948" y="1163"/>
                <a:ext cx="14" cy="17"/>
              </a:xfrm>
              <a:custGeom>
                <a:avLst/>
                <a:gdLst>
                  <a:gd name="T0" fmla="*/ 0 w 98"/>
                  <a:gd name="T1" fmla="*/ 0 h 114"/>
                  <a:gd name="T2" fmla="*/ 1 w 98"/>
                  <a:gd name="T3" fmla="*/ 0 h 114"/>
                  <a:gd name="T4" fmla="*/ 2 w 98"/>
                  <a:gd name="T5" fmla="*/ 0 h 114"/>
                  <a:gd name="T6" fmla="*/ 2 w 98"/>
                  <a:gd name="T7" fmla="*/ 1 h 114"/>
                  <a:gd name="T8" fmla="*/ 2 w 98"/>
                  <a:gd name="T9" fmla="*/ 2 h 114"/>
                  <a:gd name="T10" fmla="*/ 1 w 98"/>
                  <a:gd name="T11" fmla="*/ 3 h 114"/>
                  <a:gd name="T12" fmla="*/ 0 w 98"/>
                  <a:gd name="T13" fmla="*/ 2 h 114"/>
                  <a:gd name="T14" fmla="*/ 0 w 98"/>
                  <a:gd name="T15" fmla="*/ 2 h 114"/>
                  <a:gd name="T16" fmla="*/ 0 w 98"/>
                  <a:gd name="T17" fmla="*/ 1 h 114"/>
                  <a:gd name="T18" fmla="*/ 0 w 98"/>
                  <a:gd name="T19" fmla="*/ 0 h 114"/>
                  <a:gd name="T20" fmla="*/ 0 w 98"/>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98" name="Freeform 118">
                <a:extLst>
                  <a:ext uri="{FF2B5EF4-FFF2-40B4-BE49-F238E27FC236}">
                    <a16:creationId xmlns:a16="http://schemas.microsoft.com/office/drawing/2014/main" id="{F7CCD9EF-E77B-45EA-8DDA-1A2F5C53CDCD}"/>
                  </a:ext>
                </a:extLst>
              </p:cNvPr>
              <p:cNvSpPr>
                <a:spLocks/>
              </p:cNvSpPr>
              <p:nvPr/>
            </p:nvSpPr>
            <p:spPr bwMode="auto">
              <a:xfrm>
                <a:off x="2902" y="1083"/>
                <a:ext cx="45" cy="90"/>
              </a:xfrm>
              <a:custGeom>
                <a:avLst/>
                <a:gdLst>
                  <a:gd name="T0" fmla="*/ 6 w 317"/>
                  <a:gd name="T1" fmla="*/ 2 h 626"/>
                  <a:gd name="T2" fmla="*/ 6 w 317"/>
                  <a:gd name="T3" fmla="*/ 1 h 626"/>
                  <a:gd name="T4" fmla="*/ 6 w 317"/>
                  <a:gd name="T5" fmla="*/ 0 h 626"/>
                  <a:gd name="T6" fmla="*/ 5 w 317"/>
                  <a:gd name="T7" fmla="*/ 0 h 626"/>
                  <a:gd name="T8" fmla="*/ 4 w 317"/>
                  <a:gd name="T9" fmla="*/ 0 h 626"/>
                  <a:gd name="T10" fmla="*/ 3 w 317"/>
                  <a:gd name="T11" fmla="*/ 0 h 626"/>
                  <a:gd name="T12" fmla="*/ 2 w 317"/>
                  <a:gd name="T13" fmla="*/ 1 h 626"/>
                  <a:gd name="T14" fmla="*/ 1 w 317"/>
                  <a:gd name="T15" fmla="*/ 2 h 626"/>
                  <a:gd name="T16" fmla="*/ 1 w 317"/>
                  <a:gd name="T17" fmla="*/ 6 h 626"/>
                  <a:gd name="T18" fmla="*/ 0 w 317"/>
                  <a:gd name="T19" fmla="*/ 8 h 626"/>
                  <a:gd name="T20" fmla="*/ 0 w 317"/>
                  <a:gd name="T21" fmla="*/ 11 h 626"/>
                  <a:gd name="T22" fmla="*/ 0 w 317"/>
                  <a:gd name="T23" fmla="*/ 12 h 626"/>
                  <a:gd name="T24" fmla="*/ 1 w 317"/>
                  <a:gd name="T25" fmla="*/ 13 h 626"/>
                  <a:gd name="T26" fmla="*/ 2 w 317"/>
                  <a:gd name="T27" fmla="*/ 13 h 626"/>
                  <a:gd name="T28" fmla="*/ 3 w 317"/>
                  <a:gd name="T29" fmla="*/ 12 h 626"/>
                  <a:gd name="T30" fmla="*/ 4 w 317"/>
                  <a:gd name="T31" fmla="*/ 11 h 626"/>
                  <a:gd name="T32" fmla="*/ 4 w 317"/>
                  <a:gd name="T33" fmla="*/ 9 h 626"/>
                  <a:gd name="T34" fmla="*/ 4 w 317"/>
                  <a:gd name="T35" fmla="*/ 7 h 626"/>
                  <a:gd name="T36" fmla="*/ 5 w 317"/>
                  <a:gd name="T37" fmla="*/ 5 h 626"/>
                  <a:gd name="T38" fmla="*/ 6 w 317"/>
                  <a:gd name="T39" fmla="*/ 3 h 626"/>
                  <a:gd name="T40" fmla="*/ 6 w 317"/>
                  <a:gd name="T41" fmla="*/ 2 h 6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99" name="Freeform 119">
                <a:extLst>
                  <a:ext uri="{FF2B5EF4-FFF2-40B4-BE49-F238E27FC236}">
                    <a16:creationId xmlns:a16="http://schemas.microsoft.com/office/drawing/2014/main" id="{27D50555-C1B7-4379-964A-F0F942D50BD3}"/>
                  </a:ext>
                </a:extLst>
              </p:cNvPr>
              <p:cNvSpPr>
                <a:spLocks/>
              </p:cNvSpPr>
              <p:nvPr/>
            </p:nvSpPr>
            <p:spPr bwMode="auto">
              <a:xfrm>
                <a:off x="2904" y="1147"/>
                <a:ext cx="19" cy="21"/>
              </a:xfrm>
              <a:custGeom>
                <a:avLst/>
                <a:gdLst>
                  <a:gd name="T0" fmla="*/ 3 w 132"/>
                  <a:gd name="T1" fmla="*/ 0 h 152"/>
                  <a:gd name="T2" fmla="*/ 3 w 132"/>
                  <a:gd name="T3" fmla="*/ 2 h 152"/>
                  <a:gd name="T4" fmla="*/ 2 w 132"/>
                  <a:gd name="T5" fmla="*/ 3 h 152"/>
                  <a:gd name="T6" fmla="*/ 2 w 132"/>
                  <a:gd name="T7" fmla="*/ 3 h 152"/>
                  <a:gd name="T8" fmla="*/ 1 w 132"/>
                  <a:gd name="T9" fmla="*/ 3 h 152"/>
                  <a:gd name="T10" fmla="*/ 0 w 132"/>
                  <a:gd name="T11" fmla="*/ 2 h 152"/>
                  <a:gd name="T12" fmla="*/ 0 w 132"/>
                  <a:gd name="T13" fmla="*/ 2 h 152"/>
                  <a:gd name="T14" fmla="*/ 0 w 132"/>
                  <a:gd name="T15" fmla="*/ 1 h 152"/>
                  <a:gd name="T16" fmla="*/ 0 w 132"/>
                  <a:gd name="T17" fmla="*/ 0 h 152"/>
                  <a:gd name="T18" fmla="*/ 2 w 132"/>
                  <a:gd name="T19" fmla="*/ 0 h 152"/>
                  <a:gd name="T20" fmla="*/ 3 w 132"/>
                  <a:gd name="T21" fmla="*/ 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100" name="Freeform 120">
                <a:extLst>
                  <a:ext uri="{FF2B5EF4-FFF2-40B4-BE49-F238E27FC236}">
                    <a16:creationId xmlns:a16="http://schemas.microsoft.com/office/drawing/2014/main" id="{157CACA1-95DC-47F7-A278-727EE6EE9290}"/>
                  </a:ext>
                </a:extLst>
              </p:cNvPr>
              <p:cNvSpPr>
                <a:spLocks/>
              </p:cNvSpPr>
              <p:nvPr/>
            </p:nvSpPr>
            <p:spPr bwMode="auto">
              <a:xfrm>
                <a:off x="2833" y="1089"/>
                <a:ext cx="83" cy="135"/>
              </a:xfrm>
              <a:custGeom>
                <a:avLst/>
                <a:gdLst>
                  <a:gd name="T0" fmla="*/ 5 w 578"/>
                  <a:gd name="T1" fmla="*/ 2 h 941"/>
                  <a:gd name="T2" fmla="*/ 7 w 578"/>
                  <a:gd name="T3" fmla="*/ 2 h 941"/>
                  <a:gd name="T4" fmla="*/ 8 w 578"/>
                  <a:gd name="T5" fmla="*/ 1 h 941"/>
                  <a:gd name="T6" fmla="*/ 9 w 578"/>
                  <a:gd name="T7" fmla="*/ 0 h 941"/>
                  <a:gd name="T8" fmla="*/ 11 w 578"/>
                  <a:gd name="T9" fmla="*/ 0 h 941"/>
                  <a:gd name="T10" fmla="*/ 11 w 578"/>
                  <a:gd name="T11" fmla="*/ 0 h 941"/>
                  <a:gd name="T12" fmla="*/ 12 w 578"/>
                  <a:gd name="T13" fmla="*/ 1 h 941"/>
                  <a:gd name="T14" fmla="*/ 12 w 578"/>
                  <a:gd name="T15" fmla="*/ 1 h 941"/>
                  <a:gd name="T16" fmla="*/ 12 w 578"/>
                  <a:gd name="T17" fmla="*/ 2 h 941"/>
                  <a:gd name="T18" fmla="*/ 11 w 578"/>
                  <a:gd name="T19" fmla="*/ 3 h 941"/>
                  <a:gd name="T20" fmla="*/ 11 w 578"/>
                  <a:gd name="T21" fmla="*/ 4 h 941"/>
                  <a:gd name="T22" fmla="*/ 9 w 578"/>
                  <a:gd name="T23" fmla="*/ 6 h 941"/>
                  <a:gd name="T24" fmla="*/ 8 w 578"/>
                  <a:gd name="T25" fmla="*/ 6 h 941"/>
                  <a:gd name="T26" fmla="*/ 7 w 578"/>
                  <a:gd name="T27" fmla="*/ 7 h 941"/>
                  <a:gd name="T28" fmla="*/ 8 w 578"/>
                  <a:gd name="T29" fmla="*/ 8 h 941"/>
                  <a:gd name="T30" fmla="*/ 8 w 578"/>
                  <a:gd name="T31" fmla="*/ 10 h 941"/>
                  <a:gd name="T32" fmla="*/ 8 w 578"/>
                  <a:gd name="T33" fmla="*/ 12 h 941"/>
                  <a:gd name="T34" fmla="*/ 7 w 578"/>
                  <a:gd name="T35" fmla="*/ 13 h 941"/>
                  <a:gd name="T36" fmla="*/ 7 w 578"/>
                  <a:gd name="T37" fmla="*/ 14 h 941"/>
                  <a:gd name="T38" fmla="*/ 6 w 578"/>
                  <a:gd name="T39" fmla="*/ 16 h 941"/>
                  <a:gd name="T40" fmla="*/ 6 w 578"/>
                  <a:gd name="T41" fmla="*/ 17 h 941"/>
                  <a:gd name="T42" fmla="*/ 5 w 578"/>
                  <a:gd name="T43" fmla="*/ 18 h 941"/>
                  <a:gd name="T44" fmla="*/ 4 w 578"/>
                  <a:gd name="T45" fmla="*/ 19 h 941"/>
                  <a:gd name="T46" fmla="*/ 3 w 578"/>
                  <a:gd name="T47" fmla="*/ 19 h 941"/>
                  <a:gd name="T48" fmla="*/ 2 w 578"/>
                  <a:gd name="T49" fmla="*/ 19 h 941"/>
                  <a:gd name="T50" fmla="*/ 1 w 578"/>
                  <a:gd name="T51" fmla="*/ 18 h 941"/>
                  <a:gd name="T52" fmla="*/ 1 w 578"/>
                  <a:gd name="T53" fmla="*/ 16 h 941"/>
                  <a:gd name="T54" fmla="*/ 0 w 578"/>
                  <a:gd name="T55" fmla="*/ 14 h 941"/>
                  <a:gd name="T56" fmla="*/ 0 w 578"/>
                  <a:gd name="T57" fmla="*/ 13 h 941"/>
                  <a:gd name="T58" fmla="*/ 1 w 578"/>
                  <a:gd name="T59" fmla="*/ 11 h 941"/>
                  <a:gd name="T60" fmla="*/ 1 w 578"/>
                  <a:gd name="T61" fmla="*/ 8 h 941"/>
                  <a:gd name="T62" fmla="*/ 2 w 578"/>
                  <a:gd name="T63" fmla="*/ 5 h 941"/>
                  <a:gd name="T64" fmla="*/ 3 w 578"/>
                  <a:gd name="T65" fmla="*/ 3 h 941"/>
                  <a:gd name="T66" fmla="*/ 4 w 578"/>
                  <a:gd name="T67" fmla="*/ 3 h 941"/>
                  <a:gd name="T68" fmla="*/ 5 w 578"/>
                  <a:gd name="T69" fmla="*/ 2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101" name="Freeform 121">
                <a:extLst>
                  <a:ext uri="{FF2B5EF4-FFF2-40B4-BE49-F238E27FC236}">
                    <a16:creationId xmlns:a16="http://schemas.microsoft.com/office/drawing/2014/main" id="{E2B64BEB-D147-4110-A8AF-23C99C9E7871}"/>
                  </a:ext>
                </a:extLst>
              </p:cNvPr>
              <p:cNvSpPr>
                <a:spLocks/>
              </p:cNvSpPr>
              <p:nvPr/>
            </p:nvSpPr>
            <p:spPr bwMode="auto">
              <a:xfrm>
                <a:off x="2883" y="1090"/>
                <a:ext cx="30" cy="21"/>
              </a:xfrm>
              <a:custGeom>
                <a:avLst/>
                <a:gdLst>
                  <a:gd name="T0" fmla="*/ 0 w 210"/>
                  <a:gd name="T1" fmla="*/ 2 h 149"/>
                  <a:gd name="T2" fmla="*/ 1 w 210"/>
                  <a:gd name="T3" fmla="*/ 3 h 149"/>
                  <a:gd name="T4" fmla="*/ 1 w 210"/>
                  <a:gd name="T5" fmla="*/ 3 h 149"/>
                  <a:gd name="T6" fmla="*/ 2 w 210"/>
                  <a:gd name="T7" fmla="*/ 3 h 149"/>
                  <a:gd name="T8" fmla="*/ 4 w 210"/>
                  <a:gd name="T9" fmla="*/ 2 h 149"/>
                  <a:gd name="T10" fmla="*/ 4 w 210"/>
                  <a:gd name="T11" fmla="*/ 2 h 149"/>
                  <a:gd name="T12" fmla="*/ 4 w 210"/>
                  <a:gd name="T13" fmla="*/ 1 h 149"/>
                  <a:gd name="T14" fmla="*/ 4 w 210"/>
                  <a:gd name="T15" fmla="*/ 0 h 149"/>
                  <a:gd name="T16" fmla="*/ 3 w 210"/>
                  <a:gd name="T17" fmla="*/ 0 h 149"/>
                  <a:gd name="T18" fmla="*/ 2 w 210"/>
                  <a:gd name="T19" fmla="*/ 0 h 149"/>
                  <a:gd name="T20" fmla="*/ 1 w 210"/>
                  <a:gd name="T21" fmla="*/ 1 h 149"/>
                  <a:gd name="T22" fmla="*/ 0 w 210"/>
                  <a:gd name="T23" fmla="*/ 2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102" name="Freeform 122">
                <a:extLst>
                  <a:ext uri="{FF2B5EF4-FFF2-40B4-BE49-F238E27FC236}">
                    <a16:creationId xmlns:a16="http://schemas.microsoft.com/office/drawing/2014/main" id="{B8B03EFD-D189-4518-ABA9-3018D8A388B1}"/>
                  </a:ext>
                </a:extLst>
              </p:cNvPr>
              <p:cNvSpPr>
                <a:spLocks/>
              </p:cNvSpPr>
              <p:nvPr/>
            </p:nvSpPr>
            <p:spPr bwMode="auto">
              <a:xfrm>
                <a:off x="2974" y="1146"/>
                <a:ext cx="1" cy="6"/>
              </a:xfrm>
              <a:custGeom>
                <a:avLst/>
                <a:gdLst>
                  <a:gd name="T0" fmla="*/ 0 w 7"/>
                  <a:gd name="T1" fmla="*/ 1 h 42"/>
                  <a:gd name="T2" fmla="*/ 0 w 7"/>
                  <a:gd name="T3" fmla="*/ 0 h 42"/>
                  <a:gd name="T4" fmla="*/ 0 w 7"/>
                  <a:gd name="T5" fmla="*/ 0 h 42"/>
                  <a:gd name="T6" fmla="*/ 0 60000 65536"/>
                  <a:gd name="T7" fmla="*/ 0 60000 65536"/>
                  <a:gd name="T8" fmla="*/ 0 60000 65536"/>
                </a:gdLst>
                <a:ahLst/>
                <a:cxnLst>
                  <a:cxn ang="T6">
                    <a:pos x="T0" y="T1"/>
                  </a:cxn>
                  <a:cxn ang="T7">
                    <a:pos x="T2" y="T3"/>
                  </a:cxn>
                  <a:cxn ang="T8">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headEnd/>
                <a:tailEnd/>
              </a:ln>
            </p:spPr>
            <p:txBody>
              <a:bodyPr/>
              <a:lstStyle/>
              <a:p>
                <a:endParaRPr lang="zh-CN" altLang="en-US"/>
              </a:p>
            </p:txBody>
          </p:sp>
        </p:grpSp>
      </p:grpSp>
      <p:sp>
        <p:nvSpPr>
          <p:cNvPr id="128" name="AutoShape 123">
            <a:extLst>
              <a:ext uri="{FF2B5EF4-FFF2-40B4-BE49-F238E27FC236}">
                <a16:creationId xmlns:a16="http://schemas.microsoft.com/office/drawing/2014/main" id="{55BAB2F7-D69D-4E60-AD99-AF8371147CF7}"/>
              </a:ext>
            </a:extLst>
          </p:cNvPr>
          <p:cNvSpPr>
            <a:spLocks noChangeArrowheads="1"/>
          </p:cNvSpPr>
          <p:nvPr/>
        </p:nvSpPr>
        <p:spPr bwMode="auto">
          <a:xfrm>
            <a:off x="81107" y="2035851"/>
            <a:ext cx="7010400" cy="1540648"/>
          </a:xfrm>
          <a:prstGeom prst="cloudCallout">
            <a:avLst>
              <a:gd name="adj1" fmla="val -34324"/>
              <a:gd name="adj2" fmla="val 81328"/>
            </a:avLst>
          </a:prstGeom>
          <a:gradFill rotWithShape="0">
            <a:gsLst>
              <a:gs pos="0">
                <a:srgbClr val="CCFFCC"/>
              </a:gs>
              <a:gs pos="100000">
                <a:srgbClr val="FFFFFF"/>
              </a:gs>
            </a:gsLst>
            <a:lin ang="189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000" b="1" dirty="0">
                <a:solidFill>
                  <a:srgbClr val="0D466D"/>
                </a:solidFill>
                <a:latin typeface="Verdana" panose="020B0604030504040204" pitchFamily="34" charset="0"/>
              </a:rPr>
              <a:t>遗传算法（</a:t>
            </a:r>
            <a:r>
              <a:rPr lang="en-US" altLang="zh-CN" sz="2000" b="1" dirty="0">
                <a:solidFill>
                  <a:srgbClr val="0D466D"/>
                </a:solidFill>
                <a:latin typeface="Times New Roman" panose="02020603050405020304" pitchFamily="18" charset="0"/>
              </a:rPr>
              <a:t>Genetic Algorithm</a:t>
            </a:r>
            <a:r>
              <a:rPr lang="zh-CN" altLang="en-US" sz="2000" b="1" dirty="0">
                <a:solidFill>
                  <a:srgbClr val="0D466D"/>
                </a:solidFill>
                <a:latin typeface="Times New Roman" panose="02020603050405020304" pitchFamily="18" charset="0"/>
              </a:rPr>
              <a:t>，</a:t>
            </a:r>
            <a:r>
              <a:rPr lang="en-US" altLang="zh-CN" sz="2000" b="1" dirty="0">
                <a:solidFill>
                  <a:srgbClr val="0D466D"/>
                </a:solidFill>
                <a:latin typeface="Times New Roman" panose="02020603050405020304" pitchFamily="18" charset="0"/>
              </a:rPr>
              <a:t>GA</a:t>
            </a:r>
            <a:r>
              <a:rPr lang="zh-CN" altLang="en-US" sz="2000" b="1" dirty="0">
                <a:solidFill>
                  <a:srgbClr val="0D466D"/>
                </a:solidFill>
                <a:latin typeface="Verdana" panose="020B0604030504040204" pitchFamily="34" charset="0"/>
              </a:rPr>
              <a:t>）</a:t>
            </a:r>
          </a:p>
          <a:p>
            <a:pPr algn="ctr" eaLnBrk="1" hangingPunct="1"/>
            <a:r>
              <a:rPr lang="zh-CN" altLang="en-US" sz="2000" b="1" dirty="0">
                <a:solidFill>
                  <a:srgbClr val="0D466D"/>
                </a:solidFill>
                <a:latin typeface="Verdana" panose="020B0604030504040204" pitchFamily="34" charset="0"/>
              </a:rPr>
              <a:t>是进化计算的一个分支，</a:t>
            </a:r>
          </a:p>
          <a:p>
            <a:pPr algn="ctr" eaLnBrk="1" hangingPunct="1"/>
            <a:r>
              <a:rPr lang="zh-CN" altLang="en-US" sz="2000" b="1" dirty="0">
                <a:solidFill>
                  <a:srgbClr val="0D466D"/>
                </a:solidFill>
                <a:latin typeface="Verdana" panose="020B0604030504040204" pitchFamily="34" charset="0"/>
              </a:rPr>
              <a:t>是一种模拟自然界生物进化过程的随机搜索算法。</a:t>
            </a:r>
          </a:p>
        </p:txBody>
      </p:sp>
      <p:sp>
        <p:nvSpPr>
          <p:cNvPr id="129" name="AutoShape 124">
            <a:extLst>
              <a:ext uri="{FF2B5EF4-FFF2-40B4-BE49-F238E27FC236}">
                <a16:creationId xmlns:a16="http://schemas.microsoft.com/office/drawing/2014/main" id="{4BFC72D5-718C-4BFE-86EB-B15ADA74119E}"/>
              </a:ext>
            </a:extLst>
          </p:cNvPr>
          <p:cNvSpPr>
            <a:spLocks noChangeArrowheads="1"/>
          </p:cNvSpPr>
          <p:nvPr/>
        </p:nvSpPr>
        <p:spPr bwMode="auto">
          <a:xfrm>
            <a:off x="437486" y="959339"/>
            <a:ext cx="5791200" cy="1066800"/>
          </a:xfrm>
          <a:prstGeom prst="cloudCallout">
            <a:avLst>
              <a:gd name="adj1" fmla="val 71800"/>
              <a:gd name="adj2" fmla="val 435"/>
            </a:avLst>
          </a:prstGeom>
          <a:gradFill rotWithShape="0">
            <a:gsLst>
              <a:gs pos="0">
                <a:srgbClr val="FFFFFF"/>
              </a:gs>
              <a:gs pos="100000">
                <a:srgbClr val="CCFFFF"/>
              </a:gs>
            </a:gsLst>
            <a:lin ang="2700000" scaled="1"/>
          </a:gradFill>
          <a:ln w="9525">
            <a:solidFill>
              <a:srgbClr val="CDB33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0" b="1" dirty="0">
                <a:solidFill>
                  <a:srgbClr val="000000"/>
                </a:solidFill>
                <a:latin typeface="Times New Roman" panose="02020603050405020304" pitchFamily="18" charset="0"/>
                <a:ea typeface="楷体_GB2312" pitchFamily="1" charset="-122"/>
              </a:rPr>
              <a:t>       遗传算法的思想来源是怎样的？</a:t>
            </a:r>
          </a:p>
          <a:p>
            <a:pPr algn="ctr" eaLnBrk="1" hangingPunct="1"/>
            <a:r>
              <a:rPr kumimoji="1" lang="zh-CN" altLang="en-US" sz="2400" b="1" dirty="0">
                <a:solidFill>
                  <a:srgbClr val="000000"/>
                </a:solidFill>
                <a:latin typeface="Times New Roman" panose="02020603050405020304" pitchFamily="18" charset="0"/>
                <a:ea typeface="楷体_GB2312" pitchFamily="1" charset="-122"/>
              </a:rPr>
              <a:t>它由谁提出的？</a:t>
            </a:r>
          </a:p>
        </p:txBody>
      </p:sp>
      <p:sp>
        <p:nvSpPr>
          <p:cNvPr id="130" name="AutoShape 125">
            <a:extLst>
              <a:ext uri="{FF2B5EF4-FFF2-40B4-BE49-F238E27FC236}">
                <a16:creationId xmlns:a16="http://schemas.microsoft.com/office/drawing/2014/main" id="{29DD2F9A-5D14-4207-956A-91333011BDED}"/>
              </a:ext>
            </a:extLst>
          </p:cNvPr>
          <p:cNvSpPr>
            <a:spLocks noChangeArrowheads="1"/>
          </p:cNvSpPr>
          <p:nvPr/>
        </p:nvSpPr>
        <p:spPr bwMode="auto">
          <a:xfrm>
            <a:off x="2615084" y="3434090"/>
            <a:ext cx="6438793" cy="2751137"/>
          </a:xfrm>
          <a:prstGeom prst="cloudCallout">
            <a:avLst>
              <a:gd name="adj1" fmla="val -67913"/>
              <a:gd name="adj2" fmla="val 21548"/>
            </a:avLst>
          </a:prstGeom>
          <a:gradFill rotWithShape="0">
            <a:gsLst>
              <a:gs pos="0">
                <a:srgbClr val="CCFFCC"/>
              </a:gs>
              <a:gs pos="100000">
                <a:srgbClr val="FFFFFF"/>
              </a:gs>
            </a:gsLst>
            <a:lin ang="189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dirty="0">
              <a:solidFill>
                <a:srgbClr val="0D466D"/>
              </a:solidFill>
              <a:latin typeface="Verdana" panose="020B0604030504040204" pitchFamily="34" charset="0"/>
            </a:endParaRPr>
          </a:p>
        </p:txBody>
      </p:sp>
      <p:sp>
        <p:nvSpPr>
          <p:cNvPr id="2" name="文本框 1">
            <a:extLst>
              <a:ext uri="{FF2B5EF4-FFF2-40B4-BE49-F238E27FC236}">
                <a16:creationId xmlns:a16="http://schemas.microsoft.com/office/drawing/2014/main" id="{3941860E-8CD2-40A2-8EB0-4446864039BE}"/>
              </a:ext>
            </a:extLst>
          </p:cNvPr>
          <p:cNvSpPr txBox="1"/>
          <p:nvPr/>
        </p:nvSpPr>
        <p:spPr>
          <a:xfrm>
            <a:off x="3449161" y="3778770"/>
            <a:ext cx="4636921" cy="2308324"/>
          </a:xfrm>
          <a:prstGeom prst="rect">
            <a:avLst/>
          </a:prstGeom>
          <a:noFill/>
        </p:spPr>
        <p:txBody>
          <a:bodyPr wrap="square" rtlCol="0">
            <a:spAutoFit/>
          </a:bodyPr>
          <a:lstStyle/>
          <a:p>
            <a:pPr algn="ctr" eaLnBrk="1" hangingPunct="1"/>
            <a:r>
              <a:rPr lang="en-US" altLang="zh-CN" sz="1800" b="1" dirty="0">
                <a:solidFill>
                  <a:srgbClr val="0D466D"/>
                </a:solidFill>
                <a:latin typeface="Verdana" panose="020B0604030504040204" pitchFamily="34" charset="0"/>
              </a:rPr>
              <a:t>GA</a:t>
            </a:r>
            <a:r>
              <a:rPr lang="zh-CN" altLang="en-US" sz="1800" b="1" dirty="0">
                <a:solidFill>
                  <a:srgbClr val="0D466D"/>
                </a:solidFill>
                <a:latin typeface="Verdana" panose="020B0604030504040204" pitchFamily="34" charset="0"/>
              </a:rPr>
              <a:t>思想源于自然界“自然选择”和“优胜劣汰”的进化规律，</a:t>
            </a:r>
          </a:p>
          <a:p>
            <a:pPr algn="ctr" eaLnBrk="1" hangingPunct="1"/>
            <a:r>
              <a:rPr lang="zh-CN" altLang="en-US" sz="1800" b="1" dirty="0">
                <a:solidFill>
                  <a:srgbClr val="0D466D"/>
                </a:solidFill>
                <a:latin typeface="Verdana" panose="020B0604030504040204" pitchFamily="34" charset="0"/>
              </a:rPr>
              <a:t>通过模拟生物进化中的自然选择和交配变异寻找问题的全局最优解。</a:t>
            </a:r>
          </a:p>
          <a:p>
            <a:pPr algn="ctr" eaLnBrk="1" hangingPunct="1"/>
            <a:r>
              <a:rPr lang="zh-CN" altLang="en-US" sz="1800" b="1" dirty="0">
                <a:solidFill>
                  <a:srgbClr val="0D466D"/>
                </a:solidFill>
                <a:latin typeface="Verdana" panose="020B0604030504040204" pitchFamily="34" charset="0"/>
              </a:rPr>
              <a:t>它最早由美国密歇根大学教授</a:t>
            </a:r>
            <a:r>
              <a:rPr lang="en-US" altLang="zh-CN" sz="1800" b="1" dirty="0">
                <a:solidFill>
                  <a:srgbClr val="0D466D"/>
                </a:solidFill>
                <a:latin typeface="Verdana" panose="020B0604030504040204" pitchFamily="34" charset="0"/>
              </a:rPr>
              <a:t>John H. Holland</a:t>
            </a:r>
            <a:r>
              <a:rPr lang="zh-CN" altLang="en-US" sz="1800" b="1" dirty="0">
                <a:solidFill>
                  <a:srgbClr val="0D466D"/>
                </a:solidFill>
                <a:latin typeface="Verdana" panose="020B0604030504040204" pitchFamily="34" charset="0"/>
              </a:rPr>
              <a:t>提出，</a:t>
            </a:r>
          </a:p>
          <a:p>
            <a:pPr algn="ctr" eaLnBrk="1" hangingPunct="1"/>
            <a:r>
              <a:rPr lang="zh-CN" altLang="en-US" sz="1800" b="1" dirty="0">
                <a:solidFill>
                  <a:srgbClr val="0D466D"/>
                </a:solidFill>
                <a:latin typeface="Verdana" panose="020B0604030504040204" pitchFamily="34" charset="0"/>
              </a:rPr>
              <a:t>现在已经广泛应用于各种工程领域的优化问题之中。</a:t>
            </a:r>
          </a:p>
        </p:txBody>
      </p:sp>
    </p:spTree>
    <p:extLst>
      <p:ext uri="{BB962C8B-B14F-4D97-AF65-F5344CB8AC3E}">
        <p14:creationId xmlns:p14="http://schemas.microsoft.com/office/powerpoint/2010/main" val="3542347720"/>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blinds(horizontal)">
                                      <p:cBhvr>
                                        <p:cTn id="12" dur="500"/>
                                        <p:tgtEl>
                                          <p:spTgt spid="129"/>
                                        </p:tgtEl>
                                      </p:cBhvr>
                                    </p:animEffect>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barn(inVertical)">
                                      <p:cBhvr>
                                        <p:cTn id="27" dur="500"/>
                                        <p:tgtEl>
                                          <p:spTgt spid="1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22</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遗传算法的起源</a:t>
            </a:r>
          </a:p>
        </p:txBody>
      </p:sp>
      <p:pic>
        <p:nvPicPr>
          <p:cNvPr id="31" name="Picture 32" descr="图4">
            <a:extLst>
              <a:ext uri="{FF2B5EF4-FFF2-40B4-BE49-F238E27FC236}">
                <a16:creationId xmlns:a16="http://schemas.microsoft.com/office/drawing/2014/main" id="{C426FAAE-B3B4-479D-A27F-7BFB25EDF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67" y="1016699"/>
            <a:ext cx="4274833" cy="233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3" descr="图4">
            <a:extLst>
              <a:ext uri="{FF2B5EF4-FFF2-40B4-BE49-F238E27FC236}">
                <a16:creationId xmlns:a16="http://schemas.microsoft.com/office/drawing/2014/main" id="{C2F8A56B-DDB0-4998-8B5E-A8CDDF67B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761" y="2240934"/>
            <a:ext cx="3816350" cy="2330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34">
            <a:extLst>
              <a:ext uri="{FF2B5EF4-FFF2-40B4-BE49-F238E27FC236}">
                <a16:creationId xmlns:a16="http://schemas.microsoft.com/office/drawing/2014/main" id="{ADC67651-E804-4C5A-98F0-0DBBB4CF6537}"/>
              </a:ext>
            </a:extLst>
          </p:cNvPr>
          <p:cNvSpPr txBox="1">
            <a:spLocks noChangeArrowheads="1"/>
          </p:cNvSpPr>
          <p:nvPr/>
        </p:nvSpPr>
        <p:spPr bwMode="auto">
          <a:xfrm>
            <a:off x="504016" y="3936869"/>
            <a:ext cx="3421062" cy="579437"/>
          </a:xfrm>
          <a:prstGeom prst="rect">
            <a:avLst/>
          </a:prstGeom>
          <a:gradFill rotWithShape="1">
            <a:gsLst>
              <a:gs pos="0">
                <a:srgbClr val="66FFFF"/>
              </a:gs>
              <a:gs pos="50000">
                <a:srgbClr val="B2B2B2"/>
              </a:gs>
              <a:gs pos="100000">
                <a:srgbClr val="66FFFF"/>
              </a:gs>
            </a:gsLst>
            <a:lin ang="5400000" scaled="1"/>
          </a:gradFill>
          <a:ln w="38100">
            <a:solidFill>
              <a:srgbClr val="FF33CC"/>
            </a:solidFill>
            <a:miter lim="800000"/>
            <a:headEnd/>
            <a:tailEnd/>
          </a:ln>
          <a:effectLst>
            <a:outerShdw dist="107763" dir="2700000" algn="ctr" rotWithShape="0">
              <a:schemeClr val="bg2">
                <a:alpha val="50000"/>
              </a:schemeClr>
            </a:outerShdw>
          </a:effectLst>
        </p:spPr>
        <p:txBody>
          <a:bodyPr/>
          <a:lstStyle/>
          <a:p>
            <a:pPr algn="ctr">
              <a:lnSpc>
                <a:spcPct val="110000"/>
              </a:lnSpc>
              <a:spcBef>
                <a:spcPct val="20000"/>
              </a:spcBef>
              <a:buClr>
                <a:schemeClr val="accent1"/>
              </a:buClr>
              <a:defRPr/>
            </a:pPr>
            <a:r>
              <a:rPr lang="zh-CN" altLang="en-US" sz="3000" b="1" dirty="0">
                <a:solidFill>
                  <a:srgbClr val="000000"/>
                </a:solidFill>
                <a:effectLst>
                  <a:outerShdw blurRad="38100" dist="38100" dir="2700000" algn="tl">
                    <a:srgbClr val="FFFFFF"/>
                  </a:outerShdw>
                </a:effectLst>
                <a:latin typeface="黑体" pitchFamily="2" charset="-122"/>
                <a:ea typeface="黑体" pitchFamily="2" charset="-122"/>
              </a:rPr>
              <a:t>生物进化过程</a:t>
            </a:r>
          </a:p>
        </p:txBody>
      </p:sp>
      <p:sp>
        <p:nvSpPr>
          <p:cNvPr id="34" name="AutoShape 35">
            <a:extLst>
              <a:ext uri="{FF2B5EF4-FFF2-40B4-BE49-F238E27FC236}">
                <a16:creationId xmlns:a16="http://schemas.microsoft.com/office/drawing/2014/main" id="{DED60265-A774-437B-A69C-05AF17C6E91D}"/>
              </a:ext>
            </a:extLst>
          </p:cNvPr>
          <p:cNvSpPr>
            <a:spLocks noChangeArrowheads="1"/>
          </p:cNvSpPr>
          <p:nvPr/>
        </p:nvSpPr>
        <p:spPr bwMode="gray">
          <a:xfrm rot="16200000">
            <a:off x="1842842" y="3328195"/>
            <a:ext cx="579436" cy="619125"/>
          </a:xfrm>
          <a:prstGeom prst="rightArrow">
            <a:avLst>
              <a:gd name="adj1" fmla="val 35167"/>
              <a:gd name="adj2" fmla="val 56146"/>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35" name="Text Box 36">
            <a:extLst>
              <a:ext uri="{FF2B5EF4-FFF2-40B4-BE49-F238E27FC236}">
                <a16:creationId xmlns:a16="http://schemas.microsoft.com/office/drawing/2014/main" id="{AE9CB4F9-0807-4F86-9700-DE990546755C}"/>
              </a:ext>
            </a:extLst>
          </p:cNvPr>
          <p:cNvSpPr txBox="1">
            <a:spLocks noChangeArrowheads="1"/>
          </p:cNvSpPr>
          <p:nvPr/>
        </p:nvSpPr>
        <p:spPr bwMode="auto">
          <a:xfrm>
            <a:off x="5148263" y="1125538"/>
            <a:ext cx="3421062" cy="579437"/>
          </a:xfrm>
          <a:prstGeom prst="rect">
            <a:avLst/>
          </a:prstGeom>
          <a:gradFill rotWithShape="1">
            <a:gsLst>
              <a:gs pos="0">
                <a:srgbClr val="66FFFF"/>
              </a:gs>
              <a:gs pos="50000">
                <a:srgbClr val="B2B2B2"/>
              </a:gs>
              <a:gs pos="100000">
                <a:srgbClr val="66FFFF"/>
              </a:gs>
            </a:gsLst>
            <a:lin ang="5400000" scaled="1"/>
          </a:gradFill>
          <a:ln w="38100">
            <a:solidFill>
              <a:srgbClr val="FF33CC"/>
            </a:solidFill>
            <a:miter lim="800000"/>
            <a:headEnd/>
            <a:tailEnd/>
          </a:ln>
          <a:effectLst>
            <a:outerShdw dist="107763" dir="2700000" algn="ctr" rotWithShape="0">
              <a:schemeClr val="bg2">
                <a:alpha val="50000"/>
              </a:schemeClr>
            </a:outerShdw>
          </a:effectLst>
        </p:spPr>
        <p:txBody>
          <a:bodyPr/>
          <a:lstStyle/>
          <a:p>
            <a:pPr algn="ctr">
              <a:lnSpc>
                <a:spcPct val="110000"/>
              </a:lnSpc>
              <a:spcBef>
                <a:spcPct val="20000"/>
              </a:spcBef>
              <a:buClr>
                <a:schemeClr val="accent1"/>
              </a:buClr>
              <a:defRPr/>
            </a:pPr>
            <a:r>
              <a:rPr lang="zh-CN" altLang="en-US" sz="3000" b="1" dirty="0">
                <a:solidFill>
                  <a:srgbClr val="000000"/>
                </a:solidFill>
                <a:effectLst>
                  <a:outerShdw blurRad="38100" dist="38100" dir="2700000" algn="tl">
                    <a:srgbClr val="FFFFFF"/>
                  </a:outerShdw>
                </a:effectLst>
                <a:latin typeface="黑体" pitchFamily="2" charset="-122"/>
                <a:ea typeface="黑体" pitchFamily="2" charset="-122"/>
              </a:rPr>
              <a:t>遗传基因重组过程</a:t>
            </a:r>
            <a:endParaRPr lang="en-US" altLang="zh-CN" sz="3000" b="1" dirty="0">
              <a:solidFill>
                <a:srgbClr val="000000"/>
              </a:solidFill>
              <a:effectLst>
                <a:outerShdw blurRad="38100" dist="38100" dir="2700000" algn="tl">
                  <a:srgbClr val="FFFFFF"/>
                </a:outerShdw>
              </a:effectLst>
              <a:latin typeface="黑体" pitchFamily="2" charset="-122"/>
              <a:ea typeface="黑体" pitchFamily="2" charset="-122"/>
            </a:endParaRPr>
          </a:p>
        </p:txBody>
      </p:sp>
      <p:sp>
        <p:nvSpPr>
          <p:cNvPr id="36" name="AutoShape 37">
            <a:extLst>
              <a:ext uri="{FF2B5EF4-FFF2-40B4-BE49-F238E27FC236}">
                <a16:creationId xmlns:a16="http://schemas.microsoft.com/office/drawing/2014/main" id="{674D5C84-7950-4AE6-9407-B23A9DD24D8F}"/>
              </a:ext>
            </a:extLst>
          </p:cNvPr>
          <p:cNvSpPr>
            <a:spLocks noChangeArrowheads="1"/>
          </p:cNvSpPr>
          <p:nvPr/>
        </p:nvSpPr>
        <p:spPr bwMode="gray">
          <a:xfrm rot="5400000">
            <a:off x="6569074" y="1715737"/>
            <a:ext cx="579438" cy="619125"/>
          </a:xfrm>
          <a:prstGeom prst="rightArrow">
            <a:avLst>
              <a:gd name="adj1" fmla="val 35167"/>
              <a:gd name="adj2" fmla="val 54352"/>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37" name="文本框 36">
            <a:extLst>
              <a:ext uri="{FF2B5EF4-FFF2-40B4-BE49-F238E27FC236}">
                <a16:creationId xmlns:a16="http://schemas.microsoft.com/office/drawing/2014/main" id="{A6DAE649-7ACE-48F7-86DC-DF669CBD6540}"/>
              </a:ext>
            </a:extLst>
          </p:cNvPr>
          <p:cNvSpPr txBox="1"/>
          <p:nvPr/>
        </p:nvSpPr>
        <p:spPr>
          <a:xfrm>
            <a:off x="142859" y="4562089"/>
            <a:ext cx="8874770" cy="1938992"/>
          </a:xfrm>
          <a:prstGeom prst="rect">
            <a:avLst/>
          </a:prstGeom>
          <a:noFill/>
        </p:spPr>
        <p:txBody>
          <a:bodyPr wrap="square">
            <a:spAutoFit/>
          </a:bodyPr>
          <a:lstStyle/>
          <a:p>
            <a:pPr marL="342900" indent="-342900" algn="just">
              <a:buFont typeface="Wingdings" panose="05000000000000000000" pitchFamily="2" charset="2"/>
              <a:buChar char="p"/>
              <a:defRPr/>
            </a:pPr>
            <a:r>
              <a:rPr lang="zh-CN" altLang="zh-CN" sz="2400" b="1" kern="1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遵循</a:t>
            </a:r>
            <a:r>
              <a:rPr lang="zh-CN"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『适者生存』、『优胜劣汰』</a:t>
            </a:r>
            <a:r>
              <a:rPr lang="zh-CN" altLang="zh-CN" sz="2400" b="1" kern="1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的原则</a:t>
            </a:r>
            <a:endParaRPr lang="en-US" altLang="zh-CN" sz="2400" b="1" kern="1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Wingdings" panose="05000000000000000000" pitchFamily="2" charset="2"/>
              <a:buChar char="p"/>
              <a:defRPr/>
            </a:pPr>
            <a:r>
              <a:rPr lang="zh-CN" altLang="zh-CN" sz="2400" b="1" kern="1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模拟</a:t>
            </a:r>
            <a:r>
              <a:rPr lang="zh-CN" altLang="en-US" sz="2400" b="1" kern="1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生物</a:t>
            </a:r>
            <a:r>
              <a:rPr lang="zh-CN" altLang="zh-CN" sz="2400" b="1" kern="1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种群的进化过程</a:t>
            </a:r>
            <a:endParaRPr lang="en-US" altLang="zh-CN" sz="2400" b="1" kern="1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Wingdings" panose="05000000000000000000" pitchFamily="2" charset="2"/>
              <a:buChar char="p"/>
              <a:defRPr/>
            </a:pPr>
            <a:r>
              <a:rPr lang="zh-CN" altLang="zh-CN" sz="2400" b="1" kern="1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通过</a:t>
            </a:r>
            <a:r>
              <a:rPr lang="zh-CN"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选择</a:t>
            </a:r>
            <a:r>
              <a:rPr lang="en-US"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(Selection)</a:t>
            </a:r>
            <a:r>
              <a:rPr lang="zh-CN"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、交叉</a:t>
            </a:r>
            <a:r>
              <a:rPr lang="en-US"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(Crossover)</a:t>
            </a:r>
            <a:r>
              <a:rPr lang="zh-CN"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以及变异</a:t>
            </a:r>
            <a:r>
              <a:rPr lang="en-US" altLang="zh-CN" sz="2400" b="1" kern="1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(Mutation)</a:t>
            </a:r>
            <a:r>
              <a:rPr lang="zh-CN" altLang="zh-CN" sz="2400" b="1" kern="1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等机制，在每次迭代中保留一组候选个体，重复此过程，种群经过若干代进化后，理想情况下其适应度达到近似最优的状态。</a:t>
            </a:r>
            <a:endPar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24405550"/>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1000" fill="hold"/>
                                        <p:tgtEl>
                                          <p:spTgt spid="34"/>
                                        </p:tgtEl>
                                        <p:attrNameLst>
                                          <p:attrName>ppt_w</p:attrName>
                                        </p:attrNameLst>
                                      </p:cBhvr>
                                      <p:tavLst>
                                        <p:tav tm="0">
                                          <p:val>
                                            <p:strVal val="#ppt_w+.3"/>
                                          </p:val>
                                        </p:tav>
                                        <p:tav tm="100000">
                                          <p:val>
                                            <p:strVal val="#ppt_w"/>
                                          </p:val>
                                        </p:tav>
                                      </p:tavLst>
                                    </p:anim>
                                    <p:anim calcmode="lin" valueType="num">
                                      <p:cBhvr>
                                        <p:cTn id="13" dur="1000" fill="hold"/>
                                        <p:tgtEl>
                                          <p:spTgt spid="34"/>
                                        </p:tgtEl>
                                        <p:attrNameLst>
                                          <p:attrName>ppt_h</p:attrName>
                                        </p:attrNameLst>
                                      </p:cBhvr>
                                      <p:tavLst>
                                        <p:tav tm="0">
                                          <p:val>
                                            <p:strVal val="#ppt_h"/>
                                          </p:val>
                                        </p:tav>
                                        <p:tav tm="100000">
                                          <p:val>
                                            <p:strVal val="#ppt_h"/>
                                          </p:val>
                                        </p:tav>
                                      </p:tavLst>
                                    </p:anim>
                                    <p:animEffect transition="in" filter="fade">
                                      <p:cBhvr>
                                        <p:cTn id="14" dur="10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50" presetClass="entr" presetSubtype="0" decel="10000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1000" fill="hold"/>
                                        <p:tgtEl>
                                          <p:spTgt spid="36"/>
                                        </p:tgtEl>
                                        <p:attrNameLst>
                                          <p:attrName>ppt_w</p:attrName>
                                        </p:attrNameLst>
                                      </p:cBhvr>
                                      <p:tavLst>
                                        <p:tav tm="0">
                                          <p:val>
                                            <p:strVal val="#ppt_w+.3"/>
                                          </p:val>
                                        </p:tav>
                                        <p:tav tm="100000">
                                          <p:val>
                                            <p:strVal val="#ppt_w"/>
                                          </p:val>
                                        </p:tav>
                                      </p:tavLst>
                                    </p:anim>
                                    <p:anim calcmode="lin" valueType="num">
                                      <p:cBhvr>
                                        <p:cTn id="31" dur="1000" fill="hold"/>
                                        <p:tgtEl>
                                          <p:spTgt spid="36"/>
                                        </p:tgtEl>
                                        <p:attrNameLst>
                                          <p:attrName>ppt_h</p:attrName>
                                        </p:attrNameLst>
                                      </p:cBhvr>
                                      <p:tavLst>
                                        <p:tav tm="0">
                                          <p:val>
                                            <p:strVal val="#ppt_h"/>
                                          </p:val>
                                        </p:tav>
                                        <p:tav tm="100000">
                                          <p:val>
                                            <p:strVal val="#ppt_h"/>
                                          </p:val>
                                        </p:tav>
                                      </p:tavLst>
                                    </p:anim>
                                    <p:animEffect transition="in" filter="fade">
                                      <p:cBhvr>
                                        <p:cTn id="32" dur="10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7">
                                            <p:txEl>
                                              <p:pRg st="0" end="0"/>
                                            </p:txEl>
                                          </p:spTgt>
                                        </p:tgtEl>
                                        <p:attrNameLst>
                                          <p:attrName>style.visibility</p:attrName>
                                        </p:attrNameLst>
                                      </p:cBhvr>
                                      <p:to>
                                        <p:strVal val="visible"/>
                                      </p:to>
                                    </p:set>
                                    <p:animEffect transition="in" filter="barn(inVertical)">
                                      <p:cBhvr>
                                        <p:cTn id="42" dur="500"/>
                                        <p:tgtEl>
                                          <p:spTgt spid="3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7">
                                            <p:txEl>
                                              <p:pRg st="1" end="1"/>
                                            </p:txEl>
                                          </p:spTgt>
                                        </p:tgtEl>
                                        <p:attrNameLst>
                                          <p:attrName>style.visibility</p:attrName>
                                        </p:attrNameLst>
                                      </p:cBhvr>
                                      <p:to>
                                        <p:strVal val="visible"/>
                                      </p:to>
                                    </p:set>
                                    <p:animEffect transition="in" filter="barn(inVertical)">
                                      <p:cBhvr>
                                        <p:cTn id="47" dur="500"/>
                                        <p:tgtEl>
                                          <p:spTgt spid="3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7">
                                            <p:txEl>
                                              <p:pRg st="2" end="2"/>
                                            </p:txEl>
                                          </p:spTgt>
                                        </p:tgtEl>
                                        <p:attrNameLst>
                                          <p:attrName>style.visibility</p:attrName>
                                        </p:attrNameLst>
                                      </p:cBhvr>
                                      <p:to>
                                        <p:strVal val="visible"/>
                                      </p:to>
                                    </p:set>
                                    <p:animEffect transition="in" filter="barn(inVertical)">
                                      <p:cBhvr>
                                        <p:cTn id="52"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23</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遗传算法的起源</a:t>
            </a:r>
          </a:p>
        </p:txBody>
      </p:sp>
      <p:grpSp>
        <p:nvGrpSpPr>
          <p:cNvPr id="10" name="Group 38">
            <a:extLst>
              <a:ext uri="{FF2B5EF4-FFF2-40B4-BE49-F238E27FC236}">
                <a16:creationId xmlns:a16="http://schemas.microsoft.com/office/drawing/2014/main" id="{57CAAB0B-BC12-47DB-8CFE-F52868EFE6AF}"/>
              </a:ext>
            </a:extLst>
          </p:cNvPr>
          <p:cNvGrpSpPr>
            <a:grpSpLocks/>
          </p:cNvGrpSpPr>
          <p:nvPr/>
        </p:nvGrpSpPr>
        <p:grpSpPr bwMode="auto">
          <a:xfrm>
            <a:off x="250825" y="1557338"/>
            <a:ext cx="2382334" cy="4417512"/>
            <a:chOff x="576" y="1462"/>
            <a:chExt cx="1336" cy="1900"/>
          </a:xfrm>
        </p:grpSpPr>
        <p:sp>
          <p:nvSpPr>
            <p:cNvPr id="11" name="AutoShape 39">
              <a:extLst>
                <a:ext uri="{FF2B5EF4-FFF2-40B4-BE49-F238E27FC236}">
                  <a16:creationId xmlns:a16="http://schemas.microsoft.com/office/drawing/2014/main" id="{31553DAC-2B97-4CAA-A52E-1CC1DE2CD94C}"/>
                </a:ext>
              </a:extLst>
            </p:cNvPr>
            <p:cNvSpPr>
              <a:spLocks noChangeArrowheads="1"/>
            </p:cNvSpPr>
            <p:nvPr/>
          </p:nvSpPr>
          <p:spPr bwMode="auto">
            <a:xfrm>
              <a:off x="576" y="1462"/>
              <a:ext cx="1336" cy="1869"/>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0D466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12" name="Text Box 40">
              <a:extLst>
                <a:ext uri="{FF2B5EF4-FFF2-40B4-BE49-F238E27FC236}">
                  <a16:creationId xmlns:a16="http://schemas.microsoft.com/office/drawing/2014/main" id="{F87A6A00-99CC-413A-8D32-D671687E5AFA}"/>
                </a:ext>
              </a:extLst>
            </p:cNvPr>
            <p:cNvSpPr txBox="1">
              <a:spLocks noChangeArrowheads="1"/>
            </p:cNvSpPr>
            <p:nvPr/>
          </p:nvSpPr>
          <p:spPr bwMode="auto">
            <a:xfrm>
              <a:off x="639" y="1506"/>
              <a:ext cx="1248" cy="1856"/>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0" b="1" dirty="0">
                  <a:solidFill>
                    <a:srgbClr val="001D3A"/>
                  </a:solidFill>
                  <a:latin typeface="Verdana" panose="020B0604030504040204" pitchFamily="34" charset="0"/>
                </a:rPr>
                <a:t>生物遗传进化</a:t>
              </a:r>
              <a:endParaRPr lang="en-US" altLang="zh-CN" sz="2600" dirty="0">
                <a:solidFill>
                  <a:srgbClr val="001D3A"/>
                </a:solidFill>
                <a:latin typeface="Verdana" panose="020B0604030504040204" pitchFamily="34" charset="0"/>
              </a:endParaRPr>
            </a:p>
            <a:p>
              <a:pPr>
                <a:lnSpc>
                  <a:spcPct val="120000"/>
                </a:lnSpc>
                <a:buSzPct val="60000"/>
                <a:buFontTx/>
                <a:buChar char="•"/>
              </a:pPr>
              <a:r>
                <a:rPr lang="zh-CN" altLang="en-US" sz="2400" b="1" dirty="0">
                  <a:solidFill>
                    <a:srgbClr val="0000FF"/>
                  </a:solidFill>
                  <a:latin typeface="Verdana" panose="020B0604030504040204" pitchFamily="34" charset="0"/>
                </a:rPr>
                <a:t>群体</a:t>
              </a:r>
            </a:p>
            <a:p>
              <a:pPr>
                <a:lnSpc>
                  <a:spcPct val="120000"/>
                </a:lnSpc>
                <a:buSzPct val="60000"/>
                <a:buFontTx/>
                <a:buChar char="•"/>
              </a:pPr>
              <a:r>
                <a:rPr lang="zh-CN" altLang="en-US" sz="2400" b="1" dirty="0">
                  <a:solidFill>
                    <a:srgbClr val="FF0000"/>
                  </a:solidFill>
                  <a:latin typeface="Verdana" panose="020B0604030504040204" pitchFamily="34" charset="0"/>
                </a:rPr>
                <a:t>种群</a:t>
              </a:r>
            </a:p>
            <a:p>
              <a:pPr>
                <a:lnSpc>
                  <a:spcPct val="120000"/>
                </a:lnSpc>
                <a:buSzPct val="60000"/>
                <a:buFontTx/>
                <a:buChar char="•"/>
              </a:pPr>
              <a:r>
                <a:rPr lang="zh-CN" altLang="en-US" sz="2400" b="1" dirty="0">
                  <a:solidFill>
                    <a:schemeClr val="accent2">
                      <a:lumMod val="75000"/>
                    </a:schemeClr>
                  </a:solidFill>
                  <a:latin typeface="Verdana" panose="020B0604030504040204" pitchFamily="34" charset="0"/>
                </a:rPr>
                <a:t>染色体</a:t>
              </a:r>
            </a:p>
            <a:p>
              <a:pPr>
                <a:lnSpc>
                  <a:spcPct val="120000"/>
                </a:lnSpc>
                <a:buSzPct val="60000"/>
                <a:buFontTx/>
                <a:buChar char="•"/>
              </a:pPr>
              <a:r>
                <a:rPr lang="zh-CN" altLang="en-US" sz="2400" b="1" dirty="0">
                  <a:solidFill>
                    <a:srgbClr val="00B050"/>
                  </a:solidFill>
                  <a:latin typeface="Verdana" panose="020B0604030504040204" pitchFamily="34" charset="0"/>
                </a:rPr>
                <a:t>基因</a:t>
              </a:r>
            </a:p>
            <a:p>
              <a:pPr>
                <a:lnSpc>
                  <a:spcPct val="120000"/>
                </a:lnSpc>
                <a:buSzPct val="60000"/>
                <a:buFontTx/>
                <a:buChar char="•"/>
              </a:pPr>
              <a:r>
                <a:rPr lang="zh-CN" altLang="en-US" sz="2400" b="1" dirty="0">
                  <a:solidFill>
                    <a:srgbClr val="7030A0"/>
                  </a:solidFill>
                  <a:latin typeface="Verdana" panose="020B0604030504040204" pitchFamily="34" charset="0"/>
                </a:rPr>
                <a:t>适应能力</a:t>
              </a:r>
            </a:p>
            <a:p>
              <a:pPr>
                <a:lnSpc>
                  <a:spcPct val="120000"/>
                </a:lnSpc>
                <a:buSzPct val="60000"/>
                <a:buFontTx/>
                <a:buChar char="•"/>
              </a:pPr>
              <a:r>
                <a:rPr lang="zh-CN" altLang="en-US" sz="2400" b="1" dirty="0">
                  <a:solidFill>
                    <a:srgbClr val="00B0F0"/>
                  </a:solidFill>
                  <a:latin typeface="Verdana" panose="020B0604030504040204" pitchFamily="34" charset="0"/>
                </a:rPr>
                <a:t>交配</a:t>
              </a:r>
            </a:p>
            <a:p>
              <a:pPr>
                <a:lnSpc>
                  <a:spcPct val="120000"/>
                </a:lnSpc>
                <a:buSzPct val="60000"/>
                <a:buFontTx/>
                <a:buChar char="•"/>
              </a:pPr>
              <a:r>
                <a:rPr lang="zh-CN" altLang="en-US" sz="2400" b="1" dirty="0">
                  <a:solidFill>
                    <a:schemeClr val="accent4">
                      <a:lumMod val="75000"/>
                    </a:schemeClr>
                  </a:solidFill>
                  <a:latin typeface="Verdana" panose="020B0604030504040204" pitchFamily="34" charset="0"/>
                </a:rPr>
                <a:t>变异</a:t>
              </a:r>
            </a:p>
            <a:p>
              <a:pPr>
                <a:lnSpc>
                  <a:spcPct val="120000"/>
                </a:lnSpc>
                <a:buSzPct val="60000"/>
                <a:buFontTx/>
                <a:buChar char="•"/>
              </a:pPr>
              <a:r>
                <a:rPr lang="zh-CN" altLang="en-US" sz="2400" b="1" dirty="0">
                  <a:solidFill>
                    <a:schemeClr val="accent1">
                      <a:lumMod val="75000"/>
                    </a:schemeClr>
                  </a:solidFill>
                  <a:latin typeface="Verdana" panose="020B0604030504040204" pitchFamily="34" charset="0"/>
                </a:rPr>
                <a:t>进化结束</a:t>
              </a:r>
            </a:p>
            <a:p>
              <a:pPr>
                <a:buSzPct val="60000"/>
                <a:buFontTx/>
                <a:buChar char="•"/>
              </a:pPr>
              <a:endParaRPr lang="en-US" altLang="zh-CN" b="1" dirty="0">
                <a:solidFill>
                  <a:srgbClr val="001D3A"/>
                </a:solidFill>
                <a:latin typeface="Verdana" panose="020B0604030504040204" pitchFamily="34" charset="0"/>
              </a:endParaRPr>
            </a:p>
          </p:txBody>
        </p:sp>
      </p:grpSp>
      <p:grpSp>
        <p:nvGrpSpPr>
          <p:cNvPr id="13" name="Group 41">
            <a:extLst>
              <a:ext uri="{FF2B5EF4-FFF2-40B4-BE49-F238E27FC236}">
                <a16:creationId xmlns:a16="http://schemas.microsoft.com/office/drawing/2014/main" id="{C99D2677-D400-4F73-BAB2-E9241A010007}"/>
              </a:ext>
            </a:extLst>
          </p:cNvPr>
          <p:cNvGrpSpPr>
            <a:grpSpLocks/>
          </p:cNvGrpSpPr>
          <p:nvPr/>
        </p:nvGrpSpPr>
        <p:grpSpPr bwMode="auto">
          <a:xfrm>
            <a:off x="5868125" y="1557338"/>
            <a:ext cx="3250079" cy="4310409"/>
            <a:chOff x="3831" y="1491"/>
            <a:chExt cx="1377" cy="1869"/>
          </a:xfrm>
        </p:grpSpPr>
        <p:sp>
          <p:nvSpPr>
            <p:cNvPr id="14" name="AutoShape 42">
              <a:extLst>
                <a:ext uri="{FF2B5EF4-FFF2-40B4-BE49-F238E27FC236}">
                  <a16:creationId xmlns:a16="http://schemas.microsoft.com/office/drawing/2014/main" id="{B3E585FB-E465-4AAA-BDEE-40D2C7B51035}"/>
                </a:ext>
              </a:extLst>
            </p:cNvPr>
            <p:cNvSpPr>
              <a:spLocks noChangeArrowheads="1"/>
            </p:cNvSpPr>
            <p:nvPr/>
          </p:nvSpPr>
          <p:spPr bwMode="auto">
            <a:xfrm>
              <a:off x="3832" y="1491"/>
              <a:ext cx="1336" cy="1869"/>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15" name="Text Box 43">
              <a:extLst>
                <a:ext uri="{FF2B5EF4-FFF2-40B4-BE49-F238E27FC236}">
                  <a16:creationId xmlns:a16="http://schemas.microsoft.com/office/drawing/2014/main" id="{19135E12-849F-4DB0-B55C-684346B0BB7A}"/>
                </a:ext>
              </a:extLst>
            </p:cNvPr>
            <p:cNvSpPr txBox="1">
              <a:spLocks noChangeArrowheads="1"/>
            </p:cNvSpPr>
            <p:nvPr/>
          </p:nvSpPr>
          <p:spPr bwMode="auto">
            <a:xfrm>
              <a:off x="3831" y="1491"/>
              <a:ext cx="1377" cy="1758"/>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88900" indent="-88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0" b="1" dirty="0">
                  <a:solidFill>
                    <a:srgbClr val="001D3A"/>
                  </a:solidFill>
                  <a:latin typeface="Verdana" panose="020B0604030504040204" pitchFamily="34" charset="0"/>
                </a:rPr>
                <a:t>遗传算法</a:t>
              </a:r>
              <a:endParaRPr lang="en-US" altLang="zh-CN" sz="2600" dirty="0">
                <a:solidFill>
                  <a:srgbClr val="001D3A"/>
                </a:solidFill>
                <a:latin typeface="Verdana" panose="020B0604030504040204" pitchFamily="34" charset="0"/>
              </a:endParaRPr>
            </a:p>
            <a:p>
              <a:pPr>
                <a:lnSpc>
                  <a:spcPct val="120000"/>
                </a:lnSpc>
                <a:buSzPct val="60000"/>
                <a:buFontTx/>
                <a:buChar char="•"/>
              </a:pPr>
              <a:r>
                <a:rPr lang="zh-CN" altLang="en-US" sz="2200" b="1" dirty="0">
                  <a:solidFill>
                    <a:srgbClr val="0000FF"/>
                  </a:solidFill>
                  <a:latin typeface="Verdana" panose="020B0604030504040204" pitchFamily="34" charset="0"/>
                </a:rPr>
                <a:t>搜索空间的一组有效解</a:t>
              </a:r>
            </a:p>
            <a:p>
              <a:pPr>
                <a:lnSpc>
                  <a:spcPct val="120000"/>
                </a:lnSpc>
                <a:buSzPct val="60000"/>
                <a:buFontTx/>
                <a:buChar char="•"/>
              </a:pPr>
              <a:r>
                <a:rPr lang="zh-CN" altLang="en-US" sz="2200" b="1" dirty="0">
                  <a:solidFill>
                    <a:srgbClr val="FF0000"/>
                  </a:solidFill>
                  <a:latin typeface="Verdana" panose="020B0604030504040204" pitchFamily="34" charset="0"/>
                </a:rPr>
                <a:t>选择得到的新群体</a:t>
              </a:r>
              <a:endParaRPr lang="en-US" altLang="zh-CN" sz="2200" b="1" dirty="0">
                <a:solidFill>
                  <a:srgbClr val="FF0000"/>
                </a:solidFill>
                <a:latin typeface="Verdana" panose="020B0604030504040204" pitchFamily="34" charset="0"/>
              </a:endParaRPr>
            </a:p>
            <a:p>
              <a:pPr>
                <a:lnSpc>
                  <a:spcPct val="120000"/>
                </a:lnSpc>
                <a:buSzPct val="60000"/>
                <a:buFontTx/>
                <a:buChar char="•"/>
              </a:pPr>
              <a:r>
                <a:rPr lang="zh-CN" altLang="en-US" sz="2200" b="1" dirty="0">
                  <a:solidFill>
                    <a:schemeClr val="accent2">
                      <a:lumMod val="75000"/>
                    </a:schemeClr>
                  </a:solidFill>
                  <a:latin typeface="Verdana" panose="020B0604030504040204" pitchFamily="34" charset="0"/>
                </a:rPr>
                <a:t>可行解的编码串</a:t>
              </a:r>
              <a:endParaRPr lang="en-US" altLang="zh-CN" sz="2200" b="1" dirty="0">
                <a:solidFill>
                  <a:schemeClr val="accent2">
                    <a:lumMod val="75000"/>
                  </a:schemeClr>
                </a:solidFill>
                <a:latin typeface="Verdana" panose="020B0604030504040204" pitchFamily="34" charset="0"/>
              </a:endParaRPr>
            </a:p>
            <a:p>
              <a:pPr>
                <a:lnSpc>
                  <a:spcPct val="120000"/>
                </a:lnSpc>
                <a:buSzPct val="60000"/>
                <a:buFontTx/>
                <a:buChar char="•"/>
              </a:pPr>
              <a:r>
                <a:rPr lang="zh-CN" altLang="en-US" sz="2200" b="1" dirty="0">
                  <a:solidFill>
                    <a:srgbClr val="00B050"/>
                  </a:solidFill>
                  <a:latin typeface="Verdana" panose="020B0604030504040204" pitchFamily="34" charset="0"/>
                </a:rPr>
                <a:t>染色体的一个编码单元</a:t>
              </a:r>
            </a:p>
            <a:p>
              <a:pPr>
                <a:lnSpc>
                  <a:spcPct val="120000"/>
                </a:lnSpc>
                <a:buSzPct val="60000"/>
                <a:buFontTx/>
                <a:buChar char="•"/>
              </a:pPr>
              <a:r>
                <a:rPr lang="zh-CN" altLang="en-US" sz="2200" b="1" dirty="0">
                  <a:solidFill>
                    <a:srgbClr val="7030A0"/>
                  </a:solidFill>
                  <a:latin typeface="Verdana" panose="020B0604030504040204" pitchFamily="34" charset="0"/>
                </a:rPr>
                <a:t>染色体的适应值</a:t>
              </a:r>
              <a:endParaRPr lang="en-US" altLang="zh-CN" sz="2200" b="1" dirty="0">
                <a:solidFill>
                  <a:srgbClr val="7030A0"/>
                </a:solidFill>
                <a:latin typeface="Verdana" panose="020B0604030504040204" pitchFamily="34" charset="0"/>
              </a:endParaRPr>
            </a:p>
            <a:p>
              <a:pPr>
                <a:lnSpc>
                  <a:spcPct val="120000"/>
                </a:lnSpc>
                <a:buSzPct val="60000"/>
                <a:buFontTx/>
                <a:buChar char="•"/>
              </a:pPr>
              <a:r>
                <a:rPr lang="zh-CN" altLang="en-US" sz="2200" b="1" dirty="0">
                  <a:solidFill>
                    <a:srgbClr val="00B0F0"/>
                  </a:solidFill>
                  <a:latin typeface="Verdana" panose="020B0604030504040204" pitchFamily="34" charset="0"/>
                </a:rPr>
                <a:t>染色体交换部分基因得到新染色体</a:t>
              </a:r>
            </a:p>
            <a:p>
              <a:pPr>
                <a:lnSpc>
                  <a:spcPct val="120000"/>
                </a:lnSpc>
                <a:buSzPct val="60000"/>
                <a:buFontTx/>
                <a:buChar char="•"/>
              </a:pPr>
              <a:r>
                <a:rPr lang="zh-CN" altLang="en-US" sz="1900" b="1" dirty="0">
                  <a:solidFill>
                    <a:schemeClr val="accent4">
                      <a:lumMod val="75000"/>
                    </a:schemeClr>
                  </a:solidFill>
                  <a:latin typeface="Verdana" panose="020B0604030504040204" pitchFamily="34" charset="0"/>
                </a:rPr>
                <a:t>染色体某些基因的数值改变</a:t>
              </a:r>
            </a:p>
            <a:p>
              <a:pPr>
                <a:lnSpc>
                  <a:spcPct val="120000"/>
                </a:lnSpc>
                <a:buSzPct val="60000"/>
                <a:buFontTx/>
                <a:buChar char="•"/>
              </a:pPr>
              <a:r>
                <a:rPr lang="zh-CN" altLang="en-US" sz="2200" b="1" dirty="0">
                  <a:solidFill>
                    <a:schemeClr val="accent1">
                      <a:lumMod val="75000"/>
                    </a:schemeClr>
                  </a:solidFill>
                  <a:latin typeface="Verdana" panose="020B0604030504040204" pitchFamily="34" charset="0"/>
                </a:rPr>
                <a:t>算法结束</a:t>
              </a:r>
            </a:p>
          </p:txBody>
        </p:sp>
      </p:grpSp>
      <p:grpSp>
        <p:nvGrpSpPr>
          <p:cNvPr id="16" name="Group 44">
            <a:extLst>
              <a:ext uri="{FF2B5EF4-FFF2-40B4-BE49-F238E27FC236}">
                <a16:creationId xmlns:a16="http://schemas.microsoft.com/office/drawing/2014/main" id="{1F8459DE-3B5C-4FD1-AFE3-11FA8B09888A}"/>
              </a:ext>
            </a:extLst>
          </p:cNvPr>
          <p:cNvGrpSpPr>
            <a:grpSpLocks/>
          </p:cNvGrpSpPr>
          <p:nvPr/>
        </p:nvGrpSpPr>
        <p:grpSpPr bwMode="auto">
          <a:xfrm>
            <a:off x="2615397" y="1099894"/>
            <a:ext cx="3408362" cy="722313"/>
            <a:chOff x="1925" y="1123"/>
            <a:chExt cx="1774" cy="365"/>
          </a:xfrm>
        </p:grpSpPr>
        <p:sp>
          <p:nvSpPr>
            <p:cNvPr id="17" name="AutoShape 45">
              <a:extLst>
                <a:ext uri="{FF2B5EF4-FFF2-40B4-BE49-F238E27FC236}">
                  <a16:creationId xmlns:a16="http://schemas.microsoft.com/office/drawing/2014/main" id="{405CC21C-115C-4EE0-9FB9-08CBD6B14CE5}"/>
                </a:ext>
              </a:extLst>
            </p:cNvPr>
            <p:cNvSpPr>
              <a:spLocks noChangeArrowheads="1"/>
            </p:cNvSpPr>
            <p:nvPr/>
          </p:nvSpPr>
          <p:spPr bwMode="gray">
            <a:xfrm>
              <a:off x="1925" y="1123"/>
              <a:ext cx="1774" cy="365"/>
            </a:xfrm>
            <a:prstGeom prst="can">
              <a:avLst>
                <a:gd name="adj" fmla="val 27866"/>
              </a:avLst>
            </a:prstGeom>
            <a:gradFill rotWithShape="1">
              <a:gsLst>
                <a:gs pos="0">
                  <a:srgbClr val="2A5122"/>
                </a:gs>
                <a:gs pos="50000">
                  <a:srgbClr val="5BAE4A"/>
                </a:gs>
                <a:gs pos="100000">
                  <a:srgbClr val="2A512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8" name="Text Box 46">
              <a:extLst>
                <a:ext uri="{FF2B5EF4-FFF2-40B4-BE49-F238E27FC236}">
                  <a16:creationId xmlns:a16="http://schemas.microsoft.com/office/drawing/2014/main" id="{29586670-7E12-4C27-9FD4-F67D33541209}"/>
                </a:ext>
              </a:extLst>
            </p:cNvPr>
            <p:cNvSpPr txBox="1">
              <a:spLocks noChangeArrowheads="1"/>
            </p:cNvSpPr>
            <p:nvPr/>
          </p:nvSpPr>
          <p:spPr bwMode="gray">
            <a:xfrm>
              <a:off x="2066" y="1166"/>
              <a:ext cx="1583" cy="263"/>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800" b="1">
                  <a:solidFill>
                    <a:srgbClr val="FFFFFF"/>
                  </a:solidFill>
                </a:rPr>
                <a:t>生物遗传进化过程</a:t>
              </a:r>
              <a:endParaRPr lang="en-US" altLang="zh-CN" sz="2800" b="1">
                <a:solidFill>
                  <a:srgbClr val="FFFFFF"/>
                </a:solidFill>
              </a:endParaRPr>
            </a:p>
          </p:txBody>
        </p:sp>
      </p:grpSp>
      <p:grpSp>
        <p:nvGrpSpPr>
          <p:cNvPr id="19" name="Group 47">
            <a:extLst>
              <a:ext uri="{FF2B5EF4-FFF2-40B4-BE49-F238E27FC236}">
                <a16:creationId xmlns:a16="http://schemas.microsoft.com/office/drawing/2014/main" id="{1A83D1B9-5F56-4E33-B8BA-FDFB4DC816A6}"/>
              </a:ext>
            </a:extLst>
          </p:cNvPr>
          <p:cNvGrpSpPr>
            <a:grpSpLocks/>
          </p:cNvGrpSpPr>
          <p:nvPr/>
        </p:nvGrpSpPr>
        <p:grpSpPr bwMode="auto">
          <a:xfrm>
            <a:off x="2655239" y="5514673"/>
            <a:ext cx="3408362" cy="722313"/>
            <a:chOff x="1969" y="3331"/>
            <a:chExt cx="1774" cy="365"/>
          </a:xfrm>
        </p:grpSpPr>
        <p:sp>
          <p:nvSpPr>
            <p:cNvPr id="20" name="AutoShape 48">
              <a:extLst>
                <a:ext uri="{FF2B5EF4-FFF2-40B4-BE49-F238E27FC236}">
                  <a16:creationId xmlns:a16="http://schemas.microsoft.com/office/drawing/2014/main" id="{F5985483-147D-4A54-B6B1-4B8AD7D26AFD}"/>
                </a:ext>
              </a:extLst>
            </p:cNvPr>
            <p:cNvSpPr>
              <a:spLocks noChangeArrowheads="1"/>
            </p:cNvSpPr>
            <p:nvPr/>
          </p:nvSpPr>
          <p:spPr bwMode="gray">
            <a:xfrm>
              <a:off x="1969" y="3331"/>
              <a:ext cx="1774" cy="365"/>
            </a:xfrm>
            <a:prstGeom prst="can">
              <a:avLst>
                <a:gd name="adj" fmla="val 32032"/>
              </a:avLst>
            </a:prstGeom>
            <a:gradFill rotWithShape="1">
              <a:gsLst>
                <a:gs pos="0">
                  <a:srgbClr val="124161"/>
                </a:gs>
                <a:gs pos="50000">
                  <a:srgbClr val="268CD2"/>
                </a:gs>
                <a:gs pos="100000">
                  <a:srgbClr val="124161"/>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1" name="Text Box 49">
              <a:extLst>
                <a:ext uri="{FF2B5EF4-FFF2-40B4-BE49-F238E27FC236}">
                  <a16:creationId xmlns:a16="http://schemas.microsoft.com/office/drawing/2014/main" id="{8212C78B-6FF8-4CBD-9006-4A61EFA0B571}"/>
                </a:ext>
              </a:extLst>
            </p:cNvPr>
            <p:cNvSpPr txBox="1">
              <a:spLocks noChangeArrowheads="1"/>
            </p:cNvSpPr>
            <p:nvPr/>
          </p:nvSpPr>
          <p:spPr bwMode="gray">
            <a:xfrm>
              <a:off x="2432" y="3399"/>
              <a:ext cx="839" cy="263"/>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800" b="1">
                  <a:solidFill>
                    <a:srgbClr val="FFFFFF"/>
                  </a:solidFill>
                </a:rPr>
                <a:t>遗传算法</a:t>
              </a:r>
            </a:p>
          </p:txBody>
        </p:sp>
      </p:grpSp>
      <p:grpSp>
        <p:nvGrpSpPr>
          <p:cNvPr id="22" name="Group 50">
            <a:extLst>
              <a:ext uri="{FF2B5EF4-FFF2-40B4-BE49-F238E27FC236}">
                <a16:creationId xmlns:a16="http://schemas.microsoft.com/office/drawing/2014/main" id="{2B440F5F-9904-4066-8C2F-CD8DCE55B644}"/>
              </a:ext>
            </a:extLst>
          </p:cNvPr>
          <p:cNvGrpSpPr>
            <a:grpSpLocks/>
          </p:cNvGrpSpPr>
          <p:nvPr/>
        </p:nvGrpSpPr>
        <p:grpSpPr bwMode="auto">
          <a:xfrm>
            <a:off x="2710152" y="2030625"/>
            <a:ext cx="3121025" cy="3311525"/>
            <a:chOff x="1969" y="1565"/>
            <a:chExt cx="1774" cy="1716"/>
          </a:xfrm>
        </p:grpSpPr>
        <p:sp>
          <p:nvSpPr>
            <p:cNvPr id="23" name="AutoShape 51">
              <a:extLst>
                <a:ext uri="{FF2B5EF4-FFF2-40B4-BE49-F238E27FC236}">
                  <a16:creationId xmlns:a16="http://schemas.microsoft.com/office/drawing/2014/main" id="{7CAFF493-CF2D-4DE2-9245-195D623C87BD}"/>
                </a:ext>
              </a:extLst>
            </p:cNvPr>
            <p:cNvSpPr>
              <a:spLocks noChangeArrowheads="1"/>
            </p:cNvSpPr>
            <p:nvPr/>
          </p:nvSpPr>
          <p:spPr bwMode="gray">
            <a:xfrm>
              <a:off x="2336" y="2967"/>
              <a:ext cx="1022" cy="314"/>
            </a:xfrm>
            <a:prstGeom prst="downArrow">
              <a:avLst>
                <a:gd name="adj1" fmla="val 67093"/>
                <a:gd name="adj2" fmla="val 64051"/>
              </a:avLst>
            </a:prstGeom>
            <a:gradFill rotWithShape="1">
              <a:gsLst>
                <a:gs pos="0">
                  <a:srgbClr val="CECECE">
                    <a:alpha val="12000"/>
                  </a:srgbClr>
                </a:gs>
                <a:gs pos="100000">
                  <a:srgbClr val="B2B2B2"/>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nvGrpSpPr>
            <p:cNvPr id="24" name="Group 52">
              <a:extLst>
                <a:ext uri="{FF2B5EF4-FFF2-40B4-BE49-F238E27FC236}">
                  <a16:creationId xmlns:a16="http://schemas.microsoft.com/office/drawing/2014/main" id="{B3D15DE2-B296-4962-97E1-D929F12EB48F}"/>
                </a:ext>
              </a:extLst>
            </p:cNvPr>
            <p:cNvGrpSpPr>
              <a:grpSpLocks/>
            </p:cNvGrpSpPr>
            <p:nvPr/>
          </p:nvGrpSpPr>
          <p:grpSpPr bwMode="auto">
            <a:xfrm>
              <a:off x="1969" y="1565"/>
              <a:ext cx="1774" cy="1459"/>
              <a:chOff x="1969" y="1553"/>
              <a:chExt cx="1774" cy="1459"/>
            </a:xfrm>
          </p:grpSpPr>
          <p:sp>
            <p:nvSpPr>
              <p:cNvPr id="25" name="AutoShape 53">
                <a:extLst>
                  <a:ext uri="{FF2B5EF4-FFF2-40B4-BE49-F238E27FC236}">
                    <a16:creationId xmlns:a16="http://schemas.microsoft.com/office/drawing/2014/main" id="{118CF60A-4C62-4CD2-9511-A6300E52365A}"/>
                  </a:ext>
                </a:extLst>
              </p:cNvPr>
              <p:cNvSpPr>
                <a:spLocks noChangeArrowheads="1"/>
              </p:cNvSpPr>
              <p:nvPr/>
            </p:nvSpPr>
            <p:spPr bwMode="gray">
              <a:xfrm>
                <a:off x="2368" y="2556"/>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6" name="AutoShape 54">
                <a:extLst>
                  <a:ext uri="{FF2B5EF4-FFF2-40B4-BE49-F238E27FC236}">
                    <a16:creationId xmlns:a16="http://schemas.microsoft.com/office/drawing/2014/main" id="{6F51360C-B79C-482D-9340-21892988551E}"/>
                  </a:ext>
                </a:extLst>
              </p:cNvPr>
              <p:cNvSpPr>
                <a:spLocks noChangeArrowheads="1"/>
              </p:cNvSpPr>
              <p:nvPr/>
            </p:nvSpPr>
            <p:spPr bwMode="gray">
              <a:xfrm>
                <a:off x="2368" y="2237"/>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7" name="AutoShape 55">
                <a:extLst>
                  <a:ext uri="{FF2B5EF4-FFF2-40B4-BE49-F238E27FC236}">
                    <a16:creationId xmlns:a16="http://schemas.microsoft.com/office/drawing/2014/main" id="{ECB1791A-AB98-4FBB-AD2B-20B57671D512}"/>
                  </a:ext>
                </a:extLst>
              </p:cNvPr>
              <p:cNvSpPr>
                <a:spLocks noChangeArrowheads="1"/>
              </p:cNvSpPr>
              <p:nvPr/>
            </p:nvSpPr>
            <p:spPr bwMode="gray">
              <a:xfrm>
                <a:off x="2368" y="1918"/>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8" name="Text Box 56">
                <a:extLst>
                  <a:ext uri="{FF2B5EF4-FFF2-40B4-BE49-F238E27FC236}">
                    <a16:creationId xmlns:a16="http://schemas.microsoft.com/office/drawing/2014/main" id="{D8540B97-CF73-41E7-85FB-8DC3EBEF4C4B}"/>
                  </a:ext>
                </a:extLst>
              </p:cNvPr>
              <p:cNvSpPr txBox="1">
                <a:spLocks noChangeArrowheads="1"/>
              </p:cNvSpPr>
              <p:nvPr/>
            </p:nvSpPr>
            <p:spPr bwMode="gray">
              <a:xfrm>
                <a:off x="2813" y="2366"/>
                <a:ext cx="104" cy="190"/>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zh-CN" b="1">
                  <a:solidFill>
                    <a:schemeClr val="bg1"/>
                  </a:solidFill>
                </a:endParaRPr>
              </a:p>
            </p:txBody>
          </p:sp>
          <p:sp>
            <p:nvSpPr>
              <p:cNvPr id="29" name="AutoShape 57">
                <a:extLst>
                  <a:ext uri="{FF2B5EF4-FFF2-40B4-BE49-F238E27FC236}">
                    <a16:creationId xmlns:a16="http://schemas.microsoft.com/office/drawing/2014/main" id="{5EB78547-5594-4C9B-94C1-CA7E60A2D74C}"/>
                  </a:ext>
                </a:extLst>
              </p:cNvPr>
              <p:cNvSpPr>
                <a:spLocks noChangeArrowheads="1"/>
              </p:cNvSpPr>
              <p:nvPr/>
            </p:nvSpPr>
            <p:spPr bwMode="gray">
              <a:xfrm>
                <a:off x="1969" y="1781"/>
                <a:ext cx="310" cy="1231"/>
              </a:xfrm>
              <a:prstGeom prst="leftArrow">
                <a:avLst>
                  <a:gd name="adj1" fmla="val 65583"/>
                  <a:gd name="adj2" fmla="val 65181"/>
                </a:avLst>
              </a:prstGeom>
              <a:gradFill rotWithShape="1">
                <a:gsLst>
                  <a:gs pos="0">
                    <a:srgbClr val="B2B2B2"/>
                  </a:gs>
                  <a:gs pos="100000">
                    <a:srgbClr val="525252">
                      <a:alpha val="12000"/>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30" name="AutoShape 58">
                <a:extLst>
                  <a:ext uri="{FF2B5EF4-FFF2-40B4-BE49-F238E27FC236}">
                    <a16:creationId xmlns:a16="http://schemas.microsoft.com/office/drawing/2014/main" id="{71C89B51-6B4B-4741-9DBB-DACC2FFD79EC}"/>
                  </a:ext>
                </a:extLst>
              </p:cNvPr>
              <p:cNvSpPr>
                <a:spLocks noChangeArrowheads="1"/>
              </p:cNvSpPr>
              <p:nvPr/>
            </p:nvSpPr>
            <p:spPr bwMode="gray">
              <a:xfrm>
                <a:off x="3434" y="1781"/>
                <a:ext cx="309" cy="1231"/>
              </a:xfrm>
              <a:prstGeom prst="rightArrow">
                <a:avLst>
                  <a:gd name="adj1" fmla="val 67750"/>
                  <a:gd name="adj2" fmla="val 66167"/>
                </a:avLst>
              </a:prstGeom>
              <a:gradFill rotWithShape="1">
                <a:gsLst>
                  <a:gs pos="0">
                    <a:srgbClr val="525252">
                      <a:alpha val="12000"/>
                    </a:srgbClr>
                  </a:gs>
                  <a:gs pos="100000">
                    <a:srgbClr val="B2B2B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31" name="AutoShape 59">
                <a:extLst>
                  <a:ext uri="{FF2B5EF4-FFF2-40B4-BE49-F238E27FC236}">
                    <a16:creationId xmlns:a16="http://schemas.microsoft.com/office/drawing/2014/main" id="{C572F7E3-2A79-4938-AE0A-A769C0CA7D73}"/>
                  </a:ext>
                </a:extLst>
              </p:cNvPr>
              <p:cNvSpPr>
                <a:spLocks noChangeArrowheads="1"/>
              </p:cNvSpPr>
              <p:nvPr/>
            </p:nvSpPr>
            <p:spPr bwMode="gray">
              <a:xfrm>
                <a:off x="2349" y="1553"/>
                <a:ext cx="1020" cy="319"/>
              </a:xfrm>
              <a:prstGeom prst="upArrow">
                <a:avLst>
                  <a:gd name="adj1" fmla="val 68380"/>
                  <a:gd name="adj2" fmla="val 70833"/>
                </a:avLst>
              </a:prstGeom>
              <a:gradFill rotWithShape="1">
                <a:gsLst>
                  <a:gs pos="0">
                    <a:srgbClr val="B2B2B2"/>
                  </a:gs>
                  <a:gs pos="100000">
                    <a:srgbClr val="CECECE">
                      <a:alpha val="1200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32" name="Text Box 60">
                <a:extLst>
                  <a:ext uri="{FF2B5EF4-FFF2-40B4-BE49-F238E27FC236}">
                    <a16:creationId xmlns:a16="http://schemas.microsoft.com/office/drawing/2014/main" id="{420694C0-D6C9-47A0-B0E7-4B8C1D659EB6}"/>
                  </a:ext>
                </a:extLst>
              </p:cNvPr>
              <p:cNvSpPr txBox="1">
                <a:spLocks noChangeArrowheads="1"/>
              </p:cNvSpPr>
              <p:nvPr/>
            </p:nvSpPr>
            <p:spPr bwMode="gray">
              <a:xfrm>
                <a:off x="2439" y="2302"/>
                <a:ext cx="859" cy="254"/>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0" b="1">
                    <a:solidFill>
                      <a:srgbClr val="FFFFFF"/>
                    </a:solidFill>
                  </a:rPr>
                  <a:t>类比关系</a:t>
                </a:r>
                <a:endParaRPr lang="en-US" altLang="zh-CN" sz="2600" b="1">
                  <a:solidFill>
                    <a:srgbClr val="FFFFFF"/>
                  </a:solidFill>
                </a:endParaRPr>
              </a:p>
            </p:txBody>
          </p:sp>
        </p:grpSp>
      </p:grpSp>
    </p:spTree>
    <p:extLst>
      <p:ext uri="{BB962C8B-B14F-4D97-AF65-F5344CB8AC3E}">
        <p14:creationId xmlns:p14="http://schemas.microsoft.com/office/powerpoint/2010/main" val="3572395487"/>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subTnLst>
                                    <p:audio>
                                      <p:cMediaNode>
                                        <p:cTn display="0" masterRel="sameClick">
                                          <p:stCondLst>
                                            <p:cond evt="begin" delay="0">
                                              <p:tn val="15"/>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3" name="laser.wav"/>
                                        </p:tgtEl>
                                      </p:cMediaNode>
                                    </p:audio>
                                  </p:subTnLst>
                                </p:cTn>
                              </p:par>
                              <p:par>
                                <p:cTn id="24" presetID="2" presetClass="entr" presetSubtype="2"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24</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总体框架</a:t>
            </a:r>
          </a:p>
        </p:txBody>
      </p:sp>
      <p:graphicFrame>
        <p:nvGraphicFramePr>
          <p:cNvPr id="6" name="Object 5">
            <a:extLst>
              <a:ext uri="{FF2B5EF4-FFF2-40B4-BE49-F238E27FC236}">
                <a16:creationId xmlns:a16="http://schemas.microsoft.com/office/drawing/2014/main" id="{BBABA285-6AE6-459B-B5EC-34D8170787C8}"/>
              </a:ext>
            </a:extLst>
          </p:cNvPr>
          <p:cNvGraphicFramePr>
            <a:graphicFrameLocks noChangeAspect="1"/>
          </p:cNvGraphicFramePr>
          <p:nvPr/>
        </p:nvGraphicFramePr>
        <p:xfrm>
          <a:off x="-265236" y="2577746"/>
          <a:ext cx="9541321" cy="4298113"/>
        </p:xfrm>
        <a:graphic>
          <a:graphicData uri="http://schemas.openxmlformats.org/presentationml/2006/ole">
            <mc:AlternateContent xmlns:mc="http://schemas.openxmlformats.org/markup-compatibility/2006">
              <mc:Choice xmlns:v="urn:schemas-microsoft-com:vml" Requires="v">
                <p:oleObj name="Visio" r:id="rId2" imgW="9673570" imgH="6069178" progId="Visio.Drawing.11">
                  <p:embed/>
                </p:oleObj>
              </mc:Choice>
              <mc:Fallback>
                <p:oleObj name="Visio" r:id="rId2" imgW="9673570" imgH="6069178" progId="Visio.Drawing.11">
                  <p:embed/>
                  <p:pic>
                    <p:nvPicPr>
                      <p:cNvPr id="6" name="Object 5">
                        <a:extLst>
                          <a:ext uri="{FF2B5EF4-FFF2-40B4-BE49-F238E27FC236}">
                            <a16:creationId xmlns:a16="http://schemas.microsoft.com/office/drawing/2014/main" id="{BBABA285-6AE6-459B-B5EC-34D8170787C8}"/>
                          </a:ext>
                        </a:extLst>
                      </p:cNvPr>
                      <p:cNvPicPr>
                        <a:picLocks noChangeAspect="1" noChangeArrowheads="1"/>
                      </p:cNvPicPr>
                      <p:nvPr/>
                    </p:nvPicPr>
                    <p:blipFill>
                      <a:blip r:embed="rId3"/>
                      <a:srcRect l="4584" t="2783" b="256"/>
                      <a:stretch>
                        <a:fillRect/>
                      </a:stretch>
                    </p:blipFill>
                    <p:spPr bwMode="auto">
                      <a:xfrm>
                        <a:off x="-265236" y="2577746"/>
                        <a:ext cx="9541321" cy="4298113"/>
                      </a:xfrm>
                      <a:prstGeom prst="rect">
                        <a:avLst/>
                      </a:prstGeom>
                      <a:noFill/>
                      <a:ln>
                        <a:noFill/>
                      </a:ln>
                    </p:spPr>
                  </p:pic>
                </p:oleObj>
              </mc:Fallback>
            </mc:AlternateContent>
          </a:graphicData>
        </a:graphic>
      </p:graphicFrame>
      <p:grpSp>
        <p:nvGrpSpPr>
          <p:cNvPr id="10" name="组合 9">
            <a:extLst>
              <a:ext uri="{FF2B5EF4-FFF2-40B4-BE49-F238E27FC236}">
                <a16:creationId xmlns:a16="http://schemas.microsoft.com/office/drawing/2014/main" id="{F30A1B60-ED7D-4659-A072-9F78B2D021A1}"/>
              </a:ext>
            </a:extLst>
          </p:cNvPr>
          <p:cNvGrpSpPr/>
          <p:nvPr/>
        </p:nvGrpSpPr>
        <p:grpSpPr>
          <a:xfrm>
            <a:off x="369129" y="1026739"/>
            <a:ext cx="8358717" cy="1551007"/>
            <a:chOff x="370157" y="1090592"/>
            <a:chExt cx="8382000" cy="2013094"/>
          </a:xfrm>
        </p:grpSpPr>
        <p:sp>
          <p:nvSpPr>
            <p:cNvPr id="11" name="Rounded Rectangle 8">
              <a:extLst>
                <a:ext uri="{FF2B5EF4-FFF2-40B4-BE49-F238E27FC236}">
                  <a16:creationId xmlns:a16="http://schemas.microsoft.com/office/drawing/2014/main" id="{B9D03880-D9A3-4705-B53A-26C02D308BCA}"/>
                </a:ext>
              </a:extLst>
            </p:cNvPr>
            <p:cNvSpPr>
              <a:spLocks noChangeArrowheads="1"/>
            </p:cNvSpPr>
            <p:nvPr/>
          </p:nvSpPr>
          <p:spPr bwMode="auto">
            <a:xfrm>
              <a:off x="370157" y="1090592"/>
              <a:ext cx="8382000" cy="2013094"/>
            </a:xfrm>
            <a:prstGeom prst="roundRect">
              <a:avLst>
                <a:gd name="adj" fmla="val 0"/>
              </a:avLst>
            </a:prstGeom>
            <a:solidFill>
              <a:srgbClr val="E7EEF9"/>
            </a:solidFill>
            <a:ln>
              <a:noFill/>
            </a:ln>
            <a:extLst>
              <a:ext uri="{91240B29-F687-4F45-9708-019B960494DF}">
                <a14:hiddenLine xmlns:a14="http://schemas.microsoft.com/office/drawing/2010/main" w="9525">
                  <a:solidFill>
                    <a:srgbClr val="000000"/>
                  </a:solidFill>
                  <a:prstDash val="sysDash"/>
                  <a:round/>
                  <a:headEnd/>
                  <a:tailEnd/>
                </a14:hiddenLine>
              </a:ext>
            </a:extLst>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endParaRPr lang="en-US" altLang="zh-CN" sz="2194">
                <a:solidFill>
                  <a:srgbClr val="C00000"/>
                </a:solidFill>
                <a:latin typeface="华文楷体" panose="02010600040101010101" pitchFamily="2" charset="-122"/>
                <a:ea typeface="华文楷体" panose="02010600040101010101" pitchFamily="2" charset="-122"/>
              </a:endParaRPr>
            </a:p>
          </p:txBody>
        </p:sp>
        <p:grpSp>
          <p:nvGrpSpPr>
            <p:cNvPr id="12" name="组合 11">
              <a:extLst>
                <a:ext uri="{FF2B5EF4-FFF2-40B4-BE49-F238E27FC236}">
                  <a16:creationId xmlns:a16="http://schemas.microsoft.com/office/drawing/2014/main" id="{583DADD0-B520-4476-BA8A-40D4C34EB779}"/>
                </a:ext>
              </a:extLst>
            </p:cNvPr>
            <p:cNvGrpSpPr/>
            <p:nvPr/>
          </p:nvGrpSpPr>
          <p:grpSpPr>
            <a:xfrm rot="16200000">
              <a:off x="3578602" y="-1401489"/>
              <a:ext cx="1965112" cy="7045236"/>
              <a:chOff x="337650" y="2110272"/>
              <a:chExt cx="3357659" cy="4124517"/>
            </a:xfrm>
          </p:grpSpPr>
          <p:sp>
            <p:nvSpPr>
              <p:cNvPr id="13" name="圆角矩形 18">
                <a:extLst>
                  <a:ext uri="{FF2B5EF4-FFF2-40B4-BE49-F238E27FC236}">
                    <a16:creationId xmlns:a16="http://schemas.microsoft.com/office/drawing/2014/main" id="{96101F50-6324-4CCB-8517-B3756F52171E}"/>
                  </a:ext>
                </a:extLst>
              </p:cNvPr>
              <p:cNvSpPr/>
              <p:nvPr/>
            </p:nvSpPr>
            <p:spPr bwMode="auto">
              <a:xfrm>
                <a:off x="647753" y="2110272"/>
                <a:ext cx="3047556" cy="412081"/>
              </a:xfrm>
              <a:prstGeom prst="roundRect">
                <a:avLst>
                  <a:gd name="adj" fmla="val 5000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rPr>
                  <a:t>开</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始</a:t>
                </a:r>
              </a:p>
            </p:txBody>
          </p:sp>
          <p:sp>
            <p:nvSpPr>
              <p:cNvPr id="14" name="圆角矩形 19">
                <a:extLst>
                  <a:ext uri="{FF2B5EF4-FFF2-40B4-BE49-F238E27FC236}">
                    <a16:creationId xmlns:a16="http://schemas.microsoft.com/office/drawing/2014/main" id="{99933AD3-6D8F-4775-8C12-3DAE7B48F410}"/>
                  </a:ext>
                </a:extLst>
              </p:cNvPr>
              <p:cNvSpPr/>
              <p:nvPr/>
            </p:nvSpPr>
            <p:spPr bwMode="auto">
              <a:xfrm>
                <a:off x="647751" y="2722873"/>
                <a:ext cx="3047556" cy="412081"/>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rPr>
                  <a:t>种</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群</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初</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始</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化</a:t>
                </a:r>
              </a:p>
            </p:txBody>
          </p:sp>
          <p:sp>
            <p:nvSpPr>
              <p:cNvPr id="15" name="圆角矩形 20">
                <a:extLst>
                  <a:ext uri="{FF2B5EF4-FFF2-40B4-BE49-F238E27FC236}">
                    <a16:creationId xmlns:a16="http://schemas.microsoft.com/office/drawing/2014/main" id="{0A601F01-ECE3-4039-B637-47AE96F47045}"/>
                  </a:ext>
                </a:extLst>
              </p:cNvPr>
              <p:cNvSpPr/>
              <p:nvPr/>
            </p:nvSpPr>
            <p:spPr bwMode="auto">
              <a:xfrm>
                <a:off x="647751" y="3335475"/>
                <a:ext cx="3047556" cy="440078"/>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适</a:t>
                </a:r>
                <a:endParaRPr kumimoji="1" lang="en-US" altLang="zh-CN" sz="1596" dirty="0">
                  <a:latin typeface="黑体" panose="02010609060101010101" pitchFamily="49" charset="-122"/>
                  <a:ea typeface="黑体" panose="02010609060101010101" pitchFamily="49" charset="-122"/>
                  <a:cs typeface="微软雅黑" panose="020B0503020204020204" pitchFamily="34" charset="-122"/>
                </a:endParaRPr>
              </a:p>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应</a:t>
                </a:r>
                <a:endParaRPr kumimoji="1" lang="en-US" altLang="zh-CN" sz="1596" dirty="0">
                  <a:latin typeface="黑体" panose="02010609060101010101" pitchFamily="49" charset="-122"/>
                  <a:ea typeface="黑体" panose="02010609060101010101" pitchFamily="49" charset="-122"/>
                  <a:cs typeface="微软雅黑" panose="020B0503020204020204" pitchFamily="34" charset="-122"/>
                </a:endParaRPr>
              </a:p>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值</a:t>
                </a:r>
                <a:endParaRPr kumimoji="1" lang="en-US" altLang="zh-CN" sz="1596" dirty="0">
                  <a:latin typeface="黑体" panose="02010609060101010101" pitchFamily="49" charset="-122"/>
                  <a:ea typeface="黑体" panose="02010609060101010101" pitchFamily="49" charset="-122"/>
                  <a:cs typeface="微软雅黑" panose="020B0503020204020204" pitchFamily="34" charset="-122"/>
                </a:endParaRPr>
              </a:p>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计</a:t>
                </a:r>
                <a:endParaRPr kumimoji="1" lang="en-US" altLang="zh-CN" sz="1596" dirty="0">
                  <a:latin typeface="黑体" panose="02010609060101010101" pitchFamily="49" charset="-122"/>
                  <a:ea typeface="黑体" panose="02010609060101010101" pitchFamily="49" charset="-122"/>
                  <a:cs typeface="微软雅黑" panose="020B0503020204020204" pitchFamily="34" charset="-122"/>
                </a:endParaRPr>
              </a:p>
              <a:p>
                <a:pPr algn="ctr" eaLnBrk="1" hangingPunct="1"/>
                <a:r>
                  <a:rPr kumimoji="1" lang="zh-CN" altLang="en-US" sz="1596" dirty="0">
                    <a:latin typeface="黑体" panose="02010609060101010101" pitchFamily="49" charset="-122"/>
                    <a:ea typeface="黑体" panose="02010609060101010101" pitchFamily="49" charset="-122"/>
                    <a:cs typeface="微软雅黑" panose="020B0503020204020204" pitchFamily="34" charset="-122"/>
                  </a:rPr>
                  <a:t>算</a:t>
                </a:r>
              </a:p>
            </p:txBody>
          </p:sp>
          <p:sp>
            <p:nvSpPr>
              <p:cNvPr id="16" name="圆角矩形 21">
                <a:extLst>
                  <a:ext uri="{FF2B5EF4-FFF2-40B4-BE49-F238E27FC236}">
                    <a16:creationId xmlns:a16="http://schemas.microsoft.com/office/drawing/2014/main" id="{18582C59-7CE4-426A-9D2E-8CE606AC2683}"/>
                  </a:ext>
                </a:extLst>
              </p:cNvPr>
              <p:cNvSpPr/>
              <p:nvPr/>
            </p:nvSpPr>
            <p:spPr bwMode="auto">
              <a:xfrm>
                <a:off x="647751" y="4060590"/>
                <a:ext cx="3047556" cy="954725"/>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2300" b="1" dirty="0">
                    <a:solidFill>
                      <a:srgbClr val="C00000"/>
                    </a:solidFill>
                    <a:latin typeface="黑体" panose="02010609060101010101" pitchFamily="49" charset="-122"/>
                    <a:ea typeface="黑体" panose="02010609060101010101" pitchFamily="49" charset="-122"/>
                  </a:rPr>
                  <a:t>进</a:t>
                </a:r>
                <a:endParaRPr kumimoji="1" lang="en-US" altLang="zh-CN" sz="2300"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300" b="1" dirty="0">
                    <a:solidFill>
                      <a:srgbClr val="C00000"/>
                    </a:solidFill>
                    <a:latin typeface="黑体" panose="02010609060101010101" pitchFamily="49" charset="-122"/>
                    <a:ea typeface="黑体" panose="02010609060101010101" pitchFamily="49" charset="-122"/>
                  </a:rPr>
                  <a:t>化</a:t>
                </a:r>
                <a:endParaRPr kumimoji="1" lang="en-US" altLang="zh-CN" sz="2300"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300" b="1" dirty="0">
                    <a:solidFill>
                      <a:srgbClr val="C00000"/>
                    </a:solidFill>
                    <a:latin typeface="黑体" panose="02010609060101010101" pitchFamily="49" charset="-122"/>
                    <a:ea typeface="黑体" panose="02010609060101010101" pitchFamily="49" charset="-122"/>
                  </a:rPr>
                  <a:t>操</a:t>
                </a:r>
                <a:endParaRPr kumimoji="1" lang="en-US" altLang="zh-CN" sz="2300"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300" b="1" dirty="0">
                    <a:solidFill>
                      <a:srgbClr val="C00000"/>
                    </a:solidFill>
                    <a:latin typeface="黑体" panose="02010609060101010101" pitchFamily="49" charset="-122"/>
                    <a:ea typeface="黑体" panose="02010609060101010101" pitchFamily="49" charset="-122"/>
                  </a:rPr>
                  <a:t>作</a:t>
                </a:r>
              </a:p>
            </p:txBody>
          </p:sp>
          <p:sp>
            <p:nvSpPr>
              <p:cNvPr id="17" name="菱形 16">
                <a:extLst>
                  <a:ext uri="{FF2B5EF4-FFF2-40B4-BE49-F238E27FC236}">
                    <a16:creationId xmlns:a16="http://schemas.microsoft.com/office/drawing/2014/main" id="{4BD184E1-CAEB-4D1C-9B0F-874DDB4B313A}"/>
                  </a:ext>
                </a:extLst>
              </p:cNvPr>
              <p:cNvSpPr/>
              <p:nvPr/>
            </p:nvSpPr>
            <p:spPr bwMode="auto">
              <a:xfrm>
                <a:off x="647748" y="5215835"/>
                <a:ext cx="3047555" cy="406351"/>
              </a:xfrm>
              <a:prstGeom prst="diamond">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rPr>
                  <a:t>满</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足</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终</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止</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条</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件</a:t>
                </a:r>
              </a:p>
            </p:txBody>
          </p:sp>
          <p:sp>
            <p:nvSpPr>
              <p:cNvPr id="18" name="圆角矩形 23">
                <a:extLst>
                  <a:ext uri="{FF2B5EF4-FFF2-40B4-BE49-F238E27FC236}">
                    <a16:creationId xmlns:a16="http://schemas.microsoft.com/office/drawing/2014/main" id="{110ED373-5123-4F31-972B-10C046C18FB5}"/>
                  </a:ext>
                </a:extLst>
              </p:cNvPr>
              <p:cNvSpPr/>
              <p:nvPr/>
            </p:nvSpPr>
            <p:spPr bwMode="auto">
              <a:xfrm>
                <a:off x="647749" y="5822708"/>
                <a:ext cx="3047556" cy="412081"/>
              </a:xfrm>
              <a:prstGeom prst="roundRect">
                <a:avLst>
                  <a:gd name="adj" fmla="val 5000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596" dirty="0">
                    <a:latin typeface="黑体" panose="02010609060101010101" pitchFamily="49" charset="-122"/>
                    <a:ea typeface="黑体" panose="02010609060101010101" pitchFamily="49" charset="-122"/>
                  </a:rPr>
                  <a:t>结</a:t>
                </a:r>
                <a:endParaRPr kumimoji="1" lang="en-US" altLang="zh-CN" sz="1596" dirty="0">
                  <a:latin typeface="黑体" panose="02010609060101010101" pitchFamily="49" charset="-122"/>
                  <a:ea typeface="黑体" panose="02010609060101010101" pitchFamily="49" charset="-122"/>
                </a:endParaRPr>
              </a:p>
              <a:p>
                <a:pPr algn="ctr" eaLnBrk="1" hangingPunct="1"/>
                <a:r>
                  <a:rPr kumimoji="1" lang="zh-CN" altLang="en-US" sz="1596" dirty="0">
                    <a:latin typeface="黑体" panose="02010609060101010101" pitchFamily="49" charset="-122"/>
                    <a:ea typeface="黑体" panose="02010609060101010101" pitchFamily="49" charset="-122"/>
                  </a:rPr>
                  <a:t>束</a:t>
                </a:r>
              </a:p>
            </p:txBody>
          </p:sp>
          <p:cxnSp>
            <p:nvCxnSpPr>
              <p:cNvPr id="19" name="直线箭头连接符 23">
                <a:extLst>
                  <a:ext uri="{FF2B5EF4-FFF2-40B4-BE49-F238E27FC236}">
                    <a16:creationId xmlns:a16="http://schemas.microsoft.com/office/drawing/2014/main" id="{C0680DEB-89AF-4F68-A22E-288451146464}"/>
                  </a:ext>
                </a:extLst>
              </p:cNvPr>
              <p:cNvCxnSpPr>
                <a:stCxn id="13" idx="2"/>
                <a:endCxn id="14" idx="0"/>
              </p:cNvCxnSpPr>
              <p:nvPr/>
            </p:nvCxnSpPr>
            <p:spPr>
              <a:xfrm flipH="1">
                <a:off x="2171529" y="2522353"/>
                <a:ext cx="2" cy="200520"/>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线箭头连接符 24">
                <a:extLst>
                  <a:ext uri="{FF2B5EF4-FFF2-40B4-BE49-F238E27FC236}">
                    <a16:creationId xmlns:a16="http://schemas.microsoft.com/office/drawing/2014/main" id="{D1F43994-18B9-4357-92A5-B48E67A65825}"/>
                  </a:ext>
                </a:extLst>
              </p:cNvPr>
              <p:cNvCxnSpPr>
                <a:stCxn id="14" idx="2"/>
                <a:endCxn id="15" idx="0"/>
              </p:cNvCxnSpPr>
              <p:nvPr/>
            </p:nvCxnSpPr>
            <p:spPr>
              <a:xfrm>
                <a:off x="2171529" y="3134954"/>
                <a:ext cx="0" cy="200521"/>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线箭头连接符 25">
                <a:extLst>
                  <a:ext uri="{FF2B5EF4-FFF2-40B4-BE49-F238E27FC236}">
                    <a16:creationId xmlns:a16="http://schemas.microsoft.com/office/drawing/2014/main" id="{5D19BF0B-CD69-4FD2-BDDB-81052C3915DE}"/>
                  </a:ext>
                </a:extLst>
              </p:cNvPr>
              <p:cNvCxnSpPr>
                <a:stCxn id="15" idx="2"/>
                <a:endCxn id="16" idx="0"/>
              </p:cNvCxnSpPr>
              <p:nvPr/>
            </p:nvCxnSpPr>
            <p:spPr>
              <a:xfrm>
                <a:off x="2171529" y="3775553"/>
                <a:ext cx="0" cy="285037"/>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6">
                <a:extLst>
                  <a:ext uri="{FF2B5EF4-FFF2-40B4-BE49-F238E27FC236}">
                    <a16:creationId xmlns:a16="http://schemas.microsoft.com/office/drawing/2014/main" id="{7A326222-45C0-40BE-8DC3-0C2F8A8201D6}"/>
                  </a:ext>
                </a:extLst>
              </p:cNvPr>
              <p:cNvCxnSpPr>
                <a:cxnSpLocks/>
                <a:stCxn id="16" idx="2"/>
                <a:endCxn id="17" idx="0"/>
              </p:cNvCxnSpPr>
              <p:nvPr/>
            </p:nvCxnSpPr>
            <p:spPr>
              <a:xfrm flipH="1">
                <a:off x="2171527" y="5015315"/>
                <a:ext cx="2" cy="200520"/>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7">
                <a:extLst>
                  <a:ext uri="{FF2B5EF4-FFF2-40B4-BE49-F238E27FC236}">
                    <a16:creationId xmlns:a16="http://schemas.microsoft.com/office/drawing/2014/main" id="{009C228A-9083-45E4-B7C8-F6B69CA45FFD}"/>
                  </a:ext>
                </a:extLst>
              </p:cNvPr>
              <p:cNvCxnSpPr>
                <a:cxnSpLocks/>
                <a:stCxn id="17" idx="2"/>
                <a:endCxn id="18" idx="0"/>
              </p:cNvCxnSpPr>
              <p:nvPr/>
            </p:nvCxnSpPr>
            <p:spPr>
              <a:xfrm>
                <a:off x="2171527" y="5622186"/>
                <a:ext cx="0" cy="200522"/>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肘形连接符 29">
                <a:extLst>
                  <a:ext uri="{FF2B5EF4-FFF2-40B4-BE49-F238E27FC236}">
                    <a16:creationId xmlns:a16="http://schemas.microsoft.com/office/drawing/2014/main" id="{5B92E967-C9B9-4A39-ACBD-12BF563853C3}"/>
                  </a:ext>
                </a:extLst>
              </p:cNvPr>
              <p:cNvCxnSpPr>
                <a:cxnSpLocks/>
                <a:stCxn id="17" idx="1"/>
                <a:endCxn id="15" idx="1"/>
              </p:cNvCxnSpPr>
              <p:nvPr/>
            </p:nvCxnSpPr>
            <p:spPr>
              <a:xfrm rot="10800000" flipH="1">
                <a:off x="647749" y="3555515"/>
                <a:ext cx="2" cy="1863497"/>
              </a:xfrm>
              <a:prstGeom prst="bentConnector3">
                <a:avLst>
                  <a:gd name="adj1" fmla="val -11430000000"/>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D9E600C-750D-4764-94C7-0E486E1560AC}"/>
                  </a:ext>
                </a:extLst>
              </p:cNvPr>
              <p:cNvSpPr txBox="1"/>
              <p:nvPr/>
            </p:nvSpPr>
            <p:spPr>
              <a:xfrm>
                <a:off x="2185506" y="5544182"/>
                <a:ext cx="684447" cy="307777"/>
              </a:xfrm>
              <a:prstGeom prst="rect">
                <a:avLst/>
              </a:prstGeom>
              <a:noFill/>
            </p:spPr>
            <p:txBody>
              <a:bodyPr vert="eaVert" wrap="square" rtlCol="0" anchor="ctr">
                <a:spAutoFit/>
              </a:bodyPr>
              <a:lstStyle/>
              <a:p>
                <a:pPr algn="ctr"/>
                <a:r>
                  <a:rPr kumimoji="1" lang="zh-CN" altLang="en-US" sz="1396" dirty="0">
                    <a:latin typeface="黑体" panose="02010609060101010101" pitchFamily="49" charset="-122"/>
                    <a:ea typeface="黑体" panose="02010609060101010101" pitchFamily="49" charset="-122"/>
                    <a:cs typeface="黑体" panose="02010609060101010101" pitchFamily="49" charset="-122"/>
                  </a:rPr>
                  <a:t>是</a:t>
                </a:r>
              </a:p>
            </p:txBody>
          </p:sp>
          <p:sp>
            <p:nvSpPr>
              <p:cNvPr id="26" name="文本框 25">
                <a:extLst>
                  <a:ext uri="{FF2B5EF4-FFF2-40B4-BE49-F238E27FC236}">
                    <a16:creationId xmlns:a16="http://schemas.microsoft.com/office/drawing/2014/main" id="{F6E9B079-4B35-4C0D-9A1B-68439CB77EFF}"/>
                  </a:ext>
                </a:extLst>
              </p:cNvPr>
              <p:cNvSpPr txBox="1"/>
              <p:nvPr/>
            </p:nvSpPr>
            <p:spPr>
              <a:xfrm>
                <a:off x="337650" y="5108800"/>
                <a:ext cx="684448" cy="159605"/>
              </a:xfrm>
              <a:prstGeom prst="rect">
                <a:avLst/>
              </a:prstGeom>
              <a:noFill/>
            </p:spPr>
            <p:txBody>
              <a:bodyPr vert="eaVert" wrap="none" rtlCol="0" anchor="ctr">
                <a:spAutoFit/>
              </a:bodyPr>
              <a:lstStyle/>
              <a:p>
                <a:pPr algn="ctr"/>
                <a:r>
                  <a:rPr kumimoji="1" lang="zh-CN" altLang="en-US" sz="1396" dirty="0">
                    <a:latin typeface="黑体" panose="02010609060101010101" pitchFamily="49" charset="-122"/>
                    <a:ea typeface="黑体" panose="02010609060101010101" pitchFamily="49" charset="-122"/>
                    <a:cs typeface="黑体" panose="02010609060101010101" pitchFamily="49" charset="-122"/>
                  </a:rPr>
                  <a:t>否</a:t>
                </a:r>
              </a:p>
            </p:txBody>
          </p:sp>
        </p:grpSp>
      </p:grpSp>
    </p:spTree>
    <p:extLst>
      <p:ext uri="{BB962C8B-B14F-4D97-AF65-F5344CB8AC3E}">
        <p14:creationId xmlns:p14="http://schemas.microsoft.com/office/powerpoint/2010/main" val="2513154258"/>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25</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遗传算法的基本原理</a:t>
            </a:r>
          </a:p>
        </p:txBody>
      </p:sp>
      <mc:AlternateContent xmlns:mc="http://schemas.openxmlformats.org/markup-compatibility/2006">
        <mc:Choice xmlns:a14="http://schemas.microsoft.com/office/drawing/2010/main" Requires="a14">
          <p:graphicFrame>
            <p:nvGraphicFramePr>
              <p:cNvPr id="6" name="表格 16">
                <a:extLst>
                  <a:ext uri="{FF2B5EF4-FFF2-40B4-BE49-F238E27FC236}">
                    <a16:creationId xmlns:a16="http://schemas.microsoft.com/office/drawing/2014/main" id="{66AA88B2-90C8-4E0C-A346-8B5A0EC637D2}"/>
                  </a:ext>
                </a:extLst>
              </p:cNvPr>
              <p:cNvGraphicFramePr>
                <a:graphicFrameLocks noGrp="1"/>
              </p:cNvGraphicFramePr>
              <p:nvPr>
                <p:extLst>
                  <p:ext uri="{D42A27DB-BD31-4B8C-83A1-F6EECF244321}">
                    <p14:modId xmlns:p14="http://schemas.microsoft.com/office/powerpoint/2010/main" val="1561384196"/>
                  </p:ext>
                </p:extLst>
              </p:nvPr>
            </p:nvGraphicFramePr>
            <p:xfrm>
              <a:off x="166812" y="1043211"/>
              <a:ext cx="8856985" cy="5492558"/>
            </p:xfrm>
            <a:graphic>
              <a:graphicData uri="http://schemas.openxmlformats.org/drawingml/2006/table">
                <a:tbl>
                  <a:tblPr firstRow="1" bandRow="1">
                    <a:tableStyleId>{5C22544A-7EE6-4342-B048-85BDC9FD1C3A}</a:tableStyleId>
                  </a:tblPr>
                  <a:tblGrid>
                    <a:gridCol w="1459111">
                      <a:extLst>
                        <a:ext uri="{9D8B030D-6E8A-4147-A177-3AD203B41FA5}">
                          <a16:colId xmlns:a16="http://schemas.microsoft.com/office/drawing/2014/main" val="2997075085"/>
                        </a:ext>
                      </a:extLst>
                    </a:gridCol>
                    <a:gridCol w="2049906">
                      <a:extLst>
                        <a:ext uri="{9D8B030D-6E8A-4147-A177-3AD203B41FA5}">
                          <a16:colId xmlns:a16="http://schemas.microsoft.com/office/drawing/2014/main" val="1207054200"/>
                        </a:ext>
                      </a:extLst>
                    </a:gridCol>
                    <a:gridCol w="5347968">
                      <a:extLst>
                        <a:ext uri="{9D8B030D-6E8A-4147-A177-3AD203B41FA5}">
                          <a16:colId xmlns:a16="http://schemas.microsoft.com/office/drawing/2014/main" val="3230624037"/>
                        </a:ext>
                      </a:extLst>
                    </a:gridCol>
                  </a:tblGrid>
                  <a:tr h="676718">
                    <a:tc>
                      <a:txBody>
                        <a:bodyPr/>
                        <a:lstStyle/>
                        <a:p>
                          <a:pPr algn="ctr"/>
                          <a:r>
                            <a:rPr lang="zh-CN" altLang="en-US" sz="2600" b="1" dirty="0"/>
                            <a:t>操作</a:t>
                          </a:r>
                        </a:p>
                      </a:txBody>
                      <a:tcPr anchor="ctr"/>
                    </a:tc>
                    <a:tc>
                      <a:txBody>
                        <a:bodyPr/>
                        <a:lstStyle/>
                        <a:p>
                          <a:pPr algn="ctr"/>
                          <a:r>
                            <a:rPr lang="zh-CN" altLang="en-US" sz="2600" b="1" dirty="0"/>
                            <a:t>作用</a:t>
                          </a:r>
                        </a:p>
                      </a:txBody>
                      <a:tcPr anchor="ctr"/>
                    </a:tc>
                    <a:tc>
                      <a:txBody>
                        <a:bodyPr/>
                        <a:lstStyle/>
                        <a:p>
                          <a:pPr algn="ctr"/>
                          <a:r>
                            <a:rPr lang="zh-CN" altLang="en-US" sz="2600" b="1" dirty="0"/>
                            <a:t>举例</a:t>
                          </a:r>
                        </a:p>
                      </a:txBody>
                      <a:tcPr anchor="ctr"/>
                    </a:tc>
                    <a:extLst>
                      <a:ext uri="{0D108BD9-81ED-4DB2-BD59-A6C34878D82A}">
                        <a16:rowId xmlns:a16="http://schemas.microsoft.com/office/drawing/2014/main" val="1693218273"/>
                      </a:ext>
                    </a:extLst>
                  </a:tr>
                  <a:tr h="676718">
                    <a:tc>
                      <a:txBody>
                        <a:bodyPr/>
                        <a:lstStyle/>
                        <a:p>
                          <a:pPr algn="ctr"/>
                          <a:r>
                            <a:rPr lang="zh-CN" altLang="en-US" sz="2600" b="1" dirty="0"/>
                            <a:t>染色体编码</a:t>
                          </a:r>
                        </a:p>
                      </a:txBody>
                      <a:tcPr anchor="ctr"/>
                    </a:tc>
                    <a:tc>
                      <a:txBody>
                        <a:bodyPr/>
                        <a:lstStyle/>
                        <a:p>
                          <a:pPr algn="ctr"/>
                          <a:r>
                            <a:rPr lang="zh-CN" altLang="en-US" sz="2600" b="1" kern="1200" dirty="0">
                              <a:solidFill>
                                <a:schemeClr val="dk1"/>
                              </a:solidFill>
                              <a:effectLst/>
                              <a:latin typeface="+mn-lt"/>
                              <a:ea typeface="+mn-ea"/>
                              <a:cs typeface="+mn-cs"/>
                            </a:rPr>
                            <a:t>表示问题的解</a:t>
                          </a:r>
                          <a:endParaRPr lang="zh-CN" altLang="en-US" sz="2600" b="1" dirty="0"/>
                        </a:p>
                      </a:txBody>
                      <a:tcPr anchor="ctr"/>
                    </a:tc>
                    <a:tc>
                      <a:txBody>
                        <a:bodyPr/>
                        <a:lstStyle/>
                        <a:p>
                          <a:pPr algn="ctr"/>
                          <a:r>
                            <a:rPr lang="zh-CN" altLang="zh-CN" sz="2600" b="1" kern="1200" dirty="0">
                              <a:solidFill>
                                <a:schemeClr val="dk1"/>
                              </a:solidFill>
                              <a:effectLst/>
                              <a:latin typeface="+mn-lt"/>
                              <a:ea typeface="+mn-ea"/>
                              <a:cs typeface="+mn-cs"/>
                            </a:rPr>
                            <a:t>二进制编码、格雷码编码、浮点数编码、符号编码、多参数交叉编码等</a:t>
                          </a:r>
                          <a:endParaRPr lang="zh-CN" altLang="en-US" sz="2600" b="1" dirty="0"/>
                        </a:p>
                      </a:txBody>
                      <a:tcPr anchor="ctr"/>
                    </a:tc>
                    <a:extLst>
                      <a:ext uri="{0D108BD9-81ED-4DB2-BD59-A6C34878D82A}">
                        <a16:rowId xmlns:a16="http://schemas.microsoft.com/office/drawing/2014/main" val="2906500899"/>
                      </a:ext>
                    </a:extLst>
                  </a:tr>
                  <a:tr h="676718">
                    <a:tc>
                      <a:txBody>
                        <a:bodyPr/>
                        <a:lstStyle/>
                        <a:p>
                          <a:pPr algn="ctr"/>
                          <a:r>
                            <a:rPr lang="zh-CN" altLang="zh-CN" sz="2600" b="1" kern="1200" dirty="0">
                              <a:solidFill>
                                <a:schemeClr val="dk1"/>
                              </a:solidFill>
                              <a:effectLst/>
                              <a:latin typeface="+mn-lt"/>
                              <a:ea typeface="+mn-ea"/>
                              <a:cs typeface="+mn-cs"/>
                            </a:rPr>
                            <a:t>适应值评价</a:t>
                          </a:r>
                          <a:endParaRPr lang="zh-CN" altLang="en-US" sz="2600" b="1" dirty="0"/>
                        </a:p>
                      </a:txBody>
                      <a:tcPr anchor="ctr"/>
                    </a:tc>
                    <a:tc>
                      <a:txBody>
                        <a:bodyPr/>
                        <a:lstStyle/>
                        <a:p>
                          <a:pPr algn="ctr"/>
                          <a:r>
                            <a:rPr lang="zh-CN" altLang="zh-CN" sz="2600" b="1" kern="1200" dirty="0">
                              <a:solidFill>
                                <a:schemeClr val="dk1"/>
                              </a:solidFill>
                              <a:effectLst/>
                              <a:latin typeface="+mn-lt"/>
                              <a:ea typeface="+mn-ea"/>
                              <a:cs typeface="+mn-cs"/>
                            </a:rPr>
                            <a:t>评估各个染色体适应值</a:t>
                          </a:r>
                          <a:endParaRPr lang="zh-CN" altLang="en-US" sz="2600" b="1" dirty="0"/>
                        </a:p>
                      </a:txBody>
                      <a:tcPr anchor="ctr"/>
                    </a:tc>
                    <a:tc>
                      <a:txBody>
                        <a:bodyPr/>
                        <a:lstStyle/>
                        <a:p>
                          <a:pPr algn="ctr"/>
                          <a:r>
                            <a:rPr lang="zh-CN" altLang="zh-CN" sz="2600" b="1" kern="1200" dirty="0">
                              <a:solidFill>
                                <a:schemeClr val="dk1"/>
                              </a:solidFill>
                              <a:effectLst/>
                              <a:latin typeface="+mn-lt"/>
                              <a:ea typeface="+mn-ea"/>
                              <a:cs typeface="+mn-cs"/>
                            </a:rPr>
                            <a:t>规定适应值</a:t>
                          </a:r>
                          <a14:m>
                            <m:oMath xmlns:m="http://schemas.openxmlformats.org/officeDocument/2006/math">
                              <m:r>
                                <a:rPr lang="en-US" altLang="zh-CN" sz="2600" b="1" i="1" smtClean="0">
                                  <a:effectLst/>
                                  <a:latin typeface="Cambria Math" panose="02040503050406030204" pitchFamily="18" charset="0"/>
                                  <a:ea typeface="仿宋" panose="02010609060101010101" pitchFamily="49" charset="-122"/>
                                  <a:cs typeface="Times New Roman" panose="02020603050405020304" pitchFamily="18" charset="0"/>
                                </a:rPr>
                                <m:t>𝑬𝒗𝒂𝒍</m:t>
                              </m:r>
                              <m:d>
                                <m:dPr>
                                  <m:ctrlPr>
                                    <a:rPr lang="zh-CN" altLang="zh-CN" sz="2600" b="1" i="1">
                                      <a:effectLst/>
                                      <a:latin typeface="Cambria Math" panose="02040503050406030204" pitchFamily="18" charset="0"/>
                                      <a:ea typeface="Cambria Math" panose="02040503050406030204" pitchFamily="18" charset="0"/>
                                    </a:rPr>
                                  </m:ctrlPr>
                                </m:dPr>
                                <m:e>
                                  <m:r>
                                    <a:rPr lang="en-US" altLang="zh-CN" sz="2600" b="1" i="1">
                                      <a:effectLst/>
                                      <a:latin typeface="Cambria Math" panose="02040503050406030204" pitchFamily="18" charset="0"/>
                                      <a:ea typeface="仿宋" panose="02010609060101010101" pitchFamily="49" charset="-122"/>
                                      <a:cs typeface="Times New Roman" panose="02020603050405020304" pitchFamily="18" charset="0"/>
                                    </a:rPr>
                                    <m:t>𝑪</m:t>
                                  </m:r>
                                </m:e>
                              </m:d>
                            </m:oMath>
                          </a14:m>
                          <a:r>
                            <a:rPr lang="zh-CN" altLang="zh-CN" sz="2600" b="1" kern="1200" dirty="0">
                              <a:solidFill>
                                <a:schemeClr val="dk1"/>
                              </a:solidFill>
                              <a:effectLst/>
                              <a:latin typeface="+mn-lt"/>
                              <a:ea typeface="+mn-ea"/>
                              <a:cs typeface="+mn-cs"/>
                            </a:rPr>
                            <a:t>越大的染色体越优</a:t>
                          </a:r>
                          <a:endParaRPr lang="zh-CN" altLang="en-US" sz="2600" b="1" dirty="0"/>
                        </a:p>
                      </a:txBody>
                      <a:tcPr anchor="ctr"/>
                    </a:tc>
                    <a:extLst>
                      <a:ext uri="{0D108BD9-81ED-4DB2-BD59-A6C34878D82A}">
                        <a16:rowId xmlns:a16="http://schemas.microsoft.com/office/drawing/2014/main" val="3439412011"/>
                      </a:ext>
                    </a:extLst>
                  </a:tr>
                  <a:tr h="676718">
                    <a:tc>
                      <a:txBody>
                        <a:bodyPr/>
                        <a:lstStyle/>
                        <a:p>
                          <a:pPr algn="ctr"/>
                          <a:r>
                            <a:rPr lang="zh-CN" altLang="zh-CN" sz="2600" b="1" kern="1200" dirty="0">
                              <a:solidFill>
                                <a:schemeClr val="dk1"/>
                              </a:solidFill>
                              <a:effectLst/>
                              <a:latin typeface="+mn-lt"/>
                              <a:ea typeface="+mn-ea"/>
                              <a:cs typeface="+mn-cs"/>
                            </a:rPr>
                            <a:t>选择</a:t>
                          </a:r>
                          <a:endParaRPr lang="en-US" altLang="zh-CN" sz="2600" b="1" kern="1200" dirty="0">
                            <a:solidFill>
                              <a:schemeClr val="dk1"/>
                            </a:solidFill>
                            <a:effectLst/>
                            <a:latin typeface="+mn-lt"/>
                            <a:ea typeface="+mn-ea"/>
                            <a:cs typeface="+mn-cs"/>
                          </a:endParaRPr>
                        </a:p>
                        <a:p>
                          <a:pPr algn="ctr"/>
                          <a:r>
                            <a:rPr lang="zh-CN" altLang="zh-CN" sz="2600" b="1" kern="1200" dirty="0">
                              <a:solidFill>
                                <a:schemeClr val="dk1"/>
                              </a:solidFill>
                              <a:effectLst/>
                              <a:latin typeface="+mn-lt"/>
                              <a:ea typeface="+mn-ea"/>
                              <a:cs typeface="+mn-cs"/>
                            </a:rPr>
                            <a:t>算子</a:t>
                          </a:r>
                          <a:endParaRPr lang="zh-CN" altLang="en-US" sz="2600" b="1" dirty="0"/>
                        </a:p>
                      </a:txBody>
                      <a:tcPr anchor="ctr"/>
                    </a:tc>
                    <a:tc>
                      <a:txBody>
                        <a:bodyPr/>
                        <a:lstStyle/>
                        <a:p>
                          <a:pPr algn="ctr"/>
                          <a:r>
                            <a:rPr lang="zh-CN" altLang="zh-CN" sz="2600" b="1" kern="1200" dirty="0">
                              <a:solidFill>
                                <a:schemeClr val="dk1"/>
                              </a:solidFill>
                              <a:effectLst/>
                              <a:latin typeface="+mn-lt"/>
                              <a:ea typeface="+mn-ea"/>
                              <a:cs typeface="+mn-cs"/>
                            </a:rPr>
                            <a:t>对群体优胜劣汰选择</a:t>
                          </a:r>
                          <a:endParaRPr lang="zh-CN" altLang="en-US" sz="2600" b="1" dirty="0"/>
                        </a:p>
                      </a:txBody>
                      <a:tcPr anchor="ctr"/>
                    </a:tc>
                    <a:tc>
                      <a:txBody>
                        <a:bodyPr/>
                        <a:lstStyle/>
                        <a:p>
                          <a:pPr algn="ctr"/>
                          <a:r>
                            <a:rPr lang="zh-CN" altLang="zh-CN" sz="2600" b="1" kern="1200" dirty="0">
                              <a:solidFill>
                                <a:schemeClr val="dk1"/>
                              </a:solidFill>
                              <a:effectLst/>
                              <a:latin typeface="+mn-lt"/>
                              <a:ea typeface="+mn-ea"/>
                              <a:cs typeface="+mn-cs"/>
                            </a:rPr>
                            <a:t>轮盘赌</a:t>
                          </a:r>
                          <a:r>
                            <a:rPr lang="zh-CN" altLang="en-US" sz="2600" b="1" kern="1200" dirty="0">
                              <a:solidFill>
                                <a:schemeClr val="dk1"/>
                              </a:solidFill>
                              <a:effectLst/>
                              <a:latin typeface="+mn-lt"/>
                              <a:ea typeface="+mn-ea"/>
                              <a:cs typeface="+mn-cs"/>
                            </a:rPr>
                            <a:t>、</a:t>
                          </a:r>
                          <a:r>
                            <a:rPr lang="zh-CN" altLang="zh-CN" sz="2600" b="1" kern="1200" dirty="0">
                              <a:solidFill>
                                <a:schemeClr val="dk1"/>
                              </a:solidFill>
                              <a:effectLst/>
                              <a:latin typeface="+mn-lt"/>
                              <a:ea typeface="+mn-ea"/>
                              <a:cs typeface="+mn-cs"/>
                            </a:rPr>
                            <a:t>最佳个体保存模型</a:t>
                          </a:r>
                          <a:r>
                            <a:rPr lang="zh-CN" altLang="en-US" sz="2600" b="1" kern="1200" dirty="0">
                              <a:solidFill>
                                <a:schemeClr val="dk1"/>
                              </a:solidFill>
                              <a:effectLst/>
                              <a:latin typeface="+mn-lt"/>
                              <a:ea typeface="+mn-ea"/>
                              <a:cs typeface="+mn-cs"/>
                            </a:rPr>
                            <a:t>、</a:t>
                          </a:r>
                          <a:r>
                            <a:rPr lang="zh-CN" altLang="zh-CN" sz="2600" b="1" kern="1200" dirty="0">
                              <a:solidFill>
                                <a:schemeClr val="dk1"/>
                              </a:solidFill>
                              <a:effectLst/>
                              <a:latin typeface="+mn-lt"/>
                              <a:ea typeface="+mn-ea"/>
                              <a:cs typeface="+mn-cs"/>
                            </a:rPr>
                            <a:t>排挤模型</a:t>
                          </a:r>
                          <a:r>
                            <a:rPr lang="zh-CN" altLang="en-US" sz="2600" b="1" kern="1200" dirty="0">
                              <a:solidFill>
                                <a:schemeClr val="dk1"/>
                              </a:solidFill>
                              <a:effectLst/>
                              <a:latin typeface="+mn-lt"/>
                              <a:ea typeface="+mn-ea"/>
                              <a:cs typeface="+mn-cs"/>
                            </a:rPr>
                            <a:t>、</a:t>
                          </a:r>
                          <a:r>
                            <a:rPr lang="zh-CN" altLang="zh-CN" sz="2600" b="1" kern="1200" dirty="0">
                              <a:solidFill>
                                <a:schemeClr val="dk1"/>
                              </a:solidFill>
                              <a:effectLst/>
                              <a:latin typeface="+mn-lt"/>
                              <a:ea typeface="+mn-ea"/>
                              <a:cs typeface="+mn-cs"/>
                            </a:rPr>
                            <a:t>随机锦标赛模型</a:t>
                          </a:r>
                          <a:r>
                            <a:rPr lang="zh-CN" altLang="en-US" sz="2600" b="1" kern="1200" dirty="0">
                              <a:solidFill>
                                <a:schemeClr val="dk1"/>
                              </a:solidFill>
                              <a:effectLst/>
                              <a:latin typeface="+mn-lt"/>
                              <a:ea typeface="+mn-ea"/>
                              <a:cs typeface="+mn-cs"/>
                            </a:rPr>
                            <a:t>等</a:t>
                          </a:r>
                          <a:endParaRPr lang="zh-CN" altLang="en-US" sz="2600" b="1" dirty="0"/>
                        </a:p>
                      </a:txBody>
                      <a:tcPr anchor="ctr"/>
                    </a:tc>
                    <a:extLst>
                      <a:ext uri="{0D108BD9-81ED-4DB2-BD59-A6C34878D82A}">
                        <a16:rowId xmlns:a16="http://schemas.microsoft.com/office/drawing/2014/main" val="3086993038"/>
                      </a:ext>
                    </a:extLst>
                  </a:tr>
                  <a:tr h="676718">
                    <a:tc>
                      <a:txBody>
                        <a:bodyPr/>
                        <a:lstStyle/>
                        <a:p>
                          <a:pPr algn="ctr"/>
                          <a:r>
                            <a:rPr lang="zh-CN" altLang="en-US" sz="2600" b="1" dirty="0"/>
                            <a:t>交叉</a:t>
                          </a:r>
                          <a:endParaRPr lang="en-US" altLang="zh-CN" sz="2600" b="1" dirty="0"/>
                        </a:p>
                        <a:p>
                          <a:pPr algn="ctr"/>
                          <a:r>
                            <a:rPr lang="zh-CN" altLang="en-US" sz="2600" b="1" dirty="0"/>
                            <a:t>算子</a:t>
                          </a:r>
                        </a:p>
                      </a:txBody>
                      <a:tcPr anchor="ctr"/>
                    </a:tc>
                    <a:tc>
                      <a:txBody>
                        <a:bodyPr/>
                        <a:lstStyle/>
                        <a:p>
                          <a:pPr algn="ctr"/>
                          <a:r>
                            <a:rPr lang="zh-CN" altLang="en-US" sz="2600" b="1" dirty="0"/>
                            <a:t>交换个体基因</a:t>
                          </a:r>
                        </a:p>
                      </a:txBody>
                      <a:tcPr anchor="ctr"/>
                    </a:tc>
                    <a:tc>
                      <a:txBody>
                        <a:bodyPr/>
                        <a:lstStyle/>
                        <a:p>
                          <a:pPr algn="ctr"/>
                          <a:r>
                            <a:rPr lang="zh-CN" altLang="en-US" sz="2600" b="1" dirty="0"/>
                            <a:t>两点交叉、多点交叉、均匀交叉、算术交叉等</a:t>
                          </a:r>
                        </a:p>
                      </a:txBody>
                      <a:tcPr anchor="ctr"/>
                    </a:tc>
                    <a:extLst>
                      <a:ext uri="{0D108BD9-81ED-4DB2-BD59-A6C34878D82A}">
                        <a16:rowId xmlns:a16="http://schemas.microsoft.com/office/drawing/2014/main" val="3005472865"/>
                      </a:ext>
                    </a:extLst>
                  </a:tr>
                  <a:tr h="676718">
                    <a:tc>
                      <a:txBody>
                        <a:bodyPr/>
                        <a:lstStyle/>
                        <a:p>
                          <a:pPr algn="ctr"/>
                          <a:r>
                            <a:rPr lang="zh-CN" altLang="en-US" sz="2600" b="1" dirty="0"/>
                            <a:t>变异</a:t>
                          </a:r>
                          <a:endParaRPr lang="en-US" altLang="zh-CN" sz="2600" b="1" dirty="0"/>
                        </a:p>
                        <a:p>
                          <a:pPr algn="ctr"/>
                          <a:r>
                            <a:rPr lang="zh-CN" altLang="en-US" sz="2600" b="1" dirty="0"/>
                            <a:t>算子</a:t>
                          </a:r>
                        </a:p>
                      </a:txBody>
                      <a:tcPr anchor="ctr"/>
                    </a:tc>
                    <a:tc>
                      <a:txBody>
                        <a:bodyPr/>
                        <a:lstStyle/>
                        <a:p>
                          <a:pPr algn="ctr"/>
                          <a:r>
                            <a:rPr lang="zh-CN" altLang="en-US" sz="2600" b="1" dirty="0"/>
                            <a:t>随机变化新的个体基因</a:t>
                          </a:r>
                        </a:p>
                      </a:txBody>
                      <a:tcPr anchor="ctr"/>
                    </a:tc>
                    <a:tc>
                      <a:txBody>
                        <a:bodyPr/>
                        <a:lstStyle/>
                        <a:p>
                          <a:pPr algn="ctr"/>
                          <a:r>
                            <a:rPr lang="zh-CN" altLang="en-US" sz="2600" b="1" dirty="0"/>
                            <a:t>边界变异、高斯变异、非均匀变异等</a:t>
                          </a:r>
                          <a:endParaRPr lang="en-US" altLang="zh-CN" sz="2600" b="1" dirty="0"/>
                        </a:p>
                      </a:txBody>
                      <a:tcPr anchor="ctr"/>
                    </a:tc>
                    <a:extLst>
                      <a:ext uri="{0D108BD9-81ED-4DB2-BD59-A6C34878D82A}">
                        <a16:rowId xmlns:a16="http://schemas.microsoft.com/office/drawing/2014/main" val="763908521"/>
                      </a:ext>
                    </a:extLst>
                  </a:tr>
                </a:tbl>
              </a:graphicData>
            </a:graphic>
          </p:graphicFrame>
        </mc:Choice>
        <mc:Fallback>
          <p:graphicFrame>
            <p:nvGraphicFramePr>
              <p:cNvPr id="6" name="表格 16">
                <a:extLst>
                  <a:ext uri="{FF2B5EF4-FFF2-40B4-BE49-F238E27FC236}">
                    <a16:creationId xmlns:a16="http://schemas.microsoft.com/office/drawing/2014/main" id="{66AA88B2-90C8-4E0C-A346-8B5A0EC637D2}"/>
                  </a:ext>
                </a:extLst>
              </p:cNvPr>
              <p:cNvGraphicFramePr>
                <a:graphicFrameLocks noGrp="1"/>
              </p:cNvGraphicFramePr>
              <p:nvPr>
                <p:extLst>
                  <p:ext uri="{D42A27DB-BD31-4B8C-83A1-F6EECF244321}">
                    <p14:modId xmlns:p14="http://schemas.microsoft.com/office/powerpoint/2010/main" val="1561384196"/>
                  </p:ext>
                </p:extLst>
              </p:nvPr>
            </p:nvGraphicFramePr>
            <p:xfrm>
              <a:off x="166812" y="1043211"/>
              <a:ext cx="8856985" cy="5492558"/>
            </p:xfrm>
            <a:graphic>
              <a:graphicData uri="http://schemas.openxmlformats.org/drawingml/2006/table">
                <a:tbl>
                  <a:tblPr firstRow="1" bandRow="1">
                    <a:tableStyleId>{5C22544A-7EE6-4342-B048-85BDC9FD1C3A}</a:tableStyleId>
                  </a:tblPr>
                  <a:tblGrid>
                    <a:gridCol w="1459111">
                      <a:extLst>
                        <a:ext uri="{9D8B030D-6E8A-4147-A177-3AD203B41FA5}">
                          <a16:colId xmlns:a16="http://schemas.microsoft.com/office/drawing/2014/main" val="2997075085"/>
                        </a:ext>
                      </a:extLst>
                    </a:gridCol>
                    <a:gridCol w="2049906">
                      <a:extLst>
                        <a:ext uri="{9D8B030D-6E8A-4147-A177-3AD203B41FA5}">
                          <a16:colId xmlns:a16="http://schemas.microsoft.com/office/drawing/2014/main" val="1207054200"/>
                        </a:ext>
                      </a:extLst>
                    </a:gridCol>
                    <a:gridCol w="5347968">
                      <a:extLst>
                        <a:ext uri="{9D8B030D-6E8A-4147-A177-3AD203B41FA5}">
                          <a16:colId xmlns:a16="http://schemas.microsoft.com/office/drawing/2014/main" val="3230624037"/>
                        </a:ext>
                      </a:extLst>
                    </a:gridCol>
                  </a:tblGrid>
                  <a:tr h="676718">
                    <a:tc>
                      <a:txBody>
                        <a:bodyPr/>
                        <a:lstStyle/>
                        <a:p>
                          <a:pPr algn="ctr"/>
                          <a:r>
                            <a:rPr lang="zh-CN" altLang="en-US" sz="2600" b="1" dirty="0"/>
                            <a:t>操作</a:t>
                          </a:r>
                        </a:p>
                      </a:txBody>
                      <a:tcPr anchor="ctr"/>
                    </a:tc>
                    <a:tc>
                      <a:txBody>
                        <a:bodyPr/>
                        <a:lstStyle/>
                        <a:p>
                          <a:pPr algn="ctr"/>
                          <a:r>
                            <a:rPr lang="zh-CN" altLang="en-US" sz="2600" b="1" dirty="0"/>
                            <a:t>作用</a:t>
                          </a:r>
                        </a:p>
                      </a:txBody>
                      <a:tcPr anchor="ctr"/>
                    </a:tc>
                    <a:tc>
                      <a:txBody>
                        <a:bodyPr/>
                        <a:lstStyle/>
                        <a:p>
                          <a:pPr algn="ctr"/>
                          <a:r>
                            <a:rPr lang="zh-CN" altLang="en-US" sz="2600" b="1" dirty="0"/>
                            <a:t>举例</a:t>
                          </a:r>
                        </a:p>
                      </a:txBody>
                      <a:tcPr anchor="ctr"/>
                    </a:tc>
                    <a:extLst>
                      <a:ext uri="{0D108BD9-81ED-4DB2-BD59-A6C34878D82A}">
                        <a16:rowId xmlns:a16="http://schemas.microsoft.com/office/drawing/2014/main" val="1693218273"/>
                      </a:ext>
                    </a:extLst>
                  </a:tr>
                  <a:tr h="1280160">
                    <a:tc>
                      <a:txBody>
                        <a:bodyPr/>
                        <a:lstStyle/>
                        <a:p>
                          <a:pPr algn="ctr"/>
                          <a:r>
                            <a:rPr lang="zh-CN" altLang="en-US" sz="2600" b="1" dirty="0"/>
                            <a:t>染色体编码</a:t>
                          </a:r>
                        </a:p>
                      </a:txBody>
                      <a:tcPr anchor="ctr"/>
                    </a:tc>
                    <a:tc>
                      <a:txBody>
                        <a:bodyPr/>
                        <a:lstStyle/>
                        <a:p>
                          <a:pPr algn="ctr"/>
                          <a:r>
                            <a:rPr lang="zh-CN" altLang="en-US" sz="2600" b="1" kern="1200" dirty="0">
                              <a:solidFill>
                                <a:schemeClr val="dk1"/>
                              </a:solidFill>
                              <a:effectLst/>
                              <a:latin typeface="+mn-lt"/>
                              <a:ea typeface="+mn-ea"/>
                              <a:cs typeface="+mn-cs"/>
                            </a:rPr>
                            <a:t>表示问题的解</a:t>
                          </a:r>
                          <a:endParaRPr lang="zh-CN" altLang="en-US" sz="2600" b="1" dirty="0"/>
                        </a:p>
                      </a:txBody>
                      <a:tcPr anchor="ctr"/>
                    </a:tc>
                    <a:tc>
                      <a:txBody>
                        <a:bodyPr/>
                        <a:lstStyle/>
                        <a:p>
                          <a:pPr algn="ctr"/>
                          <a:r>
                            <a:rPr lang="zh-CN" altLang="zh-CN" sz="2600" b="1" kern="1200" dirty="0">
                              <a:solidFill>
                                <a:schemeClr val="dk1"/>
                              </a:solidFill>
                              <a:effectLst/>
                              <a:latin typeface="+mn-lt"/>
                              <a:ea typeface="+mn-ea"/>
                              <a:cs typeface="+mn-cs"/>
                            </a:rPr>
                            <a:t>二进制编码、格雷码编码、浮点数编码、符号编码、多参数交叉编码等</a:t>
                          </a:r>
                          <a:endParaRPr lang="zh-CN" altLang="en-US" sz="2600" b="1" dirty="0"/>
                        </a:p>
                      </a:txBody>
                      <a:tcPr anchor="ctr"/>
                    </a:tc>
                    <a:extLst>
                      <a:ext uri="{0D108BD9-81ED-4DB2-BD59-A6C34878D82A}">
                        <a16:rowId xmlns:a16="http://schemas.microsoft.com/office/drawing/2014/main" val="2906500899"/>
                      </a:ext>
                    </a:extLst>
                  </a:tr>
                  <a:tr h="883920">
                    <a:tc>
                      <a:txBody>
                        <a:bodyPr/>
                        <a:lstStyle/>
                        <a:p>
                          <a:pPr algn="ctr"/>
                          <a:r>
                            <a:rPr lang="zh-CN" altLang="zh-CN" sz="2600" b="1" kern="1200" dirty="0">
                              <a:solidFill>
                                <a:schemeClr val="dk1"/>
                              </a:solidFill>
                              <a:effectLst/>
                              <a:latin typeface="+mn-lt"/>
                              <a:ea typeface="+mn-ea"/>
                              <a:cs typeface="+mn-cs"/>
                            </a:rPr>
                            <a:t>适应值评价</a:t>
                          </a:r>
                          <a:endParaRPr lang="zh-CN" altLang="en-US" sz="2600" b="1" dirty="0"/>
                        </a:p>
                      </a:txBody>
                      <a:tcPr anchor="ctr"/>
                    </a:tc>
                    <a:tc>
                      <a:txBody>
                        <a:bodyPr/>
                        <a:lstStyle/>
                        <a:p>
                          <a:pPr algn="ctr"/>
                          <a:r>
                            <a:rPr lang="zh-CN" altLang="zh-CN" sz="2600" b="1" kern="1200" dirty="0">
                              <a:solidFill>
                                <a:schemeClr val="dk1"/>
                              </a:solidFill>
                              <a:effectLst/>
                              <a:latin typeface="+mn-lt"/>
                              <a:ea typeface="+mn-ea"/>
                              <a:cs typeface="+mn-cs"/>
                            </a:rPr>
                            <a:t>评估各个染色体适应值</a:t>
                          </a:r>
                          <a:endParaRPr lang="zh-CN" altLang="en-US" sz="2600" b="1" dirty="0"/>
                        </a:p>
                      </a:txBody>
                      <a:tcPr anchor="ctr"/>
                    </a:tc>
                    <a:tc>
                      <a:txBody>
                        <a:bodyPr/>
                        <a:lstStyle/>
                        <a:p>
                          <a:endParaRPr lang="zh-CN"/>
                        </a:p>
                      </a:txBody>
                      <a:tcPr anchor="ctr">
                        <a:blipFill>
                          <a:blip r:embed="rId3"/>
                          <a:stretch>
                            <a:fillRect l="-66033" t="-221429" r="-475" b="-315714"/>
                          </a:stretch>
                        </a:blipFill>
                      </a:tcPr>
                    </a:tc>
                    <a:extLst>
                      <a:ext uri="{0D108BD9-81ED-4DB2-BD59-A6C34878D82A}">
                        <a16:rowId xmlns:a16="http://schemas.microsoft.com/office/drawing/2014/main" val="3439412011"/>
                      </a:ext>
                    </a:extLst>
                  </a:tr>
                  <a:tr h="883920">
                    <a:tc>
                      <a:txBody>
                        <a:bodyPr/>
                        <a:lstStyle/>
                        <a:p>
                          <a:pPr algn="ctr"/>
                          <a:r>
                            <a:rPr lang="zh-CN" altLang="zh-CN" sz="2600" b="1" kern="1200" dirty="0">
                              <a:solidFill>
                                <a:schemeClr val="dk1"/>
                              </a:solidFill>
                              <a:effectLst/>
                              <a:latin typeface="+mn-lt"/>
                              <a:ea typeface="+mn-ea"/>
                              <a:cs typeface="+mn-cs"/>
                            </a:rPr>
                            <a:t>选择</a:t>
                          </a:r>
                          <a:endParaRPr lang="en-US" altLang="zh-CN" sz="2600" b="1" kern="1200" dirty="0">
                            <a:solidFill>
                              <a:schemeClr val="dk1"/>
                            </a:solidFill>
                            <a:effectLst/>
                            <a:latin typeface="+mn-lt"/>
                            <a:ea typeface="+mn-ea"/>
                            <a:cs typeface="+mn-cs"/>
                          </a:endParaRPr>
                        </a:p>
                        <a:p>
                          <a:pPr algn="ctr"/>
                          <a:r>
                            <a:rPr lang="zh-CN" altLang="zh-CN" sz="2600" b="1" kern="1200" dirty="0">
                              <a:solidFill>
                                <a:schemeClr val="dk1"/>
                              </a:solidFill>
                              <a:effectLst/>
                              <a:latin typeface="+mn-lt"/>
                              <a:ea typeface="+mn-ea"/>
                              <a:cs typeface="+mn-cs"/>
                            </a:rPr>
                            <a:t>算子</a:t>
                          </a:r>
                          <a:endParaRPr lang="zh-CN" altLang="en-US" sz="2600" b="1" dirty="0"/>
                        </a:p>
                      </a:txBody>
                      <a:tcPr anchor="ctr"/>
                    </a:tc>
                    <a:tc>
                      <a:txBody>
                        <a:bodyPr/>
                        <a:lstStyle/>
                        <a:p>
                          <a:pPr algn="ctr"/>
                          <a:r>
                            <a:rPr lang="zh-CN" altLang="zh-CN" sz="2600" b="1" kern="1200" dirty="0">
                              <a:solidFill>
                                <a:schemeClr val="dk1"/>
                              </a:solidFill>
                              <a:effectLst/>
                              <a:latin typeface="+mn-lt"/>
                              <a:ea typeface="+mn-ea"/>
                              <a:cs typeface="+mn-cs"/>
                            </a:rPr>
                            <a:t>对群体优胜劣汰选择</a:t>
                          </a:r>
                          <a:endParaRPr lang="zh-CN" altLang="en-US" sz="2600" b="1" dirty="0"/>
                        </a:p>
                      </a:txBody>
                      <a:tcPr anchor="ctr"/>
                    </a:tc>
                    <a:tc>
                      <a:txBody>
                        <a:bodyPr/>
                        <a:lstStyle/>
                        <a:p>
                          <a:pPr algn="ctr"/>
                          <a:r>
                            <a:rPr lang="zh-CN" altLang="zh-CN" sz="2600" b="1" kern="1200" dirty="0">
                              <a:solidFill>
                                <a:schemeClr val="dk1"/>
                              </a:solidFill>
                              <a:effectLst/>
                              <a:latin typeface="+mn-lt"/>
                              <a:ea typeface="+mn-ea"/>
                              <a:cs typeface="+mn-cs"/>
                            </a:rPr>
                            <a:t>轮盘赌</a:t>
                          </a:r>
                          <a:r>
                            <a:rPr lang="zh-CN" altLang="en-US" sz="2600" b="1" kern="1200" dirty="0">
                              <a:solidFill>
                                <a:schemeClr val="dk1"/>
                              </a:solidFill>
                              <a:effectLst/>
                              <a:latin typeface="+mn-lt"/>
                              <a:ea typeface="+mn-ea"/>
                              <a:cs typeface="+mn-cs"/>
                            </a:rPr>
                            <a:t>、</a:t>
                          </a:r>
                          <a:r>
                            <a:rPr lang="zh-CN" altLang="zh-CN" sz="2600" b="1" kern="1200" dirty="0">
                              <a:solidFill>
                                <a:schemeClr val="dk1"/>
                              </a:solidFill>
                              <a:effectLst/>
                              <a:latin typeface="+mn-lt"/>
                              <a:ea typeface="+mn-ea"/>
                              <a:cs typeface="+mn-cs"/>
                            </a:rPr>
                            <a:t>最佳个体保存模型</a:t>
                          </a:r>
                          <a:r>
                            <a:rPr lang="zh-CN" altLang="en-US" sz="2600" b="1" kern="1200" dirty="0">
                              <a:solidFill>
                                <a:schemeClr val="dk1"/>
                              </a:solidFill>
                              <a:effectLst/>
                              <a:latin typeface="+mn-lt"/>
                              <a:ea typeface="+mn-ea"/>
                              <a:cs typeface="+mn-cs"/>
                            </a:rPr>
                            <a:t>、</a:t>
                          </a:r>
                          <a:r>
                            <a:rPr lang="zh-CN" altLang="zh-CN" sz="2600" b="1" kern="1200" dirty="0">
                              <a:solidFill>
                                <a:schemeClr val="dk1"/>
                              </a:solidFill>
                              <a:effectLst/>
                              <a:latin typeface="+mn-lt"/>
                              <a:ea typeface="+mn-ea"/>
                              <a:cs typeface="+mn-cs"/>
                            </a:rPr>
                            <a:t>排挤模型</a:t>
                          </a:r>
                          <a:r>
                            <a:rPr lang="zh-CN" altLang="en-US" sz="2600" b="1" kern="1200" dirty="0">
                              <a:solidFill>
                                <a:schemeClr val="dk1"/>
                              </a:solidFill>
                              <a:effectLst/>
                              <a:latin typeface="+mn-lt"/>
                              <a:ea typeface="+mn-ea"/>
                              <a:cs typeface="+mn-cs"/>
                            </a:rPr>
                            <a:t>、</a:t>
                          </a:r>
                          <a:r>
                            <a:rPr lang="zh-CN" altLang="zh-CN" sz="2600" b="1" kern="1200" dirty="0">
                              <a:solidFill>
                                <a:schemeClr val="dk1"/>
                              </a:solidFill>
                              <a:effectLst/>
                              <a:latin typeface="+mn-lt"/>
                              <a:ea typeface="+mn-ea"/>
                              <a:cs typeface="+mn-cs"/>
                            </a:rPr>
                            <a:t>随机锦标赛模型</a:t>
                          </a:r>
                          <a:r>
                            <a:rPr lang="zh-CN" altLang="en-US" sz="2600" b="1" kern="1200" dirty="0">
                              <a:solidFill>
                                <a:schemeClr val="dk1"/>
                              </a:solidFill>
                              <a:effectLst/>
                              <a:latin typeface="+mn-lt"/>
                              <a:ea typeface="+mn-ea"/>
                              <a:cs typeface="+mn-cs"/>
                            </a:rPr>
                            <a:t>等</a:t>
                          </a:r>
                          <a:endParaRPr lang="zh-CN" altLang="en-US" sz="2600" b="1" dirty="0"/>
                        </a:p>
                      </a:txBody>
                      <a:tcPr anchor="ctr"/>
                    </a:tc>
                    <a:extLst>
                      <a:ext uri="{0D108BD9-81ED-4DB2-BD59-A6C34878D82A}">
                        <a16:rowId xmlns:a16="http://schemas.microsoft.com/office/drawing/2014/main" val="3086993038"/>
                      </a:ext>
                    </a:extLst>
                  </a:tr>
                  <a:tr h="883920">
                    <a:tc>
                      <a:txBody>
                        <a:bodyPr/>
                        <a:lstStyle/>
                        <a:p>
                          <a:pPr algn="ctr"/>
                          <a:r>
                            <a:rPr lang="zh-CN" altLang="en-US" sz="2600" b="1" dirty="0"/>
                            <a:t>交叉</a:t>
                          </a:r>
                          <a:endParaRPr lang="en-US" altLang="zh-CN" sz="2600" b="1" dirty="0"/>
                        </a:p>
                        <a:p>
                          <a:pPr algn="ctr"/>
                          <a:r>
                            <a:rPr lang="zh-CN" altLang="en-US" sz="2600" b="1" dirty="0"/>
                            <a:t>算子</a:t>
                          </a:r>
                        </a:p>
                      </a:txBody>
                      <a:tcPr anchor="ctr"/>
                    </a:tc>
                    <a:tc>
                      <a:txBody>
                        <a:bodyPr/>
                        <a:lstStyle/>
                        <a:p>
                          <a:pPr algn="ctr"/>
                          <a:r>
                            <a:rPr lang="zh-CN" altLang="en-US" sz="2600" b="1" dirty="0"/>
                            <a:t>交换个体基因</a:t>
                          </a:r>
                        </a:p>
                      </a:txBody>
                      <a:tcPr anchor="ctr"/>
                    </a:tc>
                    <a:tc>
                      <a:txBody>
                        <a:bodyPr/>
                        <a:lstStyle/>
                        <a:p>
                          <a:pPr algn="ctr"/>
                          <a:r>
                            <a:rPr lang="zh-CN" altLang="en-US" sz="2600" b="1" dirty="0"/>
                            <a:t>两点交叉、多点交叉、均匀交叉、算术交叉等</a:t>
                          </a:r>
                        </a:p>
                      </a:txBody>
                      <a:tcPr anchor="ctr"/>
                    </a:tc>
                    <a:extLst>
                      <a:ext uri="{0D108BD9-81ED-4DB2-BD59-A6C34878D82A}">
                        <a16:rowId xmlns:a16="http://schemas.microsoft.com/office/drawing/2014/main" val="3005472865"/>
                      </a:ext>
                    </a:extLst>
                  </a:tr>
                  <a:tr h="883920">
                    <a:tc>
                      <a:txBody>
                        <a:bodyPr/>
                        <a:lstStyle/>
                        <a:p>
                          <a:pPr algn="ctr"/>
                          <a:r>
                            <a:rPr lang="zh-CN" altLang="en-US" sz="2600" b="1" dirty="0"/>
                            <a:t>变异</a:t>
                          </a:r>
                          <a:endParaRPr lang="en-US" altLang="zh-CN" sz="2600" b="1" dirty="0"/>
                        </a:p>
                        <a:p>
                          <a:pPr algn="ctr"/>
                          <a:r>
                            <a:rPr lang="zh-CN" altLang="en-US" sz="2600" b="1" dirty="0"/>
                            <a:t>算子</a:t>
                          </a:r>
                        </a:p>
                      </a:txBody>
                      <a:tcPr anchor="ctr"/>
                    </a:tc>
                    <a:tc>
                      <a:txBody>
                        <a:bodyPr/>
                        <a:lstStyle/>
                        <a:p>
                          <a:pPr algn="ctr"/>
                          <a:r>
                            <a:rPr lang="zh-CN" altLang="en-US" sz="2600" b="1" dirty="0"/>
                            <a:t>随机变化新的个体基因</a:t>
                          </a:r>
                        </a:p>
                      </a:txBody>
                      <a:tcPr anchor="ctr"/>
                    </a:tc>
                    <a:tc>
                      <a:txBody>
                        <a:bodyPr/>
                        <a:lstStyle/>
                        <a:p>
                          <a:pPr algn="ctr"/>
                          <a:r>
                            <a:rPr lang="zh-CN" altLang="en-US" sz="2600" b="1" dirty="0"/>
                            <a:t>边界变异、高斯变异、非均匀变异等</a:t>
                          </a:r>
                          <a:endParaRPr lang="en-US" altLang="zh-CN" sz="2600" b="1" dirty="0"/>
                        </a:p>
                      </a:txBody>
                      <a:tcPr anchor="ctr"/>
                    </a:tc>
                    <a:extLst>
                      <a:ext uri="{0D108BD9-81ED-4DB2-BD59-A6C34878D82A}">
                        <a16:rowId xmlns:a16="http://schemas.microsoft.com/office/drawing/2014/main" val="763908521"/>
                      </a:ext>
                    </a:extLst>
                  </a:tr>
                </a:tbl>
              </a:graphicData>
            </a:graphic>
          </p:graphicFrame>
        </mc:Fallback>
      </mc:AlternateContent>
    </p:spTree>
    <p:extLst>
      <p:ext uri="{BB962C8B-B14F-4D97-AF65-F5344CB8AC3E}">
        <p14:creationId xmlns:p14="http://schemas.microsoft.com/office/powerpoint/2010/main" val="1611683446"/>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26</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染色体编码</a:t>
            </a:r>
          </a:p>
        </p:txBody>
      </p:sp>
      <p:sp>
        <p:nvSpPr>
          <p:cNvPr id="10" name="文本框 3">
            <a:extLst>
              <a:ext uri="{FF2B5EF4-FFF2-40B4-BE49-F238E27FC236}">
                <a16:creationId xmlns:a16="http://schemas.microsoft.com/office/drawing/2014/main" id="{5C9F5714-9698-471B-BB14-C6F4AC71548B}"/>
              </a:ext>
            </a:extLst>
          </p:cNvPr>
          <p:cNvSpPr txBox="1">
            <a:spLocks noChangeArrowheads="1"/>
          </p:cNvSpPr>
          <p:nvPr/>
        </p:nvSpPr>
        <p:spPr bwMode="auto">
          <a:xfrm>
            <a:off x="130572" y="1086986"/>
            <a:ext cx="4212704" cy="224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50000"/>
              </a:lnSpc>
              <a:spcBef>
                <a:spcPct val="0"/>
              </a:spcBef>
              <a:buFontTx/>
              <a:buNone/>
            </a:pPr>
            <a:r>
              <a:rPr lang="zh-CN" altLang="en-US" sz="2400" b="1" dirty="0">
                <a:solidFill>
                  <a:srgbClr val="FF0000"/>
                </a:solidFill>
                <a:latin typeface="Times New Roman" panose="02020603050405020304" pitchFamily="18" charset="0"/>
                <a:cs typeface="Times New Roman" panose="02020603050405020304" pitchFamily="18" charset="0"/>
              </a:rPr>
              <a:t>二进制编码</a:t>
            </a:r>
            <a:r>
              <a:rPr lang="zh-CN" altLang="en-US" sz="2400" b="1" dirty="0">
                <a:latin typeface="Times New Roman" panose="02020603050405020304" pitchFamily="18" charset="0"/>
                <a:cs typeface="Times New Roman" panose="02020603050405020304" pitchFamily="18" charset="0"/>
              </a:rPr>
              <a:t>：二进制编码方法产生的染色体是一个二进制符号序列，染色体的每一个基因只能取值</a:t>
            </a:r>
            <a:r>
              <a:rPr lang="en-US" altLang="zh-CN" sz="2400" b="1" dirty="0">
                <a:latin typeface="Times New Roman" panose="02020603050405020304" pitchFamily="18" charset="0"/>
                <a:cs typeface="Times New Roman" panose="02020603050405020304" pitchFamily="18" charset="0"/>
              </a:rPr>
              <a:t>0</a:t>
            </a:r>
            <a:r>
              <a:rPr lang="zh-CN" altLang="en-US" sz="2400" b="1" dirty="0">
                <a:latin typeface="Times New Roman" panose="02020603050405020304" pitchFamily="18" charset="0"/>
                <a:cs typeface="Times New Roman" panose="02020603050405020304" pitchFamily="18" charset="0"/>
              </a:rPr>
              <a:t>或</a:t>
            </a:r>
            <a:r>
              <a:rPr lang="en-US" altLang="zh-CN" sz="2400" b="1" dirty="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p:txBody>
      </p:sp>
      <p:pic>
        <p:nvPicPr>
          <p:cNvPr id="11" name="图片 6">
            <a:extLst>
              <a:ext uri="{FF2B5EF4-FFF2-40B4-BE49-F238E27FC236}">
                <a16:creationId xmlns:a16="http://schemas.microsoft.com/office/drawing/2014/main" id="{DE4AD708-DA66-4906-B42E-95F6541CF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771" y="1047733"/>
            <a:ext cx="4643479" cy="20299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2194792-6834-475F-93DF-50793A8B8ECA}"/>
              </a:ext>
            </a:extLst>
          </p:cNvPr>
          <p:cNvSpPr/>
          <p:nvPr/>
        </p:nvSpPr>
        <p:spPr>
          <a:xfrm>
            <a:off x="1246932" y="3534839"/>
            <a:ext cx="2270323"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进制实数</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:128</a:t>
            </a:r>
            <a:endParaRPr lang="zh-CN" altLang="en-US" sz="2400" b="1" dirty="0">
              <a:latin typeface="Times New Roman" panose="02020603050405020304" pitchFamily="18" charset="0"/>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EE7A6C41-01B9-4E40-BCA5-E0F0A75C9522}"/>
              </a:ext>
            </a:extLst>
          </p:cNvPr>
          <p:cNvCxnSpPr>
            <a:cxnSpLocks/>
            <a:stCxn id="12" idx="3"/>
            <a:endCxn id="14" idx="1"/>
          </p:cNvCxnSpPr>
          <p:nvPr/>
        </p:nvCxnSpPr>
        <p:spPr>
          <a:xfrm>
            <a:off x="3517255" y="3809477"/>
            <a:ext cx="1762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080AB98-22DC-4F10-AD10-803E6EC64551}"/>
              </a:ext>
            </a:extLst>
          </p:cNvPr>
          <p:cNvSpPr/>
          <p:nvPr/>
        </p:nvSpPr>
        <p:spPr>
          <a:xfrm>
            <a:off x="5279380" y="3534839"/>
            <a:ext cx="2592288"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0" b="1" dirty="0">
                <a:solidFill>
                  <a:srgbClr val="333333"/>
                </a:solidFill>
                <a:latin typeface="Times New Roman" panose="02020603050405020304" pitchFamily="18" charset="0"/>
                <a:cs typeface="Times New Roman" panose="02020603050405020304" pitchFamily="18" charset="0"/>
              </a:rPr>
              <a:t>10000000 </a:t>
            </a:r>
            <a:endParaRPr lang="zh-CN" altLang="en-US" sz="2400" b="1" dirty="0">
              <a:latin typeface="Times New Roman" panose="02020603050405020304" pitchFamily="18" charset="0"/>
              <a:cs typeface="Times New Roman" panose="02020603050405020304" pitchFamily="18" charset="0"/>
            </a:endParaRPr>
          </a:p>
        </p:txBody>
      </p:sp>
      <p:sp>
        <p:nvSpPr>
          <p:cNvPr id="15" name="文本框 13">
            <a:extLst>
              <a:ext uri="{FF2B5EF4-FFF2-40B4-BE49-F238E27FC236}">
                <a16:creationId xmlns:a16="http://schemas.microsoft.com/office/drawing/2014/main" id="{111B57F9-C0FA-4F51-8E05-58531097CE39}"/>
              </a:ext>
            </a:extLst>
          </p:cNvPr>
          <p:cNvSpPr txBox="1">
            <a:spLocks noChangeArrowheads="1"/>
          </p:cNvSpPr>
          <p:nvPr/>
        </p:nvSpPr>
        <p:spPr bwMode="auto">
          <a:xfrm>
            <a:off x="4077642" y="3390376"/>
            <a:ext cx="985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2400" b="1" dirty="0">
                <a:latin typeface="Times New Roman" panose="02020603050405020304" pitchFamily="18" charset="0"/>
                <a:cs typeface="Times New Roman" panose="02020603050405020304" pitchFamily="18" charset="0"/>
              </a:rPr>
              <a:t>编码</a:t>
            </a:r>
          </a:p>
        </p:txBody>
      </p:sp>
      <p:cxnSp>
        <p:nvCxnSpPr>
          <p:cNvPr id="16" name="直接箭头连接符 15">
            <a:extLst>
              <a:ext uri="{FF2B5EF4-FFF2-40B4-BE49-F238E27FC236}">
                <a16:creationId xmlns:a16="http://schemas.microsoft.com/office/drawing/2014/main" id="{2F8CAF30-49BB-4FB6-9654-4DB8C77D2DBF}"/>
              </a:ext>
            </a:extLst>
          </p:cNvPr>
          <p:cNvCxnSpPr>
            <a:cxnSpLocks/>
            <a:endCxn id="17" idx="0"/>
          </p:cNvCxnSpPr>
          <p:nvPr/>
        </p:nvCxnSpPr>
        <p:spPr>
          <a:xfrm flipH="1">
            <a:off x="4398318" y="4084114"/>
            <a:ext cx="1835150" cy="8731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EBA5F5B-DD5E-4E63-90AC-FB9888D04B94}"/>
              </a:ext>
            </a:extLst>
          </p:cNvPr>
          <p:cNvSpPr/>
          <p:nvPr/>
        </p:nvSpPr>
        <p:spPr>
          <a:xfrm>
            <a:off x="3444230" y="4957239"/>
            <a:ext cx="1908175"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333333"/>
                </a:solidFill>
                <a:latin typeface="Times New Roman" panose="02020603050405020304" pitchFamily="18" charset="0"/>
                <a:cs typeface="Times New Roman" panose="02020603050405020304" pitchFamily="18" charset="0"/>
              </a:rPr>
              <a:t>10010100 </a:t>
            </a:r>
            <a:endParaRPr lang="zh-CN" altLang="en-US" sz="2400" b="1" dirty="0">
              <a:latin typeface="Times New Roman" panose="02020603050405020304" pitchFamily="18" charset="0"/>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F51FF38B-9990-4253-A3BD-2207E8B73678}"/>
              </a:ext>
            </a:extLst>
          </p:cNvPr>
          <p:cNvCxnSpPr>
            <a:cxnSpLocks/>
            <a:stCxn id="17" idx="0"/>
            <a:endCxn id="12" idx="2"/>
          </p:cNvCxnSpPr>
          <p:nvPr/>
        </p:nvCxnSpPr>
        <p:spPr>
          <a:xfrm flipH="1" flipV="1">
            <a:off x="2382094" y="4084114"/>
            <a:ext cx="2016224" cy="8731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27">
            <a:extLst>
              <a:ext uri="{FF2B5EF4-FFF2-40B4-BE49-F238E27FC236}">
                <a16:creationId xmlns:a16="http://schemas.microsoft.com/office/drawing/2014/main" id="{E980CE0D-233D-46A0-8769-4E8B26068E01}"/>
              </a:ext>
            </a:extLst>
          </p:cNvPr>
          <p:cNvSpPr txBox="1">
            <a:spLocks noChangeArrowheads="1"/>
          </p:cNvSpPr>
          <p:nvPr/>
        </p:nvSpPr>
        <p:spPr bwMode="auto">
          <a:xfrm>
            <a:off x="2440194" y="4423039"/>
            <a:ext cx="895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2400" b="1" dirty="0">
                <a:latin typeface="Times New Roman" panose="02020603050405020304" pitchFamily="18" charset="0"/>
                <a:cs typeface="Times New Roman" panose="02020603050405020304" pitchFamily="18" charset="0"/>
              </a:rPr>
              <a:t>解码</a:t>
            </a:r>
          </a:p>
        </p:txBody>
      </p:sp>
      <p:sp>
        <p:nvSpPr>
          <p:cNvPr id="20" name="文本框 28">
            <a:extLst>
              <a:ext uri="{FF2B5EF4-FFF2-40B4-BE49-F238E27FC236}">
                <a16:creationId xmlns:a16="http://schemas.microsoft.com/office/drawing/2014/main" id="{CEAC03BD-2C06-4182-B154-C21B293BE0DC}"/>
              </a:ext>
            </a:extLst>
          </p:cNvPr>
          <p:cNvSpPr txBox="1">
            <a:spLocks noChangeArrowheads="1"/>
          </p:cNvSpPr>
          <p:nvPr/>
        </p:nvSpPr>
        <p:spPr bwMode="auto">
          <a:xfrm>
            <a:off x="2331429" y="5751830"/>
            <a:ext cx="40236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2400" b="1" dirty="0">
                <a:latin typeface="Times New Roman" panose="02020603050405020304" pitchFamily="18" charset="0"/>
                <a:cs typeface="Times New Roman" panose="02020603050405020304" pitchFamily="18" charset="0"/>
              </a:rPr>
              <a:t>二进制编码的遗传算法过程</a:t>
            </a:r>
          </a:p>
        </p:txBody>
      </p:sp>
      <p:sp>
        <p:nvSpPr>
          <p:cNvPr id="21" name="文本框 20">
            <a:extLst>
              <a:ext uri="{FF2B5EF4-FFF2-40B4-BE49-F238E27FC236}">
                <a16:creationId xmlns:a16="http://schemas.microsoft.com/office/drawing/2014/main" id="{6CC3FB75-9BC7-489D-BA27-0967F42CEA6E}"/>
              </a:ext>
            </a:extLst>
          </p:cNvPr>
          <p:cNvSpPr txBox="1"/>
          <p:nvPr/>
        </p:nvSpPr>
        <p:spPr>
          <a:xfrm>
            <a:off x="5570959" y="4402556"/>
            <a:ext cx="1687165" cy="461665"/>
          </a:xfrm>
          <a:prstGeom prst="rect">
            <a:avLst/>
          </a:prstGeom>
          <a:noFill/>
          <a:ln w="12700">
            <a:noFill/>
          </a:ln>
        </p:spPr>
        <p:txBody>
          <a:bodyPr wrap="square">
            <a:spAutoFit/>
          </a:bodyPr>
          <a:lstStyle/>
          <a:p>
            <a:pPr>
              <a:defRPr/>
            </a:pPr>
            <a:r>
              <a:rPr lang="zh-CN" altLang="en-US"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交叉变异</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147595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par>
                                <p:cTn id="28" presetID="16" presetClass="entr" presetSubtype="21"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arn(inVertical)">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arn(inVertic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arn(inVertical)">
                                      <p:cBhvr>
                                        <p:cTn id="53" dur="500"/>
                                        <p:tgtEl>
                                          <p:spTgt spid="19"/>
                                        </p:tgtEl>
                                      </p:cBhvr>
                                    </p:animEffect>
                                  </p:childTnLst>
                                </p:cTn>
                              </p:par>
                              <p:par>
                                <p:cTn id="54" presetID="16" presetClass="entr" presetSubtype="21"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4" grpId="0" animBg="1"/>
      <p:bldP spid="15" grpId="0"/>
      <p:bldP spid="17" grpId="0" animBg="1"/>
      <p:bldP spid="19"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27</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染色体编码</a:t>
            </a:r>
          </a:p>
        </p:txBody>
      </p:sp>
      <p:pic>
        <p:nvPicPr>
          <p:cNvPr id="11" name="图片 6">
            <a:extLst>
              <a:ext uri="{FF2B5EF4-FFF2-40B4-BE49-F238E27FC236}">
                <a16:creationId xmlns:a16="http://schemas.microsoft.com/office/drawing/2014/main" id="{DE4AD708-DA66-4906-B42E-95F6541CF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771" y="1047733"/>
            <a:ext cx="4643479" cy="20299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文本框 31">
            <a:extLst>
              <a:ext uri="{FF2B5EF4-FFF2-40B4-BE49-F238E27FC236}">
                <a16:creationId xmlns:a16="http://schemas.microsoft.com/office/drawing/2014/main" id="{E894C077-F7C0-4748-B981-61197459845F}"/>
              </a:ext>
            </a:extLst>
          </p:cNvPr>
          <p:cNvSpPr txBox="1">
            <a:spLocks noChangeArrowheads="1"/>
          </p:cNvSpPr>
          <p:nvPr/>
        </p:nvSpPr>
        <p:spPr bwMode="auto">
          <a:xfrm>
            <a:off x="94805" y="915855"/>
            <a:ext cx="432048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50000"/>
              </a:lnSpc>
              <a:spcBef>
                <a:spcPct val="0"/>
              </a:spcBef>
              <a:buFontTx/>
              <a:buNone/>
            </a:pPr>
            <a:r>
              <a:rPr lang="zh-CN" altLang="en-US" sz="2400" b="1" dirty="0">
                <a:solidFill>
                  <a:srgbClr val="FF0000"/>
                </a:solidFill>
              </a:rPr>
              <a:t>缺点</a:t>
            </a:r>
            <a:endParaRPr lang="en-US" altLang="zh-CN" sz="2400" b="1" dirty="0">
              <a:solidFill>
                <a:srgbClr val="FF0000"/>
              </a:solidFill>
            </a:endParaRPr>
          </a:p>
          <a:p>
            <a:pPr marL="342900" indent="-342900" algn="just">
              <a:lnSpc>
                <a:spcPct val="100000"/>
              </a:lnSpc>
              <a:spcBef>
                <a:spcPct val="0"/>
              </a:spcBef>
              <a:buFont typeface="Wingdings" panose="05000000000000000000" pitchFamily="2" charset="2"/>
              <a:buChar char="u"/>
            </a:pPr>
            <a:r>
              <a:rPr lang="zh-CN" altLang="en-US" sz="2400" b="1" dirty="0"/>
              <a:t>由于</a:t>
            </a:r>
            <a:r>
              <a:rPr lang="en-US" altLang="zh-CN" sz="2400" b="1" dirty="0"/>
              <a:t>Hamming</a:t>
            </a:r>
            <a:r>
              <a:rPr lang="zh-CN" altLang="en-US" sz="2400" b="1" dirty="0"/>
              <a:t>悬崖的存在，二进制编码对于实数域函数优化存在很大的问题</a:t>
            </a:r>
            <a:endParaRPr lang="en-US" altLang="zh-CN" sz="2400" b="1" dirty="0"/>
          </a:p>
          <a:p>
            <a:pPr marL="342900" indent="-342900" algn="just">
              <a:lnSpc>
                <a:spcPct val="100000"/>
              </a:lnSpc>
              <a:spcBef>
                <a:spcPct val="0"/>
              </a:spcBef>
              <a:buFont typeface="Wingdings" panose="05000000000000000000" pitchFamily="2" charset="2"/>
              <a:buChar char="u"/>
            </a:pPr>
            <a:r>
              <a:rPr lang="zh-CN" altLang="en-US" sz="2400" b="1" dirty="0"/>
              <a:t>精度不足，易产生误差</a:t>
            </a:r>
          </a:p>
        </p:txBody>
      </p:sp>
      <p:sp>
        <p:nvSpPr>
          <p:cNvPr id="23" name="矩形 22">
            <a:extLst>
              <a:ext uri="{FF2B5EF4-FFF2-40B4-BE49-F238E27FC236}">
                <a16:creationId xmlns:a16="http://schemas.microsoft.com/office/drawing/2014/main" id="{5378872A-8041-48A6-9060-3C59F7CD8D08}"/>
              </a:ext>
            </a:extLst>
          </p:cNvPr>
          <p:cNvSpPr/>
          <p:nvPr/>
        </p:nvSpPr>
        <p:spPr>
          <a:xfrm>
            <a:off x="302085" y="3131443"/>
            <a:ext cx="3349799"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进制实数</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:128</a:t>
            </a:r>
            <a:endParaRPr lang="zh-CN" altLang="en-US" sz="2400" b="1" dirty="0">
              <a:latin typeface="Times New Roman" panose="02020603050405020304" pitchFamily="18" charset="0"/>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62FE188D-1B1A-4F69-837A-77EC5905B406}"/>
              </a:ext>
            </a:extLst>
          </p:cNvPr>
          <p:cNvCxnSpPr>
            <a:cxnSpLocks/>
            <a:stCxn id="23" idx="3"/>
            <a:endCxn id="25" idx="1"/>
          </p:cNvCxnSpPr>
          <p:nvPr/>
        </p:nvCxnSpPr>
        <p:spPr>
          <a:xfrm>
            <a:off x="3651884" y="3406081"/>
            <a:ext cx="10514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FA2A301F-AB32-443A-ACF5-2F7D4FE08B0E}"/>
              </a:ext>
            </a:extLst>
          </p:cNvPr>
          <p:cNvSpPr/>
          <p:nvPr/>
        </p:nvSpPr>
        <p:spPr>
          <a:xfrm>
            <a:off x="4703316" y="3131443"/>
            <a:ext cx="3349799"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0" b="1" dirty="0">
                <a:solidFill>
                  <a:srgbClr val="333333"/>
                </a:solidFill>
                <a:latin typeface="Times New Roman" panose="02020603050405020304" pitchFamily="18" charset="0"/>
                <a:cs typeface="Times New Roman" panose="02020603050405020304" pitchFamily="18" charset="0"/>
              </a:rPr>
              <a:t>10000000 </a:t>
            </a:r>
            <a:endParaRPr lang="zh-CN" altLang="en-US" sz="2400" b="1"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6B7F626B-E98C-45D2-9606-EF163FC8FBB5}"/>
              </a:ext>
            </a:extLst>
          </p:cNvPr>
          <p:cNvSpPr/>
          <p:nvPr/>
        </p:nvSpPr>
        <p:spPr>
          <a:xfrm>
            <a:off x="302085" y="3779515"/>
            <a:ext cx="3349799"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进制实数</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:127</a:t>
            </a:r>
            <a:endParaRPr lang="zh-CN" altLang="en-US" sz="2400" b="1" dirty="0">
              <a:latin typeface="Times New Roman" panose="02020603050405020304" pitchFamily="18" charset="0"/>
              <a:cs typeface="Times New Roman" panose="02020603050405020304" pitchFamily="18" charset="0"/>
            </a:endParaRPr>
          </a:p>
        </p:txBody>
      </p:sp>
      <p:cxnSp>
        <p:nvCxnSpPr>
          <p:cNvPr id="27" name="直接箭头连接符 26">
            <a:extLst>
              <a:ext uri="{FF2B5EF4-FFF2-40B4-BE49-F238E27FC236}">
                <a16:creationId xmlns:a16="http://schemas.microsoft.com/office/drawing/2014/main" id="{712222E4-BDBA-484A-9F82-820E4D303D90}"/>
              </a:ext>
            </a:extLst>
          </p:cNvPr>
          <p:cNvCxnSpPr>
            <a:cxnSpLocks/>
            <a:stCxn id="26" idx="3"/>
            <a:endCxn id="28" idx="1"/>
          </p:cNvCxnSpPr>
          <p:nvPr/>
        </p:nvCxnSpPr>
        <p:spPr>
          <a:xfrm>
            <a:off x="3651884" y="4054153"/>
            <a:ext cx="10514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632987A8-A3BA-41E9-9FC5-988EA1A6862A}"/>
              </a:ext>
            </a:extLst>
          </p:cNvPr>
          <p:cNvSpPr/>
          <p:nvPr/>
        </p:nvSpPr>
        <p:spPr>
          <a:xfrm>
            <a:off x="4703315" y="3779515"/>
            <a:ext cx="3349799"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0" b="1" dirty="0">
                <a:ln w="0"/>
                <a:solidFill>
                  <a:srgbClr val="333333"/>
                </a:solidFill>
                <a:latin typeface="Times New Roman" panose="02020603050405020304" pitchFamily="18" charset="0"/>
                <a:cs typeface="Times New Roman" panose="02020603050405020304" pitchFamily="18" charset="0"/>
              </a:rPr>
              <a:t>0</a:t>
            </a:r>
            <a:r>
              <a:rPr lang="en-US" altLang="zh-CN" sz="2400" b="1" dirty="0">
                <a:solidFill>
                  <a:srgbClr val="333333"/>
                </a:solidFill>
                <a:latin typeface="Times New Roman" panose="02020603050405020304" pitchFamily="18" charset="0"/>
                <a:cs typeface="Times New Roman" panose="02020603050405020304" pitchFamily="18" charset="0"/>
              </a:rPr>
              <a:t>1111111 </a:t>
            </a:r>
            <a:endParaRPr lang="zh-CN" altLang="en-US" sz="2400" b="1" dirty="0">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F1CFBC27-4DC5-400B-A2EA-25341B6ABEEF}"/>
              </a:ext>
            </a:extLst>
          </p:cNvPr>
          <p:cNvSpPr/>
          <p:nvPr/>
        </p:nvSpPr>
        <p:spPr>
          <a:xfrm>
            <a:off x="1301347" y="4690432"/>
            <a:ext cx="1436822"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127</a:t>
            </a:r>
            <a:endParaRPr lang="zh-CN" altLang="en-US" sz="2400" b="1"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337C6505-A454-4E52-A74E-36C30B4CDC90}"/>
              </a:ext>
            </a:extLst>
          </p:cNvPr>
          <p:cNvSpPr/>
          <p:nvPr/>
        </p:nvSpPr>
        <p:spPr>
          <a:xfrm>
            <a:off x="5802698" y="4690432"/>
            <a:ext cx="1436822"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128</a:t>
            </a:r>
            <a:endParaRPr lang="zh-CN" altLang="en-US" sz="2400" b="1" dirty="0">
              <a:latin typeface="Times New Roman" panose="02020603050405020304" pitchFamily="18" charset="0"/>
              <a:cs typeface="Times New Roman" panose="02020603050405020304" pitchFamily="18" charset="0"/>
            </a:endParaRPr>
          </a:p>
        </p:txBody>
      </p:sp>
      <p:cxnSp>
        <p:nvCxnSpPr>
          <p:cNvPr id="31" name="直接箭头连接符 30">
            <a:extLst>
              <a:ext uri="{FF2B5EF4-FFF2-40B4-BE49-F238E27FC236}">
                <a16:creationId xmlns:a16="http://schemas.microsoft.com/office/drawing/2014/main" id="{30D590AC-F181-4282-B302-14210DA48C7B}"/>
              </a:ext>
            </a:extLst>
          </p:cNvPr>
          <p:cNvCxnSpPr>
            <a:cxnSpLocks/>
            <a:stCxn id="29" idx="3"/>
            <a:endCxn id="30" idx="1"/>
          </p:cNvCxnSpPr>
          <p:nvPr/>
        </p:nvCxnSpPr>
        <p:spPr>
          <a:xfrm>
            <a:off x="2738169" y="4965070"/>
            <a:ext cx="30645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54">
            <a:extLst>
              <a:ext uri="{FF2B5EF4-FFF2-40B4-BE49-F238E27FC236}">
                <a16:creationId xmlns:a16="http://schemas.microsoft.com/office/drawing/2014/main" id="{72AEB0A0-597E-474C-9D2B-797151FDF242}"/>
              </a:ext>
            </a:extLst>
          </p:cNvPr>
          <p:cNvSpPr txBox="1">
            <a:spLocks noChangeArrowheads="1"/>
          </p:cNvSpPr>
          <p:nvPr/>
        </p:nvSpPr>
        <p:spPr bwMode="auto">
          <a:xfrm>
            <a:off x="2823123" y="4434683"/>
            <a:ext cx="46427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2400" b="1" dirty="0">
                <a:latin typeface="Times New Roman" panose="02020603050405020304" pitchFamily="18" charset="0"/>
                <a:cs typeface="Times New Roman" panose="02020603050405020304" pitchFamily="18" charset="0"/>
              </a:rPr>
              <a:t>表现型空间相邻点</a:t>
            </a:r>
            <a:endParaRPr lang="en-US" altLang="zh-CN" sz="2400" b="1"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872FED39-BF59-45C4-8860-77F90452A4A7}"/>
              </a:ext>
            </a:extLst>
          </p:cNvPr>
          <p:cNvSpPr/>
          <p:nvPr/>
        </p:nvSpPr>
        <p:spPr>
          <a:xfrm>
            <a:off x="302085" y="5390515"/>
            <a:ext cx="2817055"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0" b="1" dirty="0">
                <a:solidFill>
                  <a:srgbClr val="333333"/>
                </a:solidFill>
                <a:latin typeface="Times New Roman" panose="02020603050405020304" pitchFamily="18" charset="0"/>
                <a:cs typeface="Times New Roman" panose="02020603050405020304" pitchFamily="18" charset="0"/>
              </a:rPr>
              <a:t>10000000 </a:t>
            </a:r>
            <a:endParaRPr lang="zh-CN" altLang="en-US" sz="2400" b="1"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F4C04CAB-B486-4F2E-B43D-CFEB809DEE76}"/>
              </a:ext>
            </a:extLst>
          </p:cNvPr>
          <p:cNvSpPr/>
          <p:nvPr/>
        </p:nvSpPr>
        <p:spPr>
          <a:xfrm>
            <a:off x="5881174" y="5390515"/>
            <a:ext cx="2716691" cy="54927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0" b="1" dirty="0">
                <a:ln w="0"/>
                <a:solidFill>
                  <a:srgbClr val="333333"/>
                </a:solidFill>
                <a:latin typeface="Times New Roman" panose="02020603050405020304" pitchFamily="18" charset="0"/>
                <a:cs typeface="Times New Roman" panose="02020603050405020304" pitchFamily="18" charset="0"/>
              </a:rPr>
              <a:t>0</a:t>
            </a:r>
            <a:r>
              <a:rPr lang="en-US" altLang="zh-CN" sz="2400" b="1" dirty="0">
                <a:solidFill>
                  <a:srgbClr val="333333"/>
                </a:solidFill>
                <a:latin typeface="Times New Roman" panose="02020603050405020304" pitchFamily="18" charset="0"/>
                <a:cs typeface="Times New Roman" panose="02020603050405020304" pitchFamily="18" charset="0"/>
              </a:rPr>
              <a:t>1111111 </a:t>
            </a:r>
            <a:endParaRPr lang="zh-CN" altLang="en-US" sz="2400" b="1" dirty="0">
              <a:latin typeface="Times New Roman" panose="02020603050405020304" pitchFamily="18" charset="0"/>
              <a:cs typeface="Times New Roman" panose="02020603050405020304" pitchFamily="18" charset="0"/>
            </a:endParaRPr>
          </a:p>
        </p:txBody>
      </p:sp>
      <p:cxnSp>
        <p:nvCxnSpPr>
          <p:cNvPr id="35" name="直接箭头连接符 34">
            <a:extLst>
              <a:ext uri="{FF2B5EF4-FFF2-40B4-BE49-F238E27FC236}">
                <a16:creationId xmlns:a16="http://schemas.microsoft.com/office/drawing/2014/main" id="{016A19FE-926F-4B4E-8115-827EC4CB77E4}"/>
              </a:ext>
            </a:extLst>
          </p:cNvPr>
          <p:cNvCxnSpPr>
            <a:cxnSpLocks/>
            <a:stCxn id="33" idx="3"/>
            <a:endCxn id="34" idx="1"/>
          </p:cNvCxnSpPr>
          <p:nvPr/>
        </p:nvCxnSpPr>
        <p:spPr>
          <a:xfrm>
            <a:off x="3119140" y="5665153"/>
            <a:ext cx="27620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文本框 62">
            <a:extLst>
              <a:ext uri="{FF2B5EF4-FFF2-40B4-BE49-F238E27FC236}">
                <a16:creationId xmlns:a16="http://schemas.microsoft.com/office/drawing/2014/main" id="{A9D157CC-76B7-451B-861E-225DEFD0DB3D}"/>
              </a:ext>
            </a:extLst>
          </p:cNvPr>
          <p:cNvSpPr txBox="1">
            <a:spLocks noChangeArrowheads="1"/>
          </p:cNvSpPr>
          <p:nvPr/>
        </p:nvSpPr>
        <p:spPr bwMode="auto">
          <a:xfrm>
            <a:off x="3191148" y="5090959"/>
            <a:ext cx="4791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en-US" altLang="zh-CN" sz="2400" b="1" dirty="0">
                <a:latin typeface="Times New Roman" panose="02020603050405020304" pitchFamily="18" charset="0"/>
                <a:cs typeface="Times New Roman" panose="02020603050405020304" pitchFamily="18" charset="0"/>
              </a:rPr>
              <a:t>Hamming</a:t>
            </a:r>
            <a:r>
              <a:rPr lang="zh-CN" altLang="en-US" sz="2400" b="1" dirty="0">
                <a:latin typeface="Times New Roman" panose="02020603050405020304" pitchFamily="18" charset="0"/>
                <a:cs typeface="Times New Roman" panose="02020603050405020304" pitchFamily="18" charset="0"/>
              </a:rPr>
              <a:t>距离巨大</a:t>
            </a:r>
          </a:p>
        </p:txBody>
      </p:sp>
      <p:sp>
        <p:nvSpPr>
          <p:cNvPr id="37" name="文本框 63">
            <a:extLst>
              <a:ext uri="{FF2B5EF4-FFF2-40B4-BE49-F238E27FC236}">
                <a16:creationId xmlns:a16="http://schemas.microsoft.com/office/drawing/2014/main" id="{EC57D822-D975-40A2-AC47-590A5EC13672}"/>
              </a:ext>
            </a:extLst>
          </p:cNvPr>
          <p:cNvSpPr txBox="1">
            <a:spLocks noChangeArrowheads="1"/>
          </p:cNvSpPr>
          <p:nvPr/>
        </p:nvSpPr>
        <p:spPr bwMode="auto">
          <a:xfrm>
            <a:off x="3680414" y="5777681"/>
            <a:ext cx="2483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2400" b="1" dirty="0">
                <a:latin typeface="Times New Roman" panose="02020603050405020304" pitchFamily="18" charset="0"/>
                <a:cs typeface="Times New Roman" panose="02020603050405020304" pitchFamily="18" charset="0"/>
              </a:rPr>
              <a:t>难以实现</a:t>
            </a:r>
          </a:p>
        </p:txBody>
      </p:sp>
    </p:spTree>
    <p:extLst>
      <p:ext uri="{BB962C8B-B14F-4D97-AF65-F5344CB8AC3E}">
        <p14:creationId xmlns:p14="http://schemas.microsoft.com/office/powerpoint/2010/main" val="2010251081"/>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par>
                                <p:cTn id="18" presetID="16" presetClass="entr" presetSubtype="21"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arn(inVertical)">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arn(inVertic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arn(inVertical)">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arn(inVertical)">
                                      <p:cBhvr>
                                        <p:cTn id="43" dur="500"/>
                                        <p:tgtEl>
                                          <p:spTgt spid="29"/>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barn(inVertical)">
                                      <p:cBhvr>
                                        <p:cTn id="46" dur="500"/>
                                        <p:tgtEl>
                                          <p:spTgt spid="32"/>
                                        </p:tgtEl>
                                      </p:cBhvr>
                                    </p:animEffect>
                                  </p:childTnLst>
                                </p:cTn>
                              </p:par>
                              <p:par>
                                <p:cTn id="47" presetID="16" presetClass="entr" presetSubtype="2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arn(inVertical)">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barn(inVertical)">
                                      <p:cBhvr>
                                        <p:cTn id="57" dur="500"/>
                                        <p:tgtEl>
                                          <p:spTgt spid="33"/>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barn(inVertical)">
                                      <p:cBhvr>
                                        <p:cTn id="60" dur="500"/>
                                        <p:tgtEl>
                                          <p:spTgt spid="36"/>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arn(inVertical)">
                                      <p:cBhvr>
                                        <p:cTn id="63" dur="500"/>
                                        <p:tgtEl>
                                          <p:spTgt spid="34"/>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barn(inVertical)">
                                      <p:cBhvr>
                                        <p:cTn id="66" dur="500"/>
                                        <p:tgtEl>
                                          <p:spTgt spid="37"/>
                                        </p:tgtEl>
                                      </p:cBhvr>
                                    </p:animEffect>
                                  </p:childTnLst>
                                </p:cTn>
                              </p:par>
                              <p:par>
                                <p:cTn id="67" presetID="16" presetClass="entr" presetSubtype="21"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barn(inVertical)">
                                      <p:cBhvr>
                                        <p:cTn id="6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5" grpId="0" animBg="1"/>
      <p:bldP spid="26" grpId="0" animBg="1"/>
      <p:bldP spid="28" grpId="0" animBg="1"/>
      <p:bldP spid="29" grpId="0" animBg="1"/>
      <p:bldP spid="30" grpId="0" animBg="1"/>
      <p:bldP spid="32" grpId="0"/>
      <p:bldP spid="33" grpId="0" animBg="1"/>
      <p:bldP spid="34" grpId="0" animBg="1"/>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28</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染色体编码</a:t>
            </a:r>
          </a:p>
        </p:txBody>
      </p:sp>
      <p:sp>
        <p:nvSpPr>
          <p:cNvPr id="6" name="文本框 36">
            <a:extLst>
              <a:ext uri="{FF2B5EF4-FFF2-40B4-BE49-F238E27FC236}">
                <a16:creationId xmlns:a16="http://schemas.microsoft.com/office/drawing/2014/main" id="{A6AA92C8-C4BD-47E5-98DD-D7900D68A0C0}"/>
              </a:ext>
            </a:extLst>
          </p:cNvPr>
          <p:cNvSpPr txBox="1">
            <a:spLocks noChangeArrowheads="1"/>
          </p:cNvSpPr>
          <p:nvPr/>
        </p:nvSpPr>
        <p:spPr bwMode="auto">
          <a:xfrm>
            <a:off x="238820" y="984117"/>
            <a:ext cx="8784976" cy="11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50000"/>
              </a:lnSpc>
              <a:spcBef>
                <a:spcPct val="0"/>
              </a:spcBef>
              <a:buFontTx/>
              <a:buNone/>
            </a:pPr>
            <a:r>
              <a:rPr lang="zh-CN" altLang="en-US" sz="2400" b="1" dirty="0">
                <a:solidFill>
                  <a:srgbClr val="FF0000"/>
                </a:solidFill>
              </a:rPr>
              <a:t>实数编码</a:t>
            </a:r>
            <a:r>
              <a:rPr lang="zh-CN" altLang="en-US" sz="2400" b="1" dirty="0"/>
              <a:t>：使用具体的浮点数直接组成染色体</a:t>
            </a:r>
            <a:r>
              <a:rPr lang="en-US" altLang="zh-CN" sz="2400" b="1" dirty="0"/>
              <a:t>,</a:t>
            </a:r>
            <a:r>
              <a:rPr lang="zh-CN" altLang="en-US" sz="2400" b="1" dirty="0"/>
              <a:t>适用于较高精度或者表示较大范围的函数的优化</a:t>
            </a:r>
          </a:p>
        </p:txBody>
      </p:sp>
      <p:sp>
        <p:nvSpPr>
          <p:cNvPr id="10" name="文本框 20">
            <a:extLst>
              <a:ext uri="{FF2B5EF4-FFF2-40B4-BE49-F238E27FC236}">
                <a16:creationId xmlns:a16="http://schemas.microsoft.com/office/drawing/2014/main" id="{8D8433E2-90AA-4195-B52A-D1A5188476F9}"/>
              </a:ext>
            </a:extLst>
          </p:cNvPr>
          <p:cNvSpPr txBox="1">
            <a:spLocks noChangeArrowheads="1"/>
          </p:cNvSpPr>
          <p:nvPr/>
        </p:nvSpPr>
        <p:spPr bwMode="auto">
          <a:xfrm>
            <a:off x="1326376" y="2357972"/>
            <a:ext cx="203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1800" b="1" dirty="0"/>
              <a:t>待解问题的有效解</a:t>
            </a:r>
          </a:p>
        </p:txBody>
      </p:sp>
      <p:sp>
        <p:nvSpPr>
          <p:cNvPr id="11" name="文本框 23">
            <a:extLst>
              <a:ext uri="{FF2B5EF4-FFF2-40B4-BE49-F238E27FC236}">
                <a16:creationId xmlns:a16="http://schemas.microsoft.com/office/drawing/2014/main" id="{5B344DE0-F4E3-4930-A54A-59B1AA90A329}"/>
              </a:ext>
            </a:extLst>
          </p:cNvPr>
          <p:cNvSpPr txBox="1">
            <a:spLocks noChangeArrowheads="1"/>
          </p:cNvSpPr>
          <p:nvPr/>
        </p:nvSpPr>
        <p:spPr bwMode="auto">
          <a:xfrm>
            <a:off x="5548778" y="2344056"/>
            <a:ext cx="2262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1800" b="1" dirty="0"/>
              <a:t>对应染色体编码方式</a:t>
            </a:r>
          </a:p>
        </p:txBody>
      </p:sp>
      <p:cxnSp>
        <p:nvCxnSpPr>
          <p:cNvPr id="13" name="直接箭头连接符 12">
            <a:extLst>
              <a:ext uri="{FF2B5EF4-FFF2-40B4-BE49-F238E27FC236}">
                <a16:creationId xmlns:a16="http://schemas.microsoft.com/office/drawing/2014/main" id="{A321BB43-C635-486A-A0A6-BCBAAD8E2DB0}"/>
              </a:ext>
            </a:extLst>
          </p:cNvPr>
          <p:cNvCxnSpPr>
            <a:cxnSpLocks/>
            <a:stCxn id="17" idx="2"/>
            <a:endCxn id="18" idx="0"/>
          </p:cNvCxnSpPr>
          <p:nvPr/>
        </p:nvCxnSpPr>
        <p:spPr>
          <a:xfrm flipH="1">
            <a:off x="2302943" y="4602679"/>
            <a:ext cx="2220055" cy="4974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301BF4C-EC16-4B1A-8761-0DF1EE77CB94}"/>
              </a:ext>
            </a:extLst>
          </p:cNvPr>
          <p:cNvCxnSpPr>
            <a:cxnSpLocks/>
            <a:stCxn id="17" idx="2"/>
            <a:endCxn id="19" idx="0"/>
          </p:cNvCxnSpPr>
          <p:nvPr/>
        </p:nvCxnSpPr>
        <p:spPr>
          <a:xfrm>
            <a:off x="4522998" y="4602679"/>
            <a:ext cx="2304934" cy="4974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5">
            <a:extLst>
              <a:ext uri="{FF2B5EF4-FFF2-40B4-BE49-F238E27FC236}">
                <a16:creationId xmlns:a16="http://schemas.microsoft.com/office/drawing/2014/main" id="{B10FDEE7-7569-4A24-A70A-64B87BA99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336" y="2779867"/>
            <a:ext cx="2651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8">
            <a:extLst>
              <a:ext uri="{FF2B5EF4-FFF2-40B4-BE49-F238E27FC236}">
                <a16:creationId xmlns:a16="http://schemas.microsoft.com/office/drawing/2014/main" id="{42D516F0-1F32-4688-AD72-693D74113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989" y="2778280"/>
            <a:ext cx="26527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1">
            <a:extLst>
              <a:ext uri="{FF2B5EF4-FFF2-40B4-BE49-F238E27FC236}">
                <a16:creationId xmlns:a16="http://schemas.microsoft.com/office/drawing/2014/main" id="{5448CD47-D962-4378-BDD2-5641262C4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804" y="3688279"/>
            <a:ext cx="41163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4">
            <a:extLst>
              <a:ext uri="{FF2B5EF4-FFF2-40B4-BE49-F238E27FC236}">
                <a16:creationId xmlns:a16="http://schemas.microsoft.com/office/drawing/2014/main" id="{A0512E10-16B5-464C-BB00-DE63391945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43" y="5100083"/>
            <a:ext cx="4114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32D4EDB0-7F46-45A2-9FEE-37A494885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9738" y="5100083"/>
            <a:ext cx="41163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9149620"/>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arn(inVertic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29</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初始化</a:t>
            </a:r>
          </a:p>
        </p:txBody>
      </p:sp>
      <p:sp>
        <p:nvSpPr>
          <p:cNvPr id="6" name="Rectangle 3">
            <a:extLst>
              <a:ext uri="{FF2B5EF4-FFF2-40B4-BE49-F238E27FC236}">
                <a16:creationId xmlns:a16="http://schemas.microsoft.com/office/drawing/2014/main" id="{EB27F28B-9DC1-4501-B301-22AA4BC05071}"/>
              </a:ext>
            </a:extLst>
          </p:cNvPr>
          <p:cNvSpPr txBox="1">
            <a:spLocks noChangeArrowheads="1"/>
          </p:cNvSpPr>
          <p:nvPr/>
        </p:nvSpPr>
        <p:spPr>
          <a:xfrm>
            <a:off x="94804" y="971203"/>
            <a:ext cx="8856984" cy="4008859"/>
          </a:xfrm>
          <a:prstGeom prst="rect">
            <a:avLst/>
          </a:prstGeom>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just">
              <a:lnSpc>
                <a:spcPct val="130000"/>
              </a:lnSpc>
              <a:spcBef>
                <a:spcPts val="600"/>
              </a:spcBef>
            </a:pPr>
            <a:r>
              <a:rPr lang="zh-CN" altLang="en-US" sz="2600" b="1" dirty="0"/>
              <a:t>采用均匀随机数初始化方法，对染色体的每一维变量在定义域内进行初始化赋值。初始化染色体时必须注意染色体是否满足优化问题对有效解的定义；</a:t>
            </a:r>
          </a:p>
          <a:p>
            <a:pPr algn="just">
              <a:lnSpc>
                <a:spcPct val="130000"/>
              </a:lnSpc>
              <a:spcBef>
                <a:spcPts val="600"/>
              </a:spcBef>
            </a:pPr>
            <a:r>
              <a:rPr lang="zh-CN" altLang="en-US" sz="2600" b="1" dirty="0"/>
              <a:t>挑战：尽量让初始化种群分散在整个解空间，而不要集中于某一区域；</a:t>
            </a:r>
            <a:endParaRPr lang="en-US" altLang="zh-CN" sz="2600" b="1" dirty="0"/>
          </a:p>
          <a:p>
            <a:pPr algn="just">
              <a:lnSpc>
                <a:spcPct val="130000"/>
              </a:lnSpc>
              <a:spcBef>
                <a:spcPts val="600"/>
              </a:spcBef>
            </a:pPr>
            <a:r>
              <a:rPr lang="zh-CN" altLang="en-US" sz="2600" b="1" dirty="0"/>
              <a:t>如果在进化开始时保证初始群体已经是一定程度上的优良群体的话，将能够有效提高算法找到全局最优解的能力。 </a:t>
            </a:r>
          </a:p>
        </p:txBody>
      </p:sp>
      <p:pic>
        <p:nvPicPr>
          <p:cNvPr id="3" name="图片 2">
            <a:extLst>
              <a:ext uri="{FF2B5EF4-FFF2-40B4-BE49-F238E27FC236}">
                <a16:creationId xmlns:a16="http://schemas.microsoft.com/office/drawing/2014/main" id="{5DBE99B2-275C-41A0-95B9-4E87616760A7}"/>
              </a:ext>
            </a:extLst>
          </p:cNvPr>
          <p:cNvPicPr>
            <a:picLocks noChangeAspect="1"/>
          </p:cNvPicPr>
          <p:nvPr/>
        </p:nvPicPr>
        <p:blipFill rotWithShape="1">
          <a:blip r:embed="rId2">
            <a:extLst>
              <a:ext uri="{28A0092B-C50C-407E-A947-70E740481C1C}">
                <a14:useLocalDpi xmlns:a14="http://schemas.microsoft.com/office/drawing/2010/main" val="0"/>
              </a:ext>
            </a:extLst>
          </a:blip>
          <a:srcRect t="49241"/>
          <a:stretch/>
        </p:blipFill>
        <p:spPr>
          <a:xfrm>
            <a:off x="4897334" y="4901848"/>
            <a:ext cx="3960440" cy="1525250"/>
          </a:xfrm>
          <a:prstGeom prst="rect">
            <a:avLst/>
          </a:prstGeom>
        </p:spPr>
      </p:pic>
      <p:pic>
        <p:nvPicPr>
          <p:cNvPr id="10" name="图片 9">
            <a:extLst>
              <a:ext uri="{FF2B5EF4-FFF2-40B4-BE49-F238E27FC236}">
                <a16:creationId xmlns:a16="http://schemas.microsoft.com/office/drawing/2014/main" id="{6C845272-AEF6-415D-AC76-E22EE952C08B}"/>
              </a:ext>
            </a:extLst>
          </p:cNvPr>
          <p:cNvPicPr>
            <a:picLocks noChangeAspect="1"/>
          </p:cNvPicPr>
          <p:nvPr/>
        </p:nvPicPr>
        <p:blipFill rotWithShape="1">
          <a:blip r:embed="rId2">
            <a:extLst>
              <a:ext uri="{28A0092B-C50C-407E-A947-70E740481C1C}">
                <a14:useLocalDpi xmlns:a14="http://schemas.microsoft.com/office/drawing/2010/main" val="0"/>
              </a:ext>
            </a:extLst>
          </a:blip>
          <a:srcRect b="50790"/>
          <a:stretch/>
        </p:blipFill>
        <p:spPr>
          <a:xfrm>
            <a:off x="238820" y="4795101"/>
            <a:ext cx="4371064" cy="1631997"/>
          </a:xfrm>
          <a:prstGeom prst="rect">
            <a:avLst/>
          </a:prstGeom>
        </p:spPr>
      </p:pic>
    </p:spTree>
    <p:extLst>
      <p:ext uri="{BB962C8B-B14F-4D97-AF65-F5344CB8AC3E}">
        <p14:creationId xmlns:p14="http://schemas.microsoft.com/office/powerpoint/2010/main" val="1765469282"/>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barn(inVertical)">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barn(inVertical)">
                                      <p:cBhvr>
                                        <p:cTn id="2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自然界中的群体智能</a:t>
            </a:r>
          </a:p>
        </p:txBody>
      </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a:t>
            </a:fld>
            <a:endParaRPr lang="zh-CN" altLang="en-US"/>
          </a:p>
        </p:txBody>
      </p:sp>
      <p:pic>
        <p:nvPicPr>
          <p:cNvPr id="5" name="1652197661443303.mp4" descr="1652197661443303.mp4">
            <a:hlinkClick r:id="" action="ppaction://media"/>
            <a:extLst>
              <a:ext uri="{FF2B5EF4-FFF2-40B4-BE49-F238E27FC236}">
                <a16:creationId xmlns:a16="http://schemas.microsoft.com/office/drawing/2014/main" id="{782C09E1-8D99-65E2-F8E1-F42E0A732FE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8405" y="1347966"/>
            <a:ext cx="4334933" cy="2438400"/>
          </a:xfrm>
          <a:prstGeom prst="rect">
            <a:avLst/>
          </a:prstGeom>
        </p:spPr>
      </p:pic>
      <p:pic>
        <p:nvPicPr>
          <p:cNvPr id="6" name="1652197651393797.mp4" descr="1652197651393797.mp4">
            <a:hlinkClick r:id="" action="ppaction://media"/>
            <a:extLst>
              <a:ext uri="{FF2B5EF4-FFF2-40B4-BE49-F238E27FC236}">
                <a16:creationId xmlns:a16="http://schemas.microsoft.com/office/drawing/2014/main" id="{D9EF59D0-6FF5-2A7D-AAF7-2EA519314BA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564284" y="1347966"/>
            <a:ext cx="4303325" cy="2438400"/>
          </a:xfrm>
          <a:prstGeom prst="rect">
            <a:avLst/>
          </a:prstGeom>
        </p:spPr>
      </p:pic>
      <p:pic>
        <p:nvPicPr>
          <p:cNvPr id="8" name="图片 7">
            <a:extLst>
              <a:ext uri="{FF2B5EF4-FFF2-40B4-BE49-F238E27FC236}">
                <a16:creationId xmlns:a16="http://schemas.microsoft.com/office/drawing/2014/main" id="{C795B9AB-05B7-ACC2-6D7B-01DBA4B21FBE}"/>
              </a:ext>
            </a:extLst>
          </p:cNvPr>
          <p:cNvPicPr>
            <a:picLocks noChangeAspect="1"/>
          </p:cNvPicPr>
          <p:nvPr/>
        </p:nvPicPr>
        <p:blipFill>
          <a:blip r:embed="rId8"/>
          <a:stretch>
            <a:fillRect/>
          </a:stretch>
        </p:blipFill>
        <p:spPr>
          <a:xfrm>
            <a:off x="3174553" y="4171804"/>
            <a:ext cx="1358900" cy="1562100"/>
          </a:xfrm>
          <a:prstGeom prst="rect">
            <a:avLst/>
          </a:prstGeom>
        </p:spPr>
      </p:pic>
      <p:sp>
        <p:nvSpPr>
          <p:cNvPr id="12" name="圆角矩形 11">
            <a:extLst>
              <a:ext uri="{FF2B5EF4-FFF2-40B4-BE49-F238E27FC236}">
                <a16:creationId xmlns:a16="http://schemas.microsoft.com/office/drawing/2014/main" id="{B9A4ABD6-9A79-AE7D-C94A-E00147E3B5ED}"/>
              </a:ext>
            </a:extLst>
          </p:cNvPr>
          <p:cNvSpPr/>
          <p:nvPr/>
        </p:nvSpPr>
        <p:spPr bwMode="auto">
          <a:xfrm>
            <a:off x="284594" y="4086882"/>
            <a:ext cx="2736304" cy="2247424"/>
          </a:xfrm>
          <a:prstGeom prst="roundRect">
            <a:avLst/>
          </a:prstGeom>
          <a:solidFill>
            <a:schemeClr val="accent5">
              <a:lumMod val="20000"/>
              <a:lumOff val="80000"/>
            </a:schemeClr>
          </a:solidFill>
          <a:ln>
            <a:noFill/>
          </a:ln>
        </p:spPr>
        <p:txBody>
          <a:bodyPr wrap="square" rtlCol="0" anchor="ctr">
            <a:spAutoFit/>
          </a:bodyPr>
          <a:lstStyle/>
          <a:p>
            <a:pPr eaLnBrk="1" hangingPunct="1"/>
            <a:r>
              <a:rPr kumimoji="1" lang="zh-CN" altLang="en-US" sz="1800" dirty="0">
                <a:latin typeface="KaiTi" panose="02010609060101010101" pitchFamily="49" charset="-122"/>
                <a:ea typeface="KaiTi" panose="02010609060101010101" pitchFamily="49" charset="-122"/>
              </a:rPr>
              <a:t>    </a:t>
            </a:r>
            <a:r>
              <a:rPr kumimoji="1" lang="en-US" altLang="zh-CN" sz="1800" dirty="0">
                <a:latin typeface="KaiTi" panose="02010609060101010101" pitchFamily="49" charset="-122"/>
                <a:ea typeface="KaiTi" panose="02010609060101010101" pitchFamily="49" charset="-122"/>
              </a:rPr>
              <a:t>1959</a:t>
            </a:r>
            <a:r>
              <a:rPr kumimoji="1" lang="zh-CN" altLang="en-US" sz="1800" dirty="0">
                <a:latin typeface="KaiTi" panose="02010609060101010101" pitchFamily="49" charset="-122"/>
                <a:ea typeface="KaiTi" panose="02010609060101010101" pitchFamily="49" charset="-122"/>
              </a:rPr>
              <a:t>年提出</a:t>
            </a:r>
            <a:r>
              <a:rPr lang="zh-CN" altLang="en-US" sz="1800" dirty="0">
                <a:latin typeface="KaiTi" panose="02010609060101010101" pitchFamily="49" charset="-122"/>
                <a:ea typeface="KaiTi" panose="02010609060101010101" pitchFamily="49" charset="-122"/>
              </a:rPr>
              <a:t>社会性生物的</a:t>
            </a:r>
            <a:r>
              <a:rPr lang="en-US" altLang="zh-CN" sz="1800" dirty="0" err="1">
                <a:solidFill>
                  <a:srgbClr val="3333CC"/>
                </a:solidFill>
                <a:latin typeface="KaiTi" panose="02010609060101010101" pitchFamily="49" charset="-122"/>
                <a:ea typeface="KaiTi" panose="02010609060101010101" pitchFamily="49" charset="-122"/>
              </a:rPr>
              <a:t>Stigmergy</a:t>
            </a:r>
            <a:r>
              <a:rPr lang="zh-CN" altLang="en-US" sz="1800" dirty="0">
                <a:latin typeface="KaiTi" panose="02010609060101010101" pitchFamily="49" charset="-122"/>
                <a:ea typeface="KaiTi" panose="02010609060101010101" pitchFamily="49" charset="-122"/>
              </a:rPr>
              <a:t>效应促使群体涌现出智能行为</a:t>
            </a:r>
            <a:r>
              <a:rPr kumimoji="1" lang="zh-CN" altLang="en-US" sz="1800" dirty="0">
                <a:latin typeface="KaiTi" panose="02010609060101010101" pitchFamily="49" charset="-122"/>
                <a:ea typeface="KaiTi" panose="02010609060101010101" pitchFamily="49" charset="-122"/>
              </a:rPr>
              <a:t>。</a:t>
            </a:r>
            <a:endParaRPr kumimoji="1" lang="en-US" altLang="zh-CN" sz="1800" dirty="0">
              <a:latin typeface="KaiTi" panose="02010609060101010101" pitchFamily="49" charset="-122"/>
              <a:ea typeface="KaiTi" panose="02010609060101010101" pitchFamily="49" charset="-122"/>
            </a:endParaRPr>
          </a:p>
          <a:p>
            <a:pPr marL="285750" indent="-285750" eaLnBrk="1" hangingPunct="1">
              <a:buFont typeface="Wingdings" pitchFamily="2" charset="2"/>
              <a:buChar char="ü"/>
            </a:pPr>
            <a:r>
              <a:rPr lang="zh-CN" altLang="en-US" sz="1800" dirty="0">
                <a:solidFill>
                  <a:srgbClr val="3333CC"/>
                </a:solidFill>
                <a:latin typeface="KaiTi" panose="02010609060101010101" pitchFamily="49" charset="-122"/>
                <a:ea typeface="KaiTi" panose="02010609060101010101" pitchFamily="49" charset="-122"/>
              </a:rPr>
              <a:t>个体间通过环境进行间接交互激发智能涌现</a:t>
            </a:r>
            <a:endParaRPr kumimoji="1" lang="zh-CN" altLang="en-US" sz="1800" dirty="0">
              <a:solidFill>
                <a:srgbClr val="3333CC"/>
              </a:solidFill>
              <a:latin typeface="KaiTi" panose="02010609060101010101" pitchFamily="49" charset="-122"/>
              <a:ea typeface="KaiTi" panose="02010609060101010101" pitchFamily="49" charset="-122"/>
            </a:endParaRPr>
          </a:p>
        </p:txBody>
      </p:sp>
      <p:sp>
        <p:nvSpPr>
          <p:cNvPr id="13" name="TextBox 99">
            <a:extLst>
              <a:ext uri="{FF2B5EF4-FFF2-40B4-BE49-F238E27FC236}">
                <a16:creationId xmlns:a16="http://schemas.microsoft.com/office/drawing/2014/main" id="{1E85964C-C990-AA24-B22B-0C19C8E1AEF5}"/>
              </a:ext>
            </a:extLst>
          </p:cNvPr>
          <p:cNvSpPr txBox="1">
            <a:spLocks noChangeArrowheads="1"/>
          </p:cNvSpPr>
          <p:nvPr/>
        </p:nvSpPr>
        <p:spPr bwMode="auto">
          <a:xfrm>
            <a:off x="7182735" y="2355562"/>
            <a:ext cx="18422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法国动物学家</a:t>
            </a:r>
            <a:endParaRPr lang="en-US" altLang="zh-CN" sz="1600"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en-US" altLang="zh-CN" sz="1600" dirty="0">
                <a:solidFill>
                  <a:srgbClr val="3333CC"/>
                </a:solidFill>
                <a:latin typeface="黑体" panose="02010609060101010101" pitchFamily="49" charset="-122"/>
                <a:ea typeface="黑体" panose="02010609060101010101" pitchFamily="49" charset="-122"/>
              </a:rPr>
              <a:t>P.P.</a:t>
            </a:r>
            <a:r>
              <a:rPr lang="zh-CN" altLang="en-US" sz="1600" dirty="0">
                <a:solidFill>
                  <a:srgbClr val="3333CC"/>
                </a:solidFill>
                <a:latin typeface="黑体" panose="02010609060101010101" pitchFamily="49" charset="-122"/>
                <a:ea typeface="黑体" panose="02010609060101010101" pitchFamily="49" charset="-122"/>
              </a:rPr>
              <a:t> </a:t>
            </a:r>
            <a:r>
              <a:rPr lang="en-US" altLang="zh-CN" sz="1600" dirty="0">
                <a:solidFill>
                  <a:srgbClr val="3333CC"/>
                </a:solidFill>
                <a:latin typeface="黑体" panose="02010609060101010101" pitchFamily="49" charset="-122"/>
                <a:ea typeface="黑体" panose="02010609060101010101" pitchFamily="49" charset="-122"/>
              </a:rPr>
              <a:t>Grasse</a:t>
            </a:r>
          </a:p>
        </p:txBody>
      </p:sp>
      <p:sp>
        <p:nvSpPr>
          <p:cNvPr id="14" name="圆角矩形 13">
            <a:extLst>
              <a:ext uri="{FF2B5EF4-FFF2-40B4-BE49-F238E27FC236}">
                <a16:creationId xmlns:a16="http://schemas.microsoft.com/office/drawing/2014/main" id="{F06C590F-1197-4154-8A38-C1378AF06B8D}"/>
              </a:ext>
            </a:extLst>
          </p:cNvPr>
          <p:cNvSpPr/>
          <p:nvPr/>
        </p:nvSpPr>
        <p:spPr bwMode="auto">
          <a:xfrm>
            <a:off x="4663825" y="4086882"/>
            <a:ext cx="2118495" cy="2247424"/>
          </a:xfrm>
          <a:prstGeom prst="roundRect">
            <a:avLst/>
          </a:prstGeom>
          <a:solidFill>
            <a:schemeClr val="accent5">
              <a:lumMod val="20000"/>
              <a:lumOff val="80000"/>
            </a:schemeClr>
          </a:solidFill>
          <a:ln>
            <a:noFill/>
          </a:ln>
        </p:spPr>
        <p:txBody>
          <a:bodyPr wrap="square" rtlCol="0" anchor="ctr">
            <a:noAutofit/>
          </a:bodyPr>
          <a:lstStyle/>
          <a:p>
            <a:pPr marL="285750" indent="-285750" eaLnBrk="1" hangingPunct="1">
              <a:buFont typeface="Wingdings" pitchFamily="2" charset="2"/>
              <a:buChar char="ü"/>
            </a:pPr>
            <a:r>
              <a:rPr lang="zh-CN" altLang="en-US" sz="1800" dirty="0">
                <a:latin typeface="KaiTi" panose="02010609060101010101" pitchFamily="49" charset="-122"/>
                <a:ea typeface="KaiTi" panose="02010609060101010101" pitchFamily="49" charset="-122"/>
              </a:rPr>
              <a:t>研究鸟群运动</a:t>
            </a:r>
            <a:endParaRPr lang="en-US" altLang="zh-CN" sz="1800" dirty="0">
              <a:latin typeface="KaiTi" panose="02010609060101010101" pitchFamily="49" charset="-122"/>
              <a:ea typeface="KaiTi" panose="02010609060101010101" pitchFamily="49" charset="-122"/>
            </a:endParaRPr>
          </a:p>
          <a:p>
            <a:pPr marL="285750" indent="-285750" eaLnBrk="1" hangingPunct="1">
              <a:buFont typeface="Wingdings" pitchFamily="2" charset="2"/>
              <a:buChar char="ü"/>
            </a:pPr>
            <a:r>
              <a:rPr lang="zh-CN" altLang="en-US" sz="1800" dirty="0">
                <a:latin typeface="KaiTi" panose="02010609060101010101" pitchFamily="49" charset="-122"/>
                <a:ea typeface="KaiTi" panose="02010609060101010101" pitchFamily="49" charset="-122"/>
              </a:rPr>
              <a:t>发现物理系统中无序和波动的相互作用</a:t>
            </a:r>
          </a:p>
        </p:txBody>
      </p:sp>
      <p:sp>
        <p:nvSpPr>
          <p:cNvPr id="17" name="TextBox 99">
            <a:extLst>
              <a:ext uri="{FF2B5EF4-FFF2-40B4-BE49-F238E27FC236}">
                <a16:creationId xmlns:a16="http://schemas.microsoft.com/office/drawing/2014/main" id="{7E4937E7-DF2F-5A32-7DCA-4B2AB610113F}"/>
              </a:ext>
            </a:extLst>
          </p:cNvPr>
          <p:cNvSpPr txBox="1">
            <a:spLocks noChangeArrowheads="1"/>
          </p:cNvSpPr>
          <p:nvPr/>
        </p:nvSpPr>
        <p:spPr bwMode="auto">
          <a:xfrm>
            <a:off x="2888251" y="5818826"/>
            <a:ext cx="18422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法国动物学家</a:t>
            </a:r>
            <a:endParaRPr lang="en-US" altLang="zh-CN" sz="1600"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en-US" altLang="zh-CN" sz="1600" dirty="0">
                <a:solidFill>
                  <a:srgbClr val="3333CC"/>
                </a:solidFill>
                <a:latin typeface="黑体" panose="02010609060101010101" pitchFamily="49" charset="-122"/>
                <a:ea typeface="黑体" panose="02010609060101010101" pitchFamily="49" charset="-122"/>
              </a:rPr>
              <a:t>P.P.</a:t>
            </a:r>
            <a:r>
              <a:rPr lang="zh-CN" altLang="en-US" sz="1600" dirty="0">
                <a:solidFill>
                  <a:srgbClr val="3333CC"/>
                </a:solidFill>
                <a:latin typeface="黑体" panose="02010609060101010101" pitchFamily="49" charset="-122"/>
                <a:ea typeface="黑体" panose="02010609060101010101" pitchFamily="49" charset="-122"/>
              </a:rPr>
              <a:t> </a:t>
            </a:r>
            <a:r>
              <a:rPr lang="en-US" altLang="zh-CN" sz="1600" dirty="0">
                <a:solidFill>
                  <a:srgbClr val="3333CC"/>
                </a:solidFill>
                <a:latin typeface="黑体" panose="02010609060101010101" pitchFamily="49" charset="-122"/>
                <a:ea typeface="黑体" panose="02010609060101010101" pitchFamily="49" charset="-122"/>
              </a:rPr>
              <a:t>Grasse</a:t>
            </a:r>
          </a:p>
        </p:txBody>
      </p:sp>
      <p:pic>
        <p:nvPicPr>
          <p:cNvPr id="18" name="Picture 3">
            <a:extLst>
              <a:ext uri="{FF2B5EF4-FFF2-40B4-BE49-F238E27FC236}">
                <a16:creationId xmlns:a16="http://schemas.microsoft.com/office/drawing/2014/main" id="{28A79016-020F-CA8C-74CF-21F40F41F1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6347" y="4196689"/>
            <a:ext cx="1358900" cy="143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99">
            <a:extLst>
              <a:ext uri="{FF2B5EF4-FFF2-40B4-BE49-F238E27FC236}">
                <a16:creationId xmlns:a16="http://schemas.microsoft.com/office/drawing/2014/main" id="{67B5B6B1-605D-DFAA-428F-8EBCD7DF42F1}"/>
              </a:ext>
            </a:extLst>
          </p:cNvPr>
          <p:cNvSpPr txBox="1">
            <a:spLocks noChangeArrowheads="1"/>
          </p:cNvSpPr>
          <p:nvPr/>
        </p:nvSpPr>
        <p:spPr bwMode="auto">
          <a:xfrm>
            <a:off x="6824695" y="5749531"/>
            <a:ext cx="18422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en-US" altLang="zh-CN" sz="1600" dirty="0">
                <a:solidFill>
                  <a:srgbClr val="3333CC"/>
                </a:solidFill>
                <a:latin typeface="黑体" panose="02010609060101010101" pitchFamily="49" charset="-122"/>
                <a:ea typeface="黑体" panose="02010609060101010101" pitchFamily="49" charset="-122"/>
              </a:rPr>
              <a:t>2021</a:t>
            </a:r>
            <a:r>
              <a:rPr lang="zh-CN" altLang="en-US" sz="1600" dirty="0">
                <a:solidFill>
                  <a:srgbClr val="3333CC"/>
                </a:solidFill>
                <a:latin typeface="黑体" panose="02010609060101010101" pitchFamily="49" charset="-122"/>
                <a:ea typeface="黑体" panose="02010609060101010101" pitchFamily="49" charset="-122"/>
              </a:rPr>
              <a:t>诺贝尔奖得主</a:t>
            </a:r>
            <a:endParaRPr lang="en-US" altLang="zh-CN" sz="1600"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en-US" altLang="zh-CN" sz="1600" dirty="0" err="1">
                <a:solidFill>
                  <a:srgbClr val="3333CC"/>
                </a:solidFill>
                <a:latin typeface="黑体" panose="02010609060101010101" pitchFamily="49" charset="-122"/>
                <a:ea typeface="黑体" panose="02010609060101010101" pitchFamily="49" charset="-122"/>
              </a:rPr>
              <a:t>G.Parisi</a:t>
            </a:r>
            <a:endParaRPr lang="en-US" altLang="zh-CN" sz="1600" dirty="0">
              <a:solidFill>
                <a:srgbClr val="3333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1089906"/>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8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7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5"/>
                </p:tgtEl>
              </p:cMediaNode>
            </p:video>
            <p:video>
              <p:cMediaNode vol="80000">
                <p:cTn id="22"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30</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适应值评价</a:t>
            </a:r>
          </a:p>
        </p:txBody>
      </p:sp>
      <p:sp>
        <p:nvSpPr>
          <p:cNvPr id="6" name="Rectangle 3">
            <a:extLst>
              <a:ext uri="{FF2B5EF4-FFF2-40B4-BE49-F238E27FC236}">
                <a16:creationId xmlns:a16="http://schemas.microsoft.com/office/drawing/2014/main" id="{8416D2E3-1185-4857-B487-51474054876A}"/>
              </a:ext>
            </a:extLst>
          </p:cNvPr>
          <p:cNvSpPr txBox="1">
            <a:spLocks noChangeArrowheads="1"/>
          </p:cNvSpPr>
          <p:nvPr/>
        </p:nvSpPr>
        <p:spPr>
          <a:xfrm>
            <a:off x="202816" y="1187227"/>
            <a:ext cx="6012668" cy="2565280"/>
          </a:xfrm>
          <a:prstGeom prst="rect">
            <a:avLst/>
          </a:prstGeom>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just">
              <a:lnSpc>
                <a:spcPct val="120000"/>
              </a:lnSpc>
              <a:buFont typeface="Wingdings" panose="05000000000000000000" pitchFamily="2" charset="2"/>
              <a:buChar char="l"/>
            </a:pPr>
            <a:r>
              <a:rPr lang="zh-CN" altLang="en-US" sz="2600" b="1" dirty="0"/>
              <a:t>评估函数用于评估各个染色体的适应值，进而区分优劣。评估函数常常根据问题的优化目标来确定，比如在求解函数优化问题时，问题定义的目标函数可以作为评估函数的原型。</a:t>
            </a:r>
          </a:p>
        </p:txBody>
      </p:sp>
      <p:pic>
        <p:nvPicPr>
          <p:cNvPr id="3" name="图片 2">
            <a:extLst>
              <a:ext uri="{FF2B5EF4-FFF2-40B4-BE49-F238E27FC236}">
                <a16:creationId xmlns:a16="http://schemas.microsoft.com/office/drawing/2014/main" id="{B80F5797-AC7E-41E3-8F9E-33AFA6084A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570" r="17624" b="6480"/>
          <a:stretch/>
        </p:blipFill>
        <p:spPr>
          <a:xfrm>
            <a:off x="6098064" y="1048778"/>
            <a:ext cx="2965170" cy="2565280"/>
          </a:xfrm>
          <a:prstGeom prst="rect">
            <a:avLst/>
          </a:prstGeom>
        </p:spPr>
      </p:pic>
      <p:sp>
        <p:nvSpPr>
          <p:cNvPr id="11" name="文本框 10">
            <a:extLst>
              <a:ext uri="{FF2B5EF4-FFF2-40B4-BE49-F238E27FC236}">
                <a16:creationId xmlns:a16="http://schemas.microsoft.com/office/drawing/2014/main" id="{244EA00B-FD0C-4ECD-B2E2-E657DE47AC25}"/>
              </a:ext>
            </a:extLst>
          </p:cNvPr>
          <p:cNvSpPr txBox="1"/>
          <p:nvPr/>
        </p:nvSpPr>
        <p:spPr>
          <a:xfrm>
            <a:off x="219950" y="3900862"/>
            <a:ext cx="8515814" cy="1981633"/>
          </a:xfrm>
          <a:prstGeom prst="rect">
            <a:avLst/>
          </a:prstGeom>
          <a:noFill/>
        </p:spPr>
        <p:txBody>
          <a:bodyPr wrap="square">
            <a:spAutoFit/>
          </a:bodyPr>
          <a:lstStyle/>
          <a:p>
            <a:pPr marL="285750" indent="-285750" algn="just">
              <a:lnSpc>
                <a:spcPct val="120000"/>
              </a:lnSpc>
              <a:buFont typeface="Wingdings" panose="05000000000000000000" pitchFamily="2" charset="2"/>
              <a:buChar char="l"/>
            </a:pPr>
            <a:r>
              <a:rPr lang="zh-CN" altLang="en-US" sz="2600" b="1" dirty="0"/>
              <a:t>在遗传算法中，规定适应值越大的染色体越优。因此对于一些求解最大值的数值优化问题，我们可以直接套用问题定义的函数表达式。但是对于其他优化问题，问题定义的目标函数表达式必须经过一定的变换。 </a:t>
            </a:r>
          </a:p>
        </p:txBody>
      </p:sp>
    </p:spTree>
    <p:extLst>
      <p:ext uri="{BB962C8B-B14F-4D97-AF65-F5344CB8AC3E}">
        <p14:creationId xmlns:p14="http://schemas.microsoft.com/office/powerpoint/2010/main" val="3098324383"/>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barn(inVertical)">
                                      <p:cBhvr>
                                        <p:cTn id="1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31</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选择算子</a:t>
            </a:r>
          </a:p>
        </p:txBody>
      </p:sp>
      <p:sp>
        <p:nvSpPr>
          <p:cNvPr id="10" name="文本框 6">
            <a:extLst>
              <a:ext uri="{FF2B5EF4-FFF2-40B4-BE49-F238E27FC236}">
                <a16:creationId xmlns:a16="http://schemas.microsoft.com/office/drawing/2014/main" id="{08D730B6-2E24-498A-95FD-109EC7EB8DCE}"/>
              </a:ext>
            </a:extLst>
          </p:cNvPr>
          <p:cNvSpPr txBox="1">
            <a:spLocks noChangeArrowheads="1"/>
          </p:cNvSpPr>
          <p:nvPr/>
        </p:nvSpPr>
        <p:spPr bwMode="auto">
          <a:xfrm>
            <a:off x="166812" y="1043211"/>
            <a:ext cx="8671735" cy="2249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50000"/>
              </a:lnSpc>
              <a:spcBef>
                <a:spcPct val="0"/>
              </a:spcBef>
              <a:buFontTx/>
              <a:buNone/>
            </a:pPr>
            <a:r>
              <a:rPr lang="zh-CN" altLang="en-US" sz="2400" b="1" dirty="0"/>
              <a:t>遗传算法的原理从本质上来说基于达尔文的自然选择学说</a:t>
            </a:r>
            <a:endParaRPr lang="en-US" altLang="zh-CN" sz="2400" b="1" dirty="0"/>
          </a:p>
          <a:p>
            <a:pPr>
              <a:lnSpc>
                <a:spcPct val="150000"/>
              </a:lnSpc>
              <a:spcBef>
                <a:spcPct val="0"/>
              </a:spcBef>
              <a:buFontTx/>
              <a:buNone/>
            </a:pPr>
            <a:r>
              <a:rPr lang="zh-CN" altLang="en-US" sz="2400" b="1" dirty="0"/>
              <a:t>选择提供了遗传算法的驱动力</a:t>
            </a:r>
            <a:endParaRPr lang="en-US" altLang="zh-CN" sz="2400" b="1" dirty="0"/>
          </a:p>
          <a:p>
            <a:pPr>
              <a:lnSpc>
                <a:spcPct val="150000"/>
              </a:lnSpc>
              <a:spcBef>
                <a:spcPct val="0"/>
              </a:spcBef>
              <a:buFontTx/>
              <a:buNone/>
            </a:pPr>
            <a:r>
              <a:rPr lang="zh-CN" altLang="en-US" sz="2400" b="1" dirty="0"/>
              <a:t>驱动力太大 </a:t>
            </a:r>
            <a:r>
              <a:rPr lang="en-US" altLang="zh-CN" sz="2400" b="1" dirty="0"/>
              <a:t>-&gt; </a:t>
            </a:r>
            <a:r>
              <a:rPr lang="zh-CN" altLang="en-US" sz="2400" b="1" dirty="0"/>
              <a:t>遗传搜索将过早地终止</a:t>
            </a:r>
            <a:endParaRPr lang="en-US" altLang="zh-CN" sz="2400" b="1" dirty="0"/>
          </a:p>
          <a:p>
            <a:pPr>
              <a:lnSpc>
                <a:spcPct val="150000"/>
              </a:lnSpc>
              <a:spcBef>
                <a:spcPct val="0"/>
              </a:spcBef>
              <a:buFontTx/>
              <a:buNone/>
            </a:pPr>
            <a:r>
              <a:rPr lang="zh-CN" altLang="en-US" sz="2400" b="1" dirty="0"/>
              <a:t>驱动力太小 </a:t>
            </a:r>
            <a:r>
              <a:rPr lang="en-US" altLang="zh-CN" sz="2400" b="1" dirty="0"/>
              <a:t>-&gt; </a:t>
            </a:r>
            <a:r>
              <a:rPr lang="zh-CN" altLang="en-US" sz="2400" b="1" dirty="0"/>
              <a:t>进化过程将慢得难以接受</a:t>
            </a:r>
          </a:p>
        </p:txBody>
      </p:sp>
      <p:sp>
        <p:nvSpPr>
          <p:cNvPr id="11" name="椭圆 10">
            <a:extLst>
              <a:ext uri="{FF2B5EF4-FFF2-40B4-BE49-F238E27FC236}">
                <a16:creationId xmlns:a16="http://schemas.microsoft.com/office/drawing/2014/main" id="{EF37729B-AD86-4D9E-991E-AD21A4666B84}"/>
              </a:ext>
            </a:extLst>
          </p:cNvPr>
          <p:cNvSpPr/>
          <p:nvPr/>
        </p:nvSpPr>
        <p:spPr>
          <a:xfrm>
            <a:off x="311265" y="3301294"/>
            <a:ext cx="3312368" cy="504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600" b="1" dirty="0">
                <a:ln w="0"/>
                <a:solidFill>
                  <a:schemeClr val="tx1"/>
                </a:solidFill>
                <a:effectLst>
                  <a:outerShdw blurRad="38100" dist="19050" dir="2700000" algn="tl" rotWithShape="0">
                    <a:schemeClr val="dk1">
                      <a:alpha val="40000"/>
                    </a:schemeClr>
                  </a:outerShdw>
                </a:effectLst>
              </a:rPr>
              <a:t>轮盘赌选择</a:t>
            </a:r>
          </a:p>
        </p:txBody>
      </p:sp>
      <p:sp>
        <p:nvSpPr>
          <p:cNvPr id="12" name="椭圆 11">
            <a:extLst>
              <a:ext uri="{FF2B5EF4-FFF2-40B4-BE49-F238E27FC236}">
                <a16:creationId xmlns:a16="http://schemas.microsoft.com/office/drawing/2014/main" id="{7E122BA0-6C50-4038-8B50-C2A0D84E31B9}"/>
              </a:ext>
            </a:extLst>
          </p:cNvPr>
          <p:cNvSpPr/>
          <p:nvPr/>
        </p:nvSpPr>
        <p:spPr>
          <a:xfrm>
            <a:off x="5135364" y="3301294"/>
            <a:ext cx="3163814" cy="504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600" b="1" dirty="0">
                <a:ln w="0"/>
                <a:solidFill>
                  <a:schemeClr val="tx1"/>
                </a:solidFill>
                <a:effectLst>
                  <a:outerShdw blurRad="38100" dist="19050" dir="2700000" algn="tl" rotWithShape="0">
                    <a:schemeClr val="dk1">
                      <a:alpha val="40000"/>
                    </a:schemeClr>
                  </a:outerShdw>
                </a:effectLst>
              </a:rPr>
              <a:t>锦标赛选择</a:t>
            </a:r>
          </a:p>
        </p:txBody>
      </p:sp>
      <p:pic>
        <p:nvPicPr>
          <p:cNvPr id="3" name="图片 2">
            <a:extLst>
              <a:ext uri="{FF2B5EF4-FFF2-40B4-BE49-F238E27FC236}">
                <a16:creationId xmlns:a16="http://schemas.microsoft.com/office/drawing/2014/main" id="{DC04327C-7E86-44E9-9139-FD57432EC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12" y="4001353"/>
            <a:ext cx="4752528" cy="2337342"/>
          </a:xfrm>
          <a:prstGeom prst="rect">
            <a:avLst/>
          </a:prstGeom>
        </p:spPr>
      </p:pic>
      <p:pic>
        <p:nvPicPr>
          <p:cNvPr id="17" name="图片 16">
            <a:extLst>
              <a:ext uri="{FF2B5EF4-FFF2-40B4-BE49-F238E27FC236}">
                <a16:creationId xmlns:a16="http://schemas.microsoft.com/office/drawing/2014/main" id="{B19BB1DD-D76B-4866-BBD0-067446C747D7}"/>
              </a:ext>
            </a:extLst>
          </p:cNvPr>
          <p:cNvPicPr>
            <a:picLocks noChangeAspect="1"/>
          </p:cNvPicPr>
          <p:nvPr/>
        </p:nvPicPr>
        <p:blipFill rotWithShape="1">
          <a:blip r:embed="rId3">
            <a:extLst>
              <a:ext uri="{28A0092B-C50C-407E-A947-70E740481C1C}">
                <a14:useLocalDpi xmlns:a14="http://schemas.microsoft.com/office/drawing/2010/main" val="0"/>
              </a:ext>
            </a:extLst>
          </a:blip>
          <a:srcRect l="8113" t="9039" r="5704" b="13850"/>
          <a:stretch/>
        </p:blipFill>
        <p:spPr>
          <a:xfrm>
            <a:off x="4474801" y="3879772"/>
            <a:ext cx="4363745" cy="2491288"/>
          </a:xfrm>
          <a:prstGeom prst="rect">
            <a:avLst/>
          </a:prstGeom>
        </p:spPr>
      </p:pic>
    </p:spTree>
    <p:extLst>
      <p:ext uri="{BB962C8B-B14F-4D97-AF65-F5344CB8AC3E}">
        <p14:creationId xmlns:p14="http://schemas.microsoft.com/office/powerpoint/2010/main" val="163667173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arn(inVertic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arn(inVertical)">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par>
                                <p:cTn id="36" presetID="16" presetClass="entr" presetSubtype="21"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32</a:t>
            </a:fld>
            <a:endParaRPr lang="zh-CN" altLang="en-US"/>
          </a:p>
        </p:txBody>
      </p:sp>
      <p:sp>
        <p:nvSpPr>
          <p:cNvPr id="10" name="TextBox 43">
            <a:extLst>
              <a:ext uri="{FF2B5EF4-FFF2-40B4-BE49-F238E27FC236}">
                <a16:creationId xmlns:a16="http://schemas.microsoft.com/office/drawing/2014/main" id="{114167A0-8A11-4888-AD59-98010C3A7D60}"/>
              </a:ext>
            </a:extLst>
          </p:cNvPr>
          <p:cNvSpPr txBox="1"/>
          <p:nvPr/>
        </p:nvSpPr>
        <p:spPr>
          <a:xfrm>
            <a:off x="179332" y="980969"/>
            <a:ext cx="2939807" cy="492443"/>
          </a:xfrm>
          <a:prstGeom prst="rect">
            <a:avLst/>
          </a:prstGeom>
          <a:noFill/>
        </p:spPr>
        <p:txBody>
          <a:bodyPr wrap="square">
            <a:spAutoFit/>
          </a:bodyPr>
          <a:lstStyle/>
          <a:p>
            <a:pPr eaLnBrk="1" fontAlgn="auto" hangingPunct="1">
              <a:spcBef>
                <a:spcPts val="0"/>
              </a:spcBef>
              <a:spcAft>
                <a:spcPts val="0"/>
              </a:spcAft>
              <a:defRPr/>
            </a:pPr>
            <a:r>
              <a:rPr lang="zh-CN" altLang="en-US" sz="2600" b="1" dirty="0">
                <a:solidFill>
                  <a:srgbClr val="C00000"/>
                </a:solidFill>
                <a:latin typeface="+mn-lt"/>
                <a:ea typeface="+mn-ea"/>
              </a:rPr>
              <a:t>轮盘赌选择</a:t>
            </a:r>
            <a:endParaRPr lang="en-US" altLang="zh-CN" sz="2600" b="1" dirty="0">
              <a:solidFill>
                <a:srgbClr val="C00000"/>
              </a:solidFill>
              <a:latin typeface="+mn-lt"/>
              <a:ea typeface="+mn-ea"/>
            </a:endParaRPr>
          </a:p>
        </p:txBody>
      </p:sp>
      <p:sp>
        <p:nvSpPr>
          <p:cNvPr id="11" name="文本框 6">
            <a:extLst>
              <a:ext uri="{FF2B5EF4-FFF2-40B4-BE49-F238E27FC236}">
                <a16:creationId xmlns:a16="http://schemas.microsoft.com/office/drawing/2014/main" id="{5DC44CFB-D0DB-4AC9-B47C-1ED757A1D57F}"/>
              </a:ext>
            </a:extLst>
          </p:cNvPr>
          <p:cNvSpPr txBox="1">
            <a:spLocks noChangeArrowheads="1"/>
          </p:cNvSpPr>
          <p:nvPr/>
        </p:nvSpPr>
        <p:spPr bwMode="auto">
          <a:xfrm>
            <a:off x="179332" y="1473412"/>
            <a:ext cx="826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marL="285750" indent="-285750" algn="just">
              <a:lnSpc>
                <a:spcPct val="100000"/>
              </a:lnSpc>
              <a:spcBef>
                <a:spcPct val="0"/>
              </a:spcBef>
              <a:buFont typeface="Wingdings" panose="05000000000000000000" pitchFamily="2" charset="2"/>
              <a:buChar char="p"/>
            </a:pPr>
            <a:r>
              <a:rPr lang="zh-CN" altLang="zh-CN" sz="2400" b="1" dirty="0">
                <a:solidFill>
                  <a:srgbClr val="333333"/>
                </a:solidFill>
                <a:cs typeface="Times New Roman" panose="02020603050405020304" pitchFamily="18" charset="0"/>
              </a:rPr>
              <a:t>各个个体被选中的概率与其适应度大小成正比．</a:t>
            </a:r>
            <a:endParaRPr lang="zh-CN" altLang="en-US" sz="2400" b="1" dirty="0"/>
          </a:p>
        </p:txBody>
      </p:sp>
      <p:sp>
        <p:nvSpPr>
          <p:cNvPr id="26" name="文本框 25">
            <a:extLst>
              <a:ext uri="{FF2B5EF4-FFF2-40B4-BE49-F238E27FC236}">
                <a16:creationId xmlns:a16="http://schemas.microsoft.com/office/drawing/2014/main" id="{AE45FD65-E9A6-489F-98BA-669775EE29DD}"/>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选择算子</a:t>
            </a:r>
          </a:p>
        </p:txBody>
      </p:sp>
      <p:sp>
        <p:nvSpPr>
          <p:cNvPr id="27" name="文本框 26">
            <a:extLst>
              <a:ext uri="{FF2B5EF4-FFF2-40B4-BE49-F238E27FC236}">
                <a16:creationId xmlns:a16="http://schemas.microsoft.com/office/drawing/2014/main" id="{03E3B3B1-6896-4AED-9F76-4FB7E3E145F6}"/>
              </a:ext>
            </a:extLst>
          </p:cNvPr>
          <p:cNvSpPr txBox="1"/>
          <p:nvPr/>
        </p:nvSpPr>
        <p:spPr>
          <a:xfrm>
            <a:off x="124072" y="1875298"/>
            <a:ext cx="6715765" cy="4890762"/>
          </a:xfrm>
          <a:prstGeom prst="rect">
            <a:avLst/>
          </a:prstGeom>
          <a:noFill/>
        </p:spPr>
        <p:txBody>
          <a:bodyPr wrap="square" rtlCol="0">
            <a:spAutoFit/>
          </a:bodyPr>
          <a:lstStyle/>
          <a:p>
            <a:pPr algn="l">
              <a:lnSpc>
                <a:spcPct val="130000"/>
              </a:lnSpc>
            </a:pPr>
            <a:r>
              <a:rPr lang="en-US" altLang="zh-CN" sz="2200" b="1" i="0" dirty="0">
                <a:solidFill>
                  <a:srgbClr val="00B0F0"/>
                </a:solidFill>
                <a:effectLst/>
                <a:latin typeface="微软雅黑" panose="020B0503020204020204" pitchFamily="34" charset="-122"/>
                <a:ea typeface="微软雅黑" panose="020B0503020204020204" pitchFamily="34" charset="-122"/>
              </a:rPr>
              <a:t>1</a:t>
            </a:r>
            <a:r>
              <a:rPr lang="en-US" altLang="zh-CN" sz="2200" b="1" i="0" dirty="0">
                <a:solidFill>
                  <a:srgbClr val="191919"/>
                </a:solidFill>
                <a:effectLst/>
                <a:latin typeface="微软雅黑" panose="020B0503020204020204" pitchFamily="34" charset="-122"/>
                <a:ea typeface="微软雅黑" panose="020B0503020204020204" pitchFamily="34" charset="-122"/>
              </a:rPr>
              <a:t>.</a:t>
            </a:r>
            <a:r>
              <a:rPr lang="zh-CN" altLang="en-US" sz="2200" b="1" i="0" dirty="0">
                <a:solidFill>
                  <a:srgbClr val="191919"/>
                </a:solidFill>
                <a:effectLst/>
                <a:latin typeface="微软雅黑" panose="020B0503020204020204" pitchFamily="34" charset="-122"/>
                <a:ea typeface="微软雅黑" panose="020B0503020204020204" pitchFamily="34" charset="-122"/>
              </a:rPr>
              <a:t>计算每个个体的适应度值。</a:t>
            </a:r>
          </a:p>
          <a:p>
            <a:pPr algn="l">
              <a:lnSpc>
                <a:spcPct val="130000"/>
              </a:lnSpc>
            </a:pPr>
            <a:r>
              <a:rPr lang="en-US" altLang="zh-CN" sz="2200" b="1" i="0" dirty="0">
                <a:solidFill>
                  <a:srgbClr val="00B0F0"/>
                </a:solidFill>
                <a:effectLst/>
                <a:latin typeface="微软雅黑" panose="020B0503020204020204" pitchFamily="34" charset="-122"/>
                <a:ea typeface="微软雅黑" panose="020B0503020204020204" pitchFamily="34" charset="-122"/>
              </a:rPr>
              <a:t>2</a:t>
            </a:r>
            <a:r>
              <a:rPr lang="en-US" altLang="zh-CN" sz="2200" b="1" i="0" dirty="0">
                <a:solidFill>
                  <a:srgbClr val="191919"/>
                </a:solidFill>
                <a:effectLst/>
                <a:latin typeface="微软雅黑" panose="020B0503020204020204" pitchFamily="34" charset="-122"/>
                <a:ea typeface="微软雅黑" panose="020B0503020204020204" pitchFamily="34" charset="-122"/>
              </a:rPr>
              <a:t>.</a:t>
            </a:r>
            <a:r>
              <a:rPr lang="zh-CN" altLang="en-US" sz="2200" b="1" i="0" dirty="0">
                <a:solidFill>
                  <a:srgbClr val="191919"/>
                </a:solidFill>
                <a:effectLst/>
                <a:latin typeface="微软雅黑" panose="020B0503020204020204" pitchFamily="34" charset="-122"/>
                <a:ea typeface="微软雅黑" panose="020B0503020204020204" pitchFamily="34" charset="-122"/>
              </a:rPr>
              <a:t>计算种群所有个体的选择概率：</a:t>
            </a:r>
            <a:endParaRPr lang="en-US" altLang="zh-CN" sz="2200" b="1" i="0" dirty="0">
              <a:solidFill>
                <a:srgbClr val="191919"/>
              </a:solidFill>
              <a:effectLst/>
              <a:latin typeface="微软雅黑" panose="020B0503020204020204" pitchFamily="34" charset="-122"/>
              <a:ea typeface="微软雅黑" panose="020B0503020204020204" pitchFamily="34" charset="-122"/>
            </a:endParaRPr>
          </a:p>
          <a:p>
            <a:pPr algn="l">
              <a:lnSpc>
                <a:spcPct val="130000"/>
              </a:lnSpc>
            </a:pPr>
            <a:r>
              <a:rPr lang="en-US" altLang="zh-CN" sz="2200" b="1" dirty="0">
                <a:solidFill>
                  <a:srgbClr val="191919"/>
                </a:solidFill>
                <a:latin typeface="微软雅黑" panose="020B0503020204020204" pitchFamily="34" charset="-122"/>
                <a:ea typeface="微软雅黑" panose="020B0503020204020204" pitchFamily="34" charset="-122"/>
              </a:rPr>
              <a:t>               </a:t>
            </a:r>
            <a:endParaRPr lang="zh-CN" altLang="en-US" sz="2200" b="1" i="0" dirty="0">
              <a:solidFill>
                <a:srgbClr val="191919"/>
              </a:solidFill>
              <a:effectLst/>
              <a:latin typeface="微软雅黑" panose="020B0503020204020204" pitchFamily="34" charset="-122"/>
              <a:ea typeface="微软雅黑" panose="020B0503020204020204" pitchFamily="34" charset="-122"/>
            </a:endParaRPr>
          </a:p>
          <a:p>
            <a:pPr algn="just">
              <a:lnSpc>
                <a:spcPct val="130000"/>
              </a:lnSpc>
            </a:pPr>
            <a:endParaRPr lang="en-US" altLang="zh-CN" sz="2200" b="1" i="0" dirty="0">
              <a:solidFill>
                <a:srgbClr val="00B0F0"/>
              </a:solidFill>
              <a:effectLst/>
              <a:latin typeface="微软雅黑" panose="020B0503020204020204" pitchFamily="34" charset="-122"/>
              <a:ea typeface="微软雅黑" panose="020B0503020204020204" pitchFamily="34" charset="-122"/>
            </a:endParaRPr>
          </a:p>
          <a:p>
            <a:pPr algn="just">
              <a:lnSpc>
                <a:spcPct val="130000"/>
              </a:lnSpc>
            </a:pPr>
            <a:r>
              <a:rPr lang="en-US" altLang="zh-CN" sz="2200" b="1" i="0" dirty="0">
                <a:solidFill>
                  <a:srgbClr val="00B0F0"/>
                </a:solidFill>
                <a:effectLst/>
                <a:latin typeface="微软雅黑" panose="020B0503020204020204" pitchFamily="34" charset="-122"/>
                <a:ea typeface="微软雅黑" panose="020B0503020204020204" pitchFamily="34" charset="-122"/>
              </a:rPr>
              <a:t>3</a:t>
            </a:r>
            <a:r>
              <a:rPr lang="en-US" altLang="zh-CN" sz="2200" b="1" i="0" dirty="0">
                <a:solidFill>
                  <a:srgbClr val="191919"/>
                </a:solidFill>
                <a:effectLst/>
                <a:latin typeface="微软雅黑" panose="020B0503020204020204" pitchFamily="34" charset="-122"/>
                <a:ea typeface="微软雅黑" panose="020B0503020204020204" pitchFamily="34" charset="-122"/>
              </a:rPr>
              <a:t>.</a:t>
            </a:r>
            <a:r>
              <a:rPr lang="zh-CN" altLang="en-US" sz="2200" b="1" i="0" dirty="0">
                <a:solidFill>
                  <a:srgbClr val="191919"/>
                </a:solidFill>
                <a:effectLst/>
                <a:latin typeface="微软雅黑" panose="020B0503020204020204" pitchFamily="34" charset="-122"/>
                <a:ea typeface="微软雅黑" panose="020B0503020204020204" pitchFamily="34" charset="-122"/>
              </a:rPr>
              <a:t>计算个体的积累概率：</a:t>
            </a:r>
            <a:endParaRPr lang="en-US" altLang="zh-CN" sz="2200" b="1" i="0" dirty="0">
              <a:solidFill>
                <a:srgbClr val="191919"/>
              </a:solidFill>
              <a:effectLst/>
              <a:latin typeface="微软雅黑" panose="020B0503020204020204" pitchFamily="34" charset="-122"/>
              <a:ea typeface="微软雅黑" panose="020B0503020204020204" pitchFamily="34" charset="-122"/>
            </a:endParaRPr>
          </a:p>
          <a:p>
            <a:pPr algn="just">
              <a:lnSpc>
                <a:spcPct val="130000"/>
              </a:lnSpc>
            </a:pPr>
            <a:endParaRPr lang="en-US" altLang="zh-CN" sz="2200" b="1" i="0" dirty="0">
              <a:solidFill>
                <a:srgbClr val="191919"/>
              </a:solidFill>
              <a:effectLst/>
              <a:latin typeface="微软雅黑" panose="020B0503020204020204" pitchFamily="34" charset="-122"/>
              <a:ea typeface="微软雅黑" panose="020B0503020204020204" pitchFamily="34" charset="-122"/>
            </a:endParaRPr>
          </a:p>
          <a:p>
            <a:pPr algn="just">
              <a:lnSpc>
                <a:spcPct val="130000"/>
              </a:lnSpc>
            </a:pPr>
            <a:endParaRPr lang="en-US" altLang="zh-CN" sz="2200" b="1" i="0" dirty="0">
              <a:solidFill>
                <a:srgbClr val="00B0F0"/>
              </a:solidFill>
              <a:effectLst/>
              <a:latin typeface="微软雅黑" panose="020B0503020204020204" pitchFamily="34" charset="-122"/>
              <a:ea typeface="微软雅黑" panose="020B0503020204020204" pitchFamily="34" charset="-122"/>
            </a:endParaRPr>
          </a:p>
          <a:p>
            <a:pPr algn="just">
              <a:lnSpc>
                <a:spcPct val="130000"/>
              </a:lnSpc>
            </a:pPr>
            <a:r>
              <a:rPr lang="en-US" altLang="zh-CN" sz="2200" b="1" i="0" dirty="0">
                <a:solidFill>
                  <a:srgbClr val="00B0F0"/>
                </a:solidFill>
                <a:effectLst/>
                <a:latin typeface="微软雅黑" panose="020B0503020204020204" pitchFamily="34" charset="-122"/>
                <a:ea typeface="微软雅黑" panose="020B0503020204020204" pitchFamily="34" charset="-122"/>
              </a:rPr>
              <a:t>4</a:t>
            </a:r>
            <a:r>
              <a:rPr lang="en-US" altLang="zh-CN" sz="2200" b="1" i="0" dirty="0">
                <a:solidFill>
                  <a:srgbClr val="191919"/>
                </a:solidFill>
                <a:effectLst/>
                <a:latin typeface="微软雅黑" panose="020B0503020204020204" pitchFamily="34" charset="-122"/>
                <a:ea typeface="微软雅黑" panose="020B0503020204020204" pitchFamily="34" charset="-122"/>
              </a:rPr>
              <a:t>.</a:t>
            </a:r>
            <a:r>
              <a:rPr lang="zh-CN" altLang="en-US" sz="2200" b="1" i="0" dirty="0">
                <a:solidFill>
                  <a:srgbClr val="191919"/>
                </a:solidFill>
                <a:effectLst/>
                <a:latin typeface="微软雅黑" panose="020B0503020204020204" pitchFamily="34" charset="-122"/>
                <a:ea typeface="微软雅黑" panose="020B0503020204020204" pitchFamily="34" charset="-122"/>
              </a:rPr>
              <a:t>在</a:t>
            </a:r>
            <a:r>
              <a:rPr lang="en-US" altLang="zh-CN" sz="2200" b="1" i="0" dirty="0">
                <a:solidFill>
                  <a:srgbClr val="191919"/>
                </a:solidFill>
                <a:effectLst/>
                <a:latin typeface="微软雅黑" panose="020B0503020204020204" pitchFamily="34" charset="-122"/>
                <a:ea typeface="微软雅黑" panose="020B0503020204020204" pitchFamily="34" charset="-122"/>
              </a:rPr>
              <a:t>[0, 1]</a:t>
            </a:r>
            <a:r>
              <a:rPr lang="zh-CN" altLang="en-US" sz="2200" b="1" i="0" dirty="0">
                <a:solidFill>
                  <a:srgbClr val="191919"/>
                </a:solidFill>
                <a:effectLst/>
                <a:latin typeface="微软雅黑" panose="020B0503020204020204" pitchFamily="34" charset="-122"/>
                <a:ea typeface="微软雅黑" panose="020B0503020204020204" pitchFamily="34" charset="-122"/>
              </a:rPr>
              <a:t>区间生成一个随机数</a:t>
            </a:r>
            <a:r>
              <a:rPr lang="en-US" altLang="zh-CN" sz="2200" b="1" i="0" dirty="0">
                <a:solidFill>
                  <a:srgbClr val="191919"/>
                </a:solidFill>
                <a:effectLst/>
                <a:latin typeface="微软雅黑" panose="020B0503020204020204" pitchFamily="34" charset="-122"/>
                <a:ea typeface="微软雅黑" panose="020B0503020204020204" pitchFamily="34" charset="-122"/>
              </a:rPr>
              <a:t>r </a:t>
            </a:r>
            <a:endParaRPr lang="en-US" altLang="zh-CN" sz="2200" b="1" dirty="0">
              <a:solidFill>
                <a:srgbClr val="191919"/>
              </a:solidFill>
              <a:latin typeface="微软雅黑" panose="020B0503020204020204" pitchFamily="34" charset="-122"/>
              <a:ea typeface="微软雅黑" panose="020B0503020204020204" pitchFamily="34" charset="-122"/>
            </a:endParaRPr>
          </a:p>
          <a:p>
            <a:pPr algn="just">
              <a:lnSpc>
                <a:spcPct val="130000"/>
              </a:lnSpc>
            </a:pPr>
            <a:endParaRPr lang="en-US" altLang="zh-CN" sz="2200" b="1" i="0" dirty="0">
              <a:solidFill>
                <a:srgbClr val="191919"/>
              </a:solidFill>
              <a:effectLst/>
              <a:latin typeface="微软雅黑" panose="020B0503020204020204" pitchFamily="34" charset="-122"/>
              <a:ea typeface="微软雅黑" panose="020B0503020204020204" pitchFamily="34" charset="-122"/>
            </a:endParaRPr>
          </a:p>
          <a:p>
            <a:pPr algn="just">
              <a:lnSpc>
                <a:spcPct val="130000"/>
              </a:lnSpc>
            </a:pPr>
            <a:endParaRPr lang="en-US" altLang="zh-CN" sz="2200" b="1" i="0" dirty="0">
              <a:solidFill>
                <a:srgbClr val="00B0F0"/>
              </a:solidFill>
              <a:effectLst/>
              <a:latin typeface="微软雅黑" panose="020B0503020204020204" pitchFamily="34" charset="-122"/>
              <a:ea typeface="微软雅黑" panose="020B0503020204020204" pitchFamily="34" charset="-122"/>
            </a:endParaRPr>
          </a:p>
          <a:p>
            <a:pPr algn="just">
              <a:lnSpc>
                <a:spcPct val="130000"/>
              </a:lnSpc>
            </a:pPr>
            <a:r>
              <a:rPr lang="en-US" altLang="zh-CN" sz="2200" b="1" i="0" dirty="0">
                <a:solidFill>
                  <a:srgbClr val="00B0F0"/>
                </a:solidFill>
                <a:effectLst/>
                <a:latin typeface="微软雅黑" panose="020B0503020204020204" pitchFamily="34" charset="-122"/>
                <a:ea typeface="微软雅黑" panose="020B0503020204020204" pitchFamily="34" charset="-122"/>
              </a:rPr>
              <a:t>5</a:t>
            </a:r>
            <a:r>
              <a:rPr lang="en-US" altLang="zh-CN" sz="2200" b="1" i="0" dirty="0">
                <a:solidFill>
                  <a:srgbClr val="191919"/>
                </a:solidFill>
                <a:effectLst/>
                <a:latin typeface="微软雅黑" panose="020B0503020204020204" pitchFamily="34" charset="-122"/>
                <a:ea typeface="微软雅黑" panose="020B0503020204020204" pitchFamily="34" charset="-122"/>
              </a:rPr>
              <a:t>.</a:t>
            </a:r>
            <a:r>
              <a:rPr lang="zh-CN" altLang="en-US" sz="2200" b="1" i="0" dirty="0">
                <a:solidFill>
                  <a:srgbClr val="191919"/>
                </a:solidFill>
                <a:effectLst/>
                <a:latin typeface="微软雅黑" panose="020B0503020204020204" pitchFamily="34" charset="-122"/>
                <a:ea typeface="微软雅黑" panose="020B0503020204020204" pitchFamily="34" charset="-122"/>
              </a:rPr>
              <a:t>重复</a:t>
            </a:r>
            <a:r>
              <a:rPr lang="en-US" altLang="zh-CN" sz="2200" b="1" i="0" dirty="0">
                <a:solidFill>
                  <a:srgbClr val="191919"/>
                </a:solidFill>
                <a:effectLst/>
                <a:latin typeface="微软雅黑" panose="020B0503020204020204" pitchFamily="34" charset="-122"/>
                <a:ea typeface="微软雅黑" panose="020B0503020204020204" pitchFamily="34" charset="-122"/>
              </a:rPr>
              <a:t>(4)</a:t>
            </a:r>
            <a:r>
              <a:rPr lang="zh-CN" altLang="en-US" sz="2200" b="1" i="0" dirty="0">
                <a:solidFill>
                  <a:srgbClr val="191919"/>
                </a:solidFill>
                <a:effectLst/>
                <a:latin typeface="微软雅黑" panose="020B0503020204020204" pitchFamily="34" charset="-122"/>
                <a:ea typeface="微软雅黑" panose="020B0503020204020204" pitchFamily="34" charset="-122"/>
              </a:rPr>
              <a:t>共</a:t>
            </a:r>
            <a:r>
              <a:rPr lang="en-US" altLang="zh-CN" sz="2200" b="1" i="0" dirty="0">
                <a:solidFill>
                  <a:srgbClr val="191919"/>
                </a:solidFill>
                <a:effectLst/>
                <a:latin typeface="微软雅黑" panose="020B0503020204020204" pitchFamily="34" charset="-122"/>
                <a:ea typeface="微软雅黑" panose="020B0503020204020204" pitchFamily="34" charset="-122"/>
              </a:rPr>
              <a:t>N</a:t>
            </a:r>
            <a:r>
              <a:rPr lang="zh-CN" altLang="en-US" sz="2200" b="1" i="0" dirty="0">
                <a:solidFill>
                  <a:srgbClr val="191919"/>
                </a:solidFill>
                <a:effectLst/>
                <a:latin typeface="微软雅黑" panose="020B0503020204020204" pitchFamily="34" charset="-122"/>
                <a:ea typeface="微软雅黑" panose="020B0503020204020204" pitchFamily="34" charset="-122"/>
              </a:rPr>
              <a:t>次。这样就选出来了一个新的种群。</a:t>
            </a:r>
          </a:p>
        </p:txBody>
      </p:sp>
      <p:graphicFrame>
        <p:nvGraphicFramePr>
          <p:cNvPr id="28" name="对象 27">
            <a:extLst>
              <a:ext uri="{FF2B5EF4-FFF2-40B4-BE49-F238E27FC236}">
                <a16:creationId xmlns:a16="http://schemas.microsoft.com/office/drawing/2014/main" id="{2545C152-0FAB-4AD1-9EFC-5D1525623702}"/>
              </a:ext>
            </a:extLst>
          </p:cNvPr>
          <p:cNvGraphicFramePr>
            <a:graphicFrameLocks noChangeAspect="1"/>
          </p:cNvGraphicFramePr>
          <p:nvPr/>
        </p:nvGraphicFramePr>
        <p:xfrm>
          <a:off x="329423" y="2768374"/>
          <a:ext cx="2139119" cy="899247"/>
        </p:xfrm>
        <a:graphic>
          <a:graphicData uri="http://schemas.openxmlformats.org/presentationml/2006/ole">
            <mc:AlternateContent xmlns:mc="http://schemas.openxmlformats.org/markup-compatibility/2006">
              <mc:Choice xmlns:v="urn:schemas-microsoft-com:vml" Requires="v">
                <p:oleObj name="Equation" r:id="rId2" imgW="1422360" imgH="1002960" progId="Equation.DSMT4">
                  <p:embed/>
                </p:oleObj>
              </mc:Choice>
              <mc:Fallback>
                <p:oleObj name="Equation" r:id="rId2" imgW="1422360" imgH="1002960" progId="Equation.DSMT4">
                  <p:embed/>
                  <p:pic>
                    <p:nvPicPr>
                      <p:cNvPr id="28" name="对象 27">
                        <a:extLst>
                          <a:ext uri="{FF2B5EF4-FFF2-40B4-BE49-F238E27FC236}">
                            <a16:creationId xmlns:a16="http://schemas.microsoft.com/office/drawing/2014/main" id="{2545C152-0FAB-4AD1-9EFC-5D1525623702}"/>
                          </a:ext>
                        </a:extLst>
                      </p:cNvPr>
                      <p:cNvPicPr/>
                      <p:nvPr/>
                    </p:nvPicPr>
                    <p:blipFill>
                      <a:blip r:embed="rId3"/>
                      <a:stretch>
                        <a:fillRect/>
                      </a:stretch>
                    </p:blipFill>
                    <p:spPr>
                      <a:xfrm>
                        <a:off x="329423" y="2768374"/>
                        <a:ext cx="2139119" cy="899247"/>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60B4CA6D-AF48-455F-B76B-00CF75BC0403}"/>
              </a:ext>
            </a:extLst>
          </p:cNvPr>
          <p:cNvGraphicFramePr>
            <a:graphicFrameLocks noChangeAspect="1"/>
          </p:cNvGraphicFramePr>
          <p:nvPr/>
        </p:nvGraphicFramePr>
        <p:xfrm>
          <a:off x="355176" y="3995539"/>
          <a:ext cx="2588118" cy="974437"/>
        </p:xfrm>
        <a:graphic>
          <a:graphicData uri="http://schemas.openxmlformats.org/presentationml/2006/ole">
            <mc:AlternateContent xmlns:mc="http://schemas.openxmlformats.org/markup-compatibility/2006">
              <mc:Choice xmlns:v="urn:schemas-microsoft-com:vml" Requires="v">
                <p:oleObj name="Equation" r:id="rId4" imgW="1549080" imgH="711000" progId="Equation.DSMT4">
                  <p:embed/>
                </p:oleObj>
              </mc:Choice>
              <mc:Fallback>
                <p:oleObj name="Equation" r:id="rId4" imgW="1549080" imgH="711000" progId="Equation.DSMT4">
                  <p:embed/>
                  <p:pic>
                    <p:nvPicPr>
                      <p:cNvPr id="29" name="对象 28">
                        <a:extLst>
                          <a:ext uri="{FF2B5EF4-FFF2-40B4-BE49-F238E27FC236}">
                            <a16:creationId xmlns:a16="http://schemas.microsoft.com/office/drawing/2014/main" id="{60B4CA6D-AF48-455F-B76B-00CF75BC0403}"/>
                          </a:ext>
                        </a:extLst>
                      </p:cNvPr>
                      <p:cNvPicPr/>
                      <p:nvPr/>
                    </p:nvPicPr>
                    <p:blipFill>
                      <a:blip r:embed="rId5"/>
                      <a:stretch>
                        <a:fillRect/>
                      </a:stretch>
                    </p:blipFill>
                    <p:spPr>
                      <a:xfrm>
                        <a:off x="355176" y="3995539"/>
                        <a:ext cx="2588118" cy="974437"/>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88A8FFE9-26DF-4FB2-853C-D6948544EEFC}"/>
              </a:ext>
            </a:extLst>
          </p:cNvPr>
          <p:cNvGraphicFramePr>
            <a:graphicFrameLocks noChangeAspect="1"/>
          </p:cNvGraphicFramePr>
          <p:nvPr/>
        </p:nvGraphicFramePr>
        <p:xfrm>
          <a:off x="355176" y="5430775"/>
          <a:ext cx="3659067" cy="830997"/>
        </p:xfrm>
        <a:graphic>
          <a:graphicData uri="http://schemas.openxmlformats.org/presentationml/2006/ole">
            <mc:AlternateContent xmlns:mc="http://schemas.openxmlformats.org/markup-compatibility/2006">
              <mc:Choice xmlns:v="urn:schemas-microsoft-com:vml" Requires="v">
                <p:oleObj name="Equation" r:id="rId6" imgW="3466800" imgH="787320" progId="Equation.DSMT4">
                  <p:embed/>
                </p:oleObj>
              </mc:Choice>
              <mc:Fallback>
                <p:oleObj name="Equation" r:id="rId6" imgW="3466800" imgH="787320" progId="Equation.DSMT4">
                  <p:embed/>
                  <p:pic>
                    <p:nvPicPr>
                      <p:cNvPr id="30" name="对象 29">
                        <a:extLst>
                          <a:ext uri="{FF2B5EF4-FFF2-40B4-BE49-F238E27FC236}">
                            <a16:creationId xmlns:a16="http://schemas.microsoft.com/office/drawing/2014/main" id="{88A8FFE9-26DF-4FB2-853C-D6948544EEFC}"/>
                          </a:ext>
                        </a:extLst>
                      </p:cNvPr>
                      <p:cNvPicPr/>
                      <p:nvPr/>
                    </p:nvPicPr>
                    <p:blipFill>
                      <a:blip r:embed="rId7"/>
                      <a:stretch>
                        <a:fillRect/>
                      </a:stretch>
                    </p:blipFill>
                    <p:spPr>
                      <a:xfrm>
                        <a:off x="355176" y="5430775"/>
                        <a:ext cx="3659067" cy="830997"/>
                      </a:xfrm>
                      <a:prstGeom prst="rect">
                        <a:avLst/>
                      </a:prstGeom>
                    </p:spPr>
                  </p:pic>
                </p:oleObj>
              </mc:Fallback>
            </mc:AlternateContent>
          </a:graphicData>
        </a:graphic>
      </p:graphicFrame>
      <p:graphicFrame>
        <p:nvGraphicFramePr>
          <p:cNvPr id="31" name="Object 102">
            <a:extLst>
              <a:ext uri="{FF2B5EF4-FFF2-40B4-BE49-F238E27FC236}">
                <a16:creationId xmlns:a16="http://schemas.microsoft.com/office/drawing/2014/main" id="{0E4AAFE9-1F17-4339-90FC-59149A6E3EA6}"/>
              </a:ext>
            </a:extLst>
          </p:cNvPr>
          <p:cNvGraphicFramePr>
            <a:graphicFrameLocks noChangeAspect="1"/>
          </p:cNvGraphicFramePr>
          <p:nvPr/>
        </p:nvGraphicFramePr>
        <p:xfrm>
          <a:off x="4343276" y="1875297"/>
          <a:ext cx="4995917" cy="4496505"/>
        </p:xfrm>
        <a:graphic>
          <a:graphicData uri="http://schemas.openxmlformats.org/presentationml/2006/ole">
            <mc:AlternateContent xmlns:mc="http://schemas.openxmlformats.org/markup-compatibility/2006">
              <mc:Choice xmlns:v="urn:schemas-microsoft-com:vml" Requires="v">
                <p:oleObj name="Visio" r:id="rId8" imgW="3524101" imgH="3002077" progId="Visio.Drawing.11">
                  <p:embed/>
                </p:oleObj>
              </mc:Choice>
              <mc:Fallback>
                <p:oleObj name="Visio" r:id="rId8" imgW="3524101" imgH="3002077" progId="Visio.Drawing.11">
                  <p:embed/>
                  <p:pic>
                    <p:nvPicPr>
                      <p:cNvPr id="31" name="Object 102">
                        <a:extLst>
                          <a:ext uri="{FF2B5EF4-FFF2-40B4-BE49-F238E27FC236}">
                            <a16:creationId xmlns:a16="http://schemas.microsoft.com/office/drawing/2014/main" id="{0E4AAFE9-1F17-4339-90FC-59149A6E3EA6}"/>
                          </a:ext>
                        </a:extLst>
                      </p:cNvPr>
                      <p:cNvPicPr>
                        <a:picLocks noChangeAspect="1" noChangeArrowheads="1"/>
                      </p:cNvPicPr>
                      <p:nvPr/>
                    </p:nvPicPr>
                    <p:blipFill>
                      <a:blip r:embed="rId9"/>
                      <a:srcRect/>
                      <a:stretch>
                        <a:fillRect/>
                      </a:stretch>
                    </p:blipFill>
                    <p:spPr bwMode="auto">
                      <a:xfrm>
                        <a:off x="4343276" y="1875297"/>
                        <a:ext cx="4995917" cy="449650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12467581"/>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wipe(down)">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xEl>
                                              <p:pRg st="1" end="1"/>
                                            </p:txEl>
                                          </p:spTgt>
                                        </p:tgtEl>
                                        <p:attrNameLst>
                                          <p:attrName>style.visibility</p:attrName>
                                        </p:attrNameLst>
                                      </p:cBhvr>
                                      <p:to>
                                        <p:strVal val="visible"/>
                                      </p:to>
                                    </p:set>
                                    <p:animEffect transition="in" filter="wipe(down)">
                                      <p:cBhvr>
                                        <p:cTn id="22" dur="500"/>
                                        <p:tgtEl>
                                          <p:spTgt spid="2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arn(inVertic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7">
                                            <p:txEl>
                                              <p:pRg st="4" end="4"/>
                                            </p:txEl>
                                          </p:spTgt>
                                        </p:tgtEl>
                                        <p:attrNameLst>
                                          <p:attrName>style.visibility</p:attrName>
                                        </p:attrNameLst>
                                      </p:cBhvr>
                                      <p:to>
                                        <p:strVal val="visible"/>
                                      </p:to>
                                    </p:set>
                                    <p:animEffect transition="in" filter="barn(inVertical)">
                                      <p:cBhvr>
                                        <p:cTn id="32" dur="500"/>
                                        <p:tgtEl>
                                          <p:spTgt spid="2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7">
                                            <p:txEl>
                                              <p:pRg st="7" end="7"/>
                                            </p:txEl>
                                          </p:spTgt>
                                        </p:tgtEl>
                                        <p:attrNameLst>
                                          <p:attrName>style.visibility</p:attrName>
                                        </p:attrNameLst>
                                      </p:cBhvr>
                                      <p:to>
                                        <p:strVal val="visible"/>
                                      </p:to>
                                    </p:set>
                                    <p:animEffect transition="in" filter="wipe(down)">
                                      <p:cBhvr>
                                        <p:cTn id="42" dur="500"/>
                                        <p:tgtEl>
                                          <p:spTgt spid="2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arn(inVertic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7">
                                            <p:txEl>
                                              <p:pRg st="10" end="10"/>
                                            </p:txEl>
                                          </p:spTgt>
                                        </p:tgtEl>
                                        <p:attrNameLst>
                                          <p:attrName>style.visibility</p:attrName>
                                        </p:attrNameLst>
                                      </p:cBhvr>
                                      <p:to>
                                        <p:strVal val="visible"/>
                                      </p:to>
                                    </p:set>
                                    <p:animEffect transition="in" filter="barn(inVertical)">
                                      <p:cBhvr>
                                        <p:cTn id="52" dur="500"/>
                                        <p:tgtEl>
                                          <p:spTgt spid="27">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arn(inVertical)">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33</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选择算子</a:t>
            </a:r>
          </a:p>
        </p:txBody>
      </p:sp>
      <p:pic>
        <p:nvPicPr>
          <p:cNvPr id="3" name="图片 2">
            <a:extLst>
              <a:ext uri="{FF2B5EF4-FFF2-40B4-BE49-F238E27FC236}">
                <a16:creationId xmlns:a16="http://schemas.microsoft.com/office/drawing/2014/main" id="{FDF86B9F-8BE2-4C2C-A6E7-33EDDBC20E86}"/>
              </a:ext>
            </a:extLst>
          </p:cNvPr>
          <p:cNvPicPr>
            <a:picLocks noChangeAspect="1"/>
          </p:cNvPicPr>
          <p:nvPr/>
        </p:nvPicPr>
        <p:blipFill rotWithShape="1">
          <a:blip r:embed="rId3">
            <a:extLst>
              <a:ext uri="{28A0092B-C50C-407E-A947-70E740481C1C}">
                <a14:useLocalDpi xmlns:a14="http://schemas.microsoft.com/office/drawing/2010/main" val="0"/>
              </a:ext>
            </a:extLst>
          </a:blip>
          <a:srcRect l="1687" t="20880"/>
          <a:stretch/>
        </p:blipFill>
        <p:spPr>
          <a:xfrm>
            <a:off x="22796" y="1640303"/>
            <a:ext cx="9069424" cy="4587484"/>
          </a:xfrm>
          <a:prstGeom prst="rect">
            <a:avLst/>
          </a:prstGeom>
        </p:spPr>
      </p:pic>
      <p:sp>
        <p:nvSpPr>
          <p:cNvPr id="15" name="TextBox 43">
            <a:extLst>
              <a:ext uri="{FF2B5EF4-FFF2-40B4-BE49-F238E27FC236}">
                <a16:creationId xmlns:a16="http://schemas.microsoft.com/office/drawing/2014/main" id="{0BEBB47F-AAFC-4EB2-AB39-FD39690A2E3C}"/>
              </a:ext>
            </a:extLst>
          </p:cNvPr>
          <p:cNvSpPr txBox="1"/>
          <p:nvPr/>
        </p:nvSpPr>
        <p:spPr>
          <a:xfrm>
            <a:off x="179332" y="980969"/>
            <a:ext cx="2939807" cy="492443"/>
          </a:xfrm>
          <a:prstGeom prst="rect">
            <a:avLst/>
          </a:prstGeom>
          <a:noFill/>
        </p:spPr>
        <p:txBody>
          <a:bodyPr wrap="square">
            <a:spAutoFit/>
          </a:bodyPr>
          <a:lstStyle/>
          <a:p>
            <a:pPr eaLnBrk="1" fontAlgn="auto" hangingPunct="1">
              <a:spcBef>
                <a:spcPts val="0"/>
              </a:spcBef>
              <a:spcAft>
                <a:spcPts val="0"/>
              </a:spcAft>
              <a:defRPr/>
            </a:pPr>
            <a:r>
              <a:rPr lang="zh-CN" altLang="en-US" sz="2600" b="1" dirty="0">
                <a:solidFill>
                  <a:srgbClr val="C00000"/>
                </a:solidFill>
                <a:latin typeface="+mn-lt"/>
                <a:ea typeface="+mn-ea"/>
              </a:rPr>
              <a:t>轮盘赌选择</a:t>
            </a:r>
            <a:endParaRPr lang="en-US" altLang="zh-CN" sz="2600" b="1" dirty="0">
              <a:solidFill>
                <a:srgbClr val="C00000"/>
              </a:solidFill>
              <a:latin typeface="+mn-lt"/>
              <a:ea typeface="+mn-ea"/>
            </a:endParaRPr>
          </a:p>
        </p:txBody>
      </p:sp>
    </p:spTree>
    <p:extLst>
      <p:ext uri="{BB962C8B-B14F-4D97-AF65-F5344CB8AC3E}">
        <p14:creationId xmlns:p14="http://schemas.microsoft.com/office/powerpoint/2010/main" val="2040747672"/>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34</a:t>
            </a:fld>
            <a:endParaRPr lang="zh-CN" altLang="en-US"/>
          </a:p>
        </p:txBody>
      </p:sp>
      <p:sp>
        <p:nvSpPr>
          <p:cNvPr id="6" name="TextBox 43">
            <a:extLst>
              <a:ext uri="{FF2B5EF4-FFF2-40B4-BE49-F238E27FC236}">
                <a16:creationId xmlns:a16="http://schemas.microsoft.com/office/drawing/2014/main" id="{CA7E8BDC-B4CF-46F0-994C-F0623B93BA6A}"/>
              </a:ext>
            </a:extLst>
          </p:cNvPr>
          <p:cNvSpPr txBox="1"/>
          <p:nvPr/>
        </p:nvSpPr>
        <p:spPr>
          <a:xfrm>
            <a:off x="302048" y="1175119"/>
            <a:ext cx="2736304" cy="492443"/>
          </a:xfrm>
          <a:prstGeom prst="rect">
            <a:avLst/>
          </a:prstGeom>
          <a:noFill/>
        </p:spPr>
        <p:txBody>
          <a:bodyPr wrap="square">
            <a:spAutoFit/>
          </a:bodyPr>
          <a:lstStyle/>
          <a:p>
            <a:pPr eaLnBrk="1" fontAlgn="auto" hangingPunct="1">
              <a:spcBef>
                <a:spcPts val="0"/>
              </a:spcBef>
              <a:spcAft>
                <a:spcPts val="0"/>
              </a:spcAft>
              <a:defRPr/>
            </a:pPr>
            <a:r>
              <a:rPr lang="zh-CN" altLang="en-US" sz="2600" b="1" dirty="0">
                <a:solidFill>
                  <a:srgbClr val="C00000"/>
                </a:solidFill>
                <a:latin typeface="+mn-lt"/>
                <a:ea typeface="+mn-ea"/>
              </a:rPr>
              <a:t>锦标赛选择</a:t>
            </a:r>
            <a:endParaRPr lang="en-US" altLang="zh-CN" sz="2600" b="1" dirty="0">
              <a:solidFill>
                <a:srgbClr val="C00000"/>
              </a:solidFill>
              <a:latin typeface="+mn-lt"/>
              <a:ea typeface="+mn-ea"/>
            </a:endParaRPr>
          </a:p>
        </p:txBody>
      </p:sp>
      <p:sp>
        <p:nvSpPr>
          <p:cNvPr id="10" name="文本框 6">
            <a:extLst>
              <a:ext uri="{FF2B5EF4-FFF2-40B4-BE49-F238E27FC236}">
                <a16:creationId xmlns:a16="http://schemas.microsoft.com/office/drawing/2014/main" id="{093375C8-A0C3-44C3-A61E-BAA98AC2DAD7}"/>
              </a:ext>
            </a:extLst>
          </p:cNvPr>
          <p:cNvSpPr txBox="1">
            <a:spLocks noChangeArrowheads="1"/>
          </p:cNvSpPr>
          <p:nvPr/>
        </p:nvSpPr>
        <p:spPr bwMode="auto">
          <a:xfrm>
            <a:off x="81193" y="1675994"/>
            <a:ext cx="8956214" cy="268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indent="0" algn="just">
              <a:lnSpc>
                <a:spcPct val="150000"/>
              </a:lnSpc>
              <a:spcBef>
                <a:spcPct val="0"/>
              </a:spcBef>
              <a:buFontTx/>
              <a:buNone/>
            </a:pPr>
            <a:r>
              <a:rPr lang="en-US" altLang="zh-CN" sz="2300" b="1" dirty="0">
                <a:solidFill>
                  <a:srgbClr val="333333"/>
                </a:solidFill>
                <a:latin typeface="Times New Roman" panose="02020603050405020304" pitchFamily="18" charset="0"/>
                <a:cs typeface="Times New Roman" panose="02020603050405020304" pitchFamily="18" charset="0"/>
              </a:rPr>
              <a:t>(1)</a:t>
            </a:r>
            <a:r>
              <a:rPr lang="zh-CN" altLang="zh-CN" sz="2300" b="1" dirty="0">
                <a:solidFill>
                  <a:srgbClr val="333333"/>
                </a:solidFill>
                <a:latin typeface="Times New Roman" panose="02020603050405020304" pitchFamily="18" charset="0"/>
                <a:cs typeface="Times New Roman" panose="02020603050405020304" pitchFamily="18" charset="0"/>
              </a:rPr>
              <a:t>确定每次选择的个体数量</a:t>
            </a:r>
            <a:r>
              <a:rPr lang="en-US" altLang="zh-CN" sz="2300" b="1" dirty="0">
                <a:solidFill>
                  <a:srgbClr val="333333"/>
                </a:solidFill>
                <a:latin typeface="Times New Roman" panose="02020603050405020304" pitchFamily="18" charset="0"/>
                <a:cs typeface="Times New Roman" panose="02020603050405020304" pitchFamily="18" charset="0"/>
              </a:rPr>
              <a:t>N</a:t>
            </a:r>
            <a:r>
              <a:rPr lang="zh-CN" altLang="en-US" sz="2300" b="1" dirty="0">
                <a:solidFill>
                  <a:srgbClr val="333333"/>
                </a:solidFill>
                <a:latin typeface="Times New Roman" panose="02020603050405020304" pitchFamily="18" charset="0"/>
                <a:cs typeface="Times New Roman" panose="02020603050405020304" pitchFamily="18" charset="0"/>
              </a:rPr>
              <a:t>；</a:t>
            </a:r>
            <a:r>
              <a:rPr lang="zh-CN" altLang="zh-CN" sz="2300" b="1" dirty="0">
                <a:solidFill>
                  <a:srgbClr val="333333"/>
                </a:solidFill>
                <a:latin typeface="Times New Roman" panose="02020603050405020304" pitchFamily="18" charset="0"/>
                <a:cs typeface="Times New Roman" panose="02020603050405020304" pitchFamily="18" charset="0"/>
              </a:rPr>
              <a:t>（二元锦标赛选择即选择</a:t>
            </a:r>
            <a:r>
              <a:rPr lang="en-US" altLang="zh-CN" sz="2300" b="1" dirty="0">
                <a:solidFill>
                  <a:srgbClr val="333333"/>
                </a:solidFill>
                <a:latin typeface="Times New Roman" panose="02020603050405020304" pitchFamily="18" charset="0"/>
                <a:cs typeface="Times New Roman" panose="02020603050405020304" pitchFamily="18" charset="0"/>
              </a:rPr>
              <a:t>2</a:t>
            </a:r>
            <a:r>
              <a:rPr lang="zh-CN" altLang="zh-CN" sz="2300" b="1" dirty="0">
                <a:solidFill>
                  <a:srgbClr val="333333"/>
                </a:solidFill>
                <a:latin typeface="Times New Roman" panose="02020603050405020304" pitchFamily="18" charset="0"/>
                <a:cs typeface="Times New Roman" panose="02020603050405020304" pitchFamily="18" charset="0"/>
              </a:rPr>
              <a:t>个个体）</a:t>
            </a:r>
            <a:endParaRPr lang="zh-CN" altLang="zh-CN" sz="2300" b="1" dirty="0">
              <a:latin typeface="Times New Roman" panose="02020603050405020304" pitchFamily="18" charset="0"/>
              <a:cs typeface="Times New Roman" panose="02020603050405020304" pitchFamily="18" charset="0"/>
            </a:endParaRPr>
          </a:p>
          <a:p>
            <a:pPr indent="0" algn="just">
              <a:lnSpc>
                <a:spcPct val="150000"/>
              </a:lnSpc>
              <a:spcBef>
                <a:spcPct val="0"/>
              </a:spcBef>
              <a:buFontTx/>
              <a:buNone/>
            </a:pPr>
            <a:r>
              <a:rPr lang="en-US" altLang="zh-CN" sz="2300" b="1" dirty="0">
                <a:solidFill>
                  <a:srgbClr val="333333"/>
                </a:solidFill>
                <a:latin typeface="Times New Roman" panose="02020603050405020304" pitchFamily="18" charset="0"/>
                <a:cs typeface="Times New Roman" panose="02020603050405020304" pitchFamily="18" charset="0"/>
              </a:rPr>
              <a:t>(2)</a:t>
            </a:r>
            <a:r>
              <a:rPr lang="zh-CN" altLang="zh-CN" sz="2300" b="1" dirty="0">
                <a:solidFill>
                  <a:srgbClr val="333333"/>
                </a:solidFill>
                <a:latin typeface="Times New Roman" panose="02020603050405020304" pitchFamily="18" charset="0"/>
                <a:cs typeface="Times New Roman" panose="02020603050405020304" pitchFamily="18" charset="0"/>
              </a:rPr>
              <a:t>从种群中随机选择</a:t>
            </a:r>
            <a:r>
              <a:rPr lang="en-US" altLang="zh-CN" sz="2300" b="1" dirty="0">
                <a:solidFill>
                  <a:srgbClr val="333333"/>
                </a:solidFill>
                <a:latin typeface="Times New Roman" panose="02020603050405020304" pitchFamily="18" charset="0"/>
                <a:cs typeface="Times New Roman" panose="02020603050405020304" pitchFamily="18" charset="0"/>
              </a:rPr>
              <a:t>N</a:t>
            </a:r>
            <a:r>
              <a:rPr lang="zh-CN" altLang="zh-CN" sz="2300" b="1" dirty="0">
                <a:solidFill>
                  <a:srgbClr val="333333"/>
                </a:solidFill>
                <a:latin typeface="Times New Roman" panose="02020603050405020304" pitchFamily="18" charset="0"/>
                <a:cs typeface="Times New Roman" panose="02020603050405020304" pitchFamily="18" charset="0"/>
              </a:rPr>
              <a:t>个个体</a:t>
            </a:r>
            <a:r>
              <a:rPr lang="en-US" altLang="zh-CN" sz="2300" b="1" dirty="0">
                <a:solidFill>
                  <a:srgbClr val="333333"/>
                </a:solidFill>
                <a:latin typeface="Times New Roman" panose="02020603050405020304" pitchFamily="18" charset="0"/>
                <a:cs typeface="Times New Roman" panose="02020603050405020304" pitchFamily="18" charset="0"/>
              </a:rPr>
              <a:t>(</a:t>
            </a:r>
            <a:r>
              <a:rPr lang="zh-CN" altLang="zh-CN" sz="2300" b="1" dirty="0">
                <a:solidFill>
                  <a:srgbClr val="333333"/>
                </a:solidFill>
                <a:latin typeface="Times New Roman" panose="02020603050405020304" pitchFamily="18" charset="0"/>
                <a:cs typeface="Times New Roman" panose="02020603050405020304" pitchFamily="18" charset="0"/>
              </a:rPr>
              <a:t>每个个体被选择的概率相同</a:t>
            </a:r>
            <a:r>
              <a:rPr lang="en-US" altLang="zh-CN" sz="2300" b="1" dirty="0">
                <a:solidFill>
                  <a:srgbClr val="333333"/>
                </a:solidFill>
                <a:latin typeface="Times New Roman" panose="02020603050405020304" pitchFamily="18" charset="0"/>
                <a:cs typeface="Times New Roman" panose="02020603050405020304" pitchFamily="18" charset="0"/>
              </a:rPr>
              <a:t>) </a:t>
            </a:r>
            <a:r>
              <a:rPr lang="zh-CN" altLang="zh-CN" sz="2300" b="1" dirty="0">
                <a:solidFill>
                  <a:srgbClr val="333333"/>
                </a:solidFill>
                <a:latin typeface="Times New Roman" panose="02020603050405020304" pitchFamily="18" charset="0"/>
                <a:cs typeface="Times New Roman" panose="02020603050405020304" pitchFamily="18" charset="0"/>
              </a:rPr>
              <a:t>，根据每个个体的适应度值，选择其中适应度值最好的个体进入下一代种群。</a:t>
            </a:r>
            <a:endParaRPr lang="zh-CN" altLang="zh-CN" sz="2300" b="1" dirty="0">
              <a:latin typeface="Times New Roman" panose="02020603050405020304" pitchFamily="18" charset="0"/>
              <a:cs typeface="Times New Roman" panose="02020603050405020304" pitchFamily="18" charset="0"/>
            </a:endParaRPr>
          </a:p>
          <a:p>
            <a:pPr indent="0" algn="just">
              <a:lnSpc>
                <a:spcPct val="150000"/>
              </a:lnSpc>
              <a:spcBef>
                <a:spcPct val="0"/>
              </a:spcBef>
              <a:buFontTx/>
              <a:buNone/>
            </a:pPr>
            <a:r>
              <a:rPr lang="en-US" altLang="zh-CN" sz="2300" b="1" dirty="0">
                <a:solidFill>
                  <a:srgbClr val="333333"/>
                </a:solidFill>
                <a:latin typeface="Times New Roman" panose="02020603050405020304" pitchFamily="18" charset="0"/>
                <a:cs typeface="Times New Roman" panose="02020603050405020304" pitchFamily="18" charset="0"/>
              </a:rPr>
              <a:t>(3)</a:t>
            </a:r>
            <a:r>
              <a:rPr lang="zh-CN" altLang="zh-CN" sz="2300" b="1" dirty="0">
                <a:solidFill>
                  <a:srgbClr val="333333"/>
                </a:solidFill>
                <a:latin typeface="Times New Roman" panose="02020603050405020304" pitchFamily="18" charset="0"/>
                <a:cs typeface="Times New Roman" panose="02020603050405020304" pitchFamily="18" charset="0"/>
              </a:rPr>
              <a:t>重复步骤</a:t>
            </a:r>
            <a:r>
              <a:rPr lang="en-US" altLang="zh-CN" sz="2300" b="1" dirty="0">
                <a:solidFill>
                  <a:srgbClr val="333333"/>
                </a:solidFill>
                <a:latin typeface="Times New Roman" panose="02020603050405020304" pitchFamily="18" charset="0"/>
                <a:cs typeface="Times New Roman" panose="02020603050405020304" pitchFamily="18" charset="0"/>
              </a:rPr>
              <a:t>(2)</a:t>
            </a:r>
            <a:r>
              <a:rPr lang="zh-CN" altLang="zh-CN" sz="2300" b="1" dirty="0">
                <a:solidFill>
                  <a:srgbClr val="333333"/>
                </a:solidFill>
                <a:latin typeface="Times New Roman" panose="02020603050405020304" pitchFamily="18" charset="0"/>
                <a:cs typeface="Times New Roman" panose="02020603050405020304" pitchFamily="18" charset="0"/>
              </a:rPr>
              <a:t>多次（重复次数为种群的大小），直到新的种群规模达到原来的种群规模。</a:t>
            </a:r>
            <a:endParaRPr lang="zh-CN" altLang="zh-CN" sz="2300"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6D4342A9-6823-4606-9F58-D8B68A39CBDE}"/>
              </a:ext>
            </a:extLst>
          </p:cNvPr>
          <p:cNvSpPr/>
          <p:nvPr/>
        </p:nvSpPr>
        <p:spPr>
          <a:xfrm>
            <a:off x="166811" y="4533275"/>
            <a:ext cx="2239962" cy="105886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确定锦标赛规模</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二元</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三元</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8C9E07C1-0496-4854-B442-3EF5B1842071}"/>
              </a:ext>
            </a:extLst>
          </p:cNvPr>
          <p:cNvSpPr/>
          <p:nvPr/>
        </p:nvSpPr>
        <p:spPr>
          <a:xfrm>
            <a:off x="3404864" y="4533275"/>
            <a:ext cx="1944688" cy="106521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随机选择</a:t>
            </a: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个个体</a:t>
            </a:r>
          </a:p>
        </p:txBody>
      </p:sp>
      <p:sp>
        <p:nvSpPr>
          <p:cNvPr id="13" name="矩形 12">
            <a:extLst>
              <a:ext uri="{FF2B5EF4-FFF2-40B4-BE49-F238E27FC236}">
                <a16:creationId xmlns:a16="http://schemas.microsoft.com/office/drawing/2014/main" id="{99DC8B25-B730-4201-8F0C-7684F92B9759}"/>
              </a:ext>
            </a:extLst>
          </p:cNvPr>
          <p:cNvSpPr/>
          <p:nvPr/>
        </p:nvSpPr>
        <p:spPr>
          <a:xfrm>
            <a:off x="5999459" y="4533275"/>
            <a:ext cx="2964184" cy="1058862"/>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pitchFamily="34" charset="-122"/>
                <a:cs typeface="Times New Roman" panose="02020603050405020304" pitchFamily="18" charset="0"/>
              </a:rPr>
              <a:t>个个体进行比赛，选出冠军进入种群中</a:t>
            </a:r>
          </a:p>
        </p:txBody>
      </p:sp>
      <p:cxnSp>
        <p:nvCxnSpPr>
          <p:cNvPr id="14" name="连接符: 肘形 13">
            <a:extLst>
              <a:ext uri="{FF2B5EF4-FFF2-40B4-BE49-F238E27FC236}">
                <a16:creationId xmlns:a16="http://schemas.microsoft.com/office/drawing/2014/main" id="{1E4CD2A6-A2F2-4721-BD8F-8570BED4FF49}"/>
              </a:ext>
            </a:extLst>
          </p:cNvPr>
          <p:cNvCxnSpPr>
            <a:cxnSpLocks/>
            <a:stCxn id="13" idx="2"/>
            <a:endCxn id="12" idx="2"/>
          </p:cNvCxnSpPr>
          <p:nvPr/>
        </p:nvCxnSpPr>
        <p:spPr>
          <a:xfrm rot="5400000">
            <a:off x="5926205" y="4043141"/>
            <a:ext cx="6350" cy="3104343"/>
          </a:xfrm>
          <a:prstGeom prst="bentConnector3">
            <a:avLst>
              <a:gd name="adj1" fmla="val 352510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16">
            <a:extLst>
              <a:ext uri="{FF2B5EF4-FFF2-40B4-BE49-F238E27FC236}">
                <a16:creationId xmlns:a16="http://schemas.microsoft.com/office/drawing/2014/main" id="{ABECF592-6AD6-4A9E-9084-FDDA6CA4F00D}"/>
              </a:ext>
            </a:extLst>
          </p:cNvPr>
          <p:cNvSpPr txBox="1">
            <a:spLocks noChangeArrowheads="1"/>
          </p:cNvSpPr>
          <p:nvPr/>
        </p:nvSpPr>
        <p:spPr bwMode="auto">
          <a:xfrm>
            <a:off x="5279379" y="5893910"/>
            <a:ext cx="1358064"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2400" b="1">
                <a:latin typeface="Times New Roman" panose="02020603050405020304" pitchFamily="18" charset="0"/>
                <a:cs typeface="Times New Roman" panose="02020603050405020304" pitchFamily="18" charset="0"/>
              </a:rPr>
              <a:t>重复</a:t>
            </a:r>
            <a:r>
              <a:rPr lang="en-US" altLang="zh-CN" sz="2400" b="1">
                <a:latin typeface="Times New Roman" panose="02020603050405020304" pitchFamily="18" charset="0"/>
                <a:cs typeface="Times New Roman" panose="02020603050405020304" pitchFamily="18" charset="0"/>
              </a:rPr>
              <a:t>N</a:t>
            </a:r>
            <a:r>
              <a:rPr lang="zh-CN" altLang="en-US" sz="2400" b="1">
                <a:latin typeface="Times New Roman" panose="02020603050405020304" pitchFamily="18" charset="0"/>
                <a:cs typeface="Times New Roman" panose="02020603050405020304" pitchFamily="18" charset="0"/>
              </a:rPr>
              <a:t>次</a:t>
            </a:r>
          </a:p>
        </p:txBody>
      </p:sp>
      <p:cxnSp>
        <p:nvCxnSpPr>
          <p:cNvPr id="16" name="直接箭头连接符 15">
            <a:extLst>
              <a:ext uri="{FF2B5EF4-FFF2-40B4-BE49-F238E27FC236}">
                <a16:creationId xmlns:a16="http://schemas.microsoft.com/office/drawing/2014/main" id="{C82A9D71-8CA4-4EC7-99C9-8004AFB2838B}"/>
              </a:ext>
            </a:extLst>
          </p:cNvPr>
          <p:cNvCxnSpPr>
            <a:cxnSpLocks/>
            <a:stCxn id="11" idx="3"/>
            <a:endCxn id="12" idx="1"/>
          </p:cNvCxnSpPr>
          <p:nvPr/>
        </p:nvCxnSpPr>
        <p:spPr>
          <a:xfrm>
            <a:off x="2406773" y="5062706"/>
            <a:ext cx="998091"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BB59E77-77B0-485C-9A98-D7037CFBB0D4}"/>
              </a:ext>
            </a:extLst>
          </p:cNvPr>
          <p:cNvCxnSpPr>
            <a:cxnSpLocks/>
            <a:stCxn id="12" idx="3"/>
            <a:endCxn id="13" idx="1"/>
          </p:cNvCxnSpPr>
          <p:nvPr/>
        </p:nvCxnSpPr>
        <p:spPr>
          <a:xfrm flipV="1">
            <a:off x="5349552" y="5062706"/>
            <a:ext cx="649907" cy="3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43">
            <a:extLst>
              <a:ext uri="{FF2B5EF4-FFF2-40B4-BE49-F238E27FC236}">
                <a16:creationId xmlns:a16="http://schemas.microsoft.com/office/drawing/2014/main" id="{769ACAD3-5EEA-4D84-8309-5E007CE87221}"/>
              </a:ext>
            </a:extLst>
          </p:cNvPr>
          <p:cNvSpPr txBox="1"/>
          <p:nvPr/>
        </p:nvSpPr>
        <p:spPr>
          <a:xfrm>
            <a:off x="3623196" y="1167894"/>
            <a:ext cx="3240361" cy="492443"/>
          </a:xfrm>
          <a:prstGeom prst="rect">
            <a:avLst/>
          </a:prstGeom>
          <a:noFill/>
        </p:spPr>
        <p:txBody>
          <a:bodyPr wrap="square">
            <a:spAutoFit/>
          </a:bodyPr>
          <a:lstStyle/>
          <a:p>
            <a:pPr eaLnBrk="1" fontAlgn="auto" hangingPunct="1">
              <a:spcBef>
                <a:spcPts val="0"/>
              </a:spcBef>
              <a:spcAft>
                <a:spcPts val="0"/>
              </a:spcAft>
              <a:defRPr/>
            </a:pPr>
            <a:r>
              <a:rPr lang="zh-CN" altLang="en-US" sz="2600" b="1" dirty="0">
                <a:solidFill>
                  <a:srgbClr val="C00000"/>
                </a:solidFill>
                <a:latin typeface="+mn-lt"/>
                <a:ea typeface="+mn-ea"/>
              </a:rPr>
              <a:t>有放回的随机采样</a:t>
            </a:r>
            <a:endParaRPr lang="en-US" altLang="zh-CN" sz="2600" b="1" dirty="0">
              <a:solidFill>
                <a:srgbClr val="C00000"/>
              </a:solidFill>
              <a:latin typeface="+mn-lt"/>
              <a:ea typeface="+mn-ea"/>
            </a:endParaRPr>
          </a:p>
        </p:txBody>
      </p:sp>
      <p:sp>
        <p:nvSpPr>
          <p:cNvPr id="28" name="文本框 27">
            <a:extLst>
              <a:ext uri="{FF2B5EF4-FFF2-40B4-BE49-F238E27FC236}">
                <a16:creationId xmlns:a16="http://schemas.microsoft.com/office/drawing/2014/main" id="{28E6CE09-DED9-40EB-BE25-5777FFB4DF49}"/>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选择算子</a:t>
            </a:r>
          </a:p>
        </p:txBody>
      </p:sp>
    </p:spTree>
    <p:extLst>
      <p:ext uri="{BB962C8B-B14F-4D97-AF65-F5344CB8AC3E}">
        <p14:creationId xmlns:p14="http://schemas.microsoft.com/office/powerpoint/2010/main" val="1886808241"/>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barn(inVertical)">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barn(inVertical)">
                                      <p:cBhvr>
                                        <p:cTn id="26" dur="500"/>
                                        <p:tgtEl>
                                          <p:spTgt spid="1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arn(inVertical)">
                                      <p:cBhvr>
                                        <p:cTn id="39" dur="500"/>
                                        <p:tgtEl>
                                          <p:spTgt spid="1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animEffect transition="in" filter="barn(inVertical)">
                                      <p:cBhvr>
                                        <p:cTn id="47" dur="500"/>
                                        <p:tgtEl>
                                          <p:spTgt spid="10">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arn(inVertical)">
                                      <p:cBhvr>
                                        <p:cTn id="52" dur="500"/>
                                        <p:tgtEl>
                                          <p:spTgt spid="14"/>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arn(inVertical)">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5" grpId="0" animBg="1"/>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35</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交叉算子</a:t>
            </a:r>
          </a:p>
        </p:txBody>
      </p:sp>
      <p:sp>
        <p:nvSpPr>
          <p:cNvPr id="10" name="文本框 9">
            <a:extLst>
              <a:ext uri="{FF2B5EF4-FFF2-40B4-BE49-F238E27FC236}">
                <a16:creationId xmlns:a16="http://schemas.microsoft.com/office/drawing/2014/main" id="{6AD7C6DB-2CA2-43D1-8638-DA3F855D8DFB}"/>
              </a:ext>
            </a:extLst>
          </p:cNvPr>
          <p:cNvSpPr txBox="1"/>
          <p:nvPr/>
        </p:nvSpPr>
        <p:spPr>
          <a:xfrm>
            <a:off x="166812" y="1530841"/>
            <a:ext cx="4235914" cy="1682961"/>
          </a:xfrm>
          <a:prstGeom prst="rect">
            <a:avLst/>
          </a:prstGeom>
          <a:noFill/>
        </p:spPr>
        <p:txBody>
          <a:bodyPr wrap="square">
            <a:spAutoFit/>
          </a:bodyPr>
          <a:lstStyle/>
          <a:p>
            <a:pPr algn="just">
              <a:lnSpc>
                <a:spcPct val="120000"/>
              </a:lnSpc>
              <a:defRPr/>
            </a:pPr>
            <a:r>
              <a:rPr lang="zh-CN" altLang="en-US" sz="22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单</a:t>
            </a:r>
            <a:r>
              <a:rPr lang="zh-CN" altLang="zh-CN" sz="22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点交叉</a:t>
            </a:r>
            <a:r>
              <a:rPr lang="zh-CN" altLang="zh-CN" sz="2000" b="1" kern="1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kern="1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One-point Crossover</a:t>
            </a:r>
            <a:r>
              <a:rPr lang="zh-CN" altLang="zh-CN" sz="2000" b="1" kern="1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0000"/>
              </a:lnSpc>
              <a:defRPr/>
            </a:pPr>
            <a:r>
              <a:rPr lang="zh-CN" altLang="zh-CN" sz="2200" b="1" kern="1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指在个体编码串中只随机设置一个交叉点，然后再该点相互交换两个配对个体的部分染色体。</a:t>
            </a:r>
            <a:endParaRPr lang="zh-CN" altLang="zh-CN" sz="22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8">
            <a:extLst>
              <a:ext uri="{FF2B5EF4-FFF2-40B4-BE49-F238E27FC236}">
                <a16:creationId xmlns:a16="http://schemas.microsoft.com/office/drawing/2014/main" id="{085E9CC8-BEF6-411B-A708-FDFBD1E9E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948" y="3198073"/>
            <a:ext cx="1489100" cy="113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5F04A538-37BE-4F68-A94E-10D10DCD75A8}"/>
              </a:ext>
            </a:extLst>
          </p:cNvPr>
          <p:cNvSpPr txBox="1">
            <a:spLocks noChangeArrowheads="1"/>
          </p:cNvSpPr>
          <p:nvPr/>
        </p:nvSpPr>
        <p:spPr bwMode="auto">
          <a:xfrm>
            <a:off x="4602711" y="1530841"/>
            <a:ext cx="4379930" cy="1555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50000"/>
              </a:lnSpc>
              <a:spcBef>
                <a:spcPct val="0"/>
              </a:spcBef>
              <a:buFontTx/>
              <a:buNone/>
            </a:pPr>
            <a:r>
              <a:rPr lang="zh-CN" altLang="zh-CN" sz="2200" b="1" dirty="0">
                <a:solidFill>
                  <a:srgbClr val="333333"/>
                </a:solidFill>
                <a:latin typeface="Times New Roman" panose="02020603050405020304" pitchFamily="18" charset="0"/>
                <a:cs typeface="Times New Roman" panose="02020603050405020304" pitchFamily="18" charset="0"/>
              </a:rPr>
              <a:t> </a:t>
            </a:r>
            <a:r>
              <a:rPr lang="zh-CN" altLang="zh-CN" sz="2200" b="1" dirty="0">
                <a:solidFill>
                  <a:srgbClr val="FF0000"/>
                </a:solidFill>
                <a:latin typeface="Times New Roman" panose="02020603050405020304" pitchFamily="18" charset="0"/>
                <a:cs typeface="Times New Roman" panose="02020603050405020304" pitchFamily="18" charset="0"/>
              </a:rPr>
              <a:t>两点交叉</a:t>
            </a:r>
            <a:r>
              <a:rPr lang="zh-CN" altLang="zh-CN" sz="2000" b="1" dirty="0">
                <a:solidFill>
                  <a:srgbClr val="333333"/>
                </a:solidFill>
                <a:latin typeface="Times New Roman" panose="02020603050405020304" pitchFamily="18" charset="0"/>
                <a:cs typeface="Times New Roman" panose="02020603050405020304" pitchFamily="18" charset="0"/>
              </a:rPr>
              <a:t>（</a:t>
            </a:r>
            <a:r>
              <a:rPr lang="en-US" altLang="zh-CN" sz="2000" b="1" dirty="0">
                <a:solidFill>
                  <a:srgbClr val="333333"/>
                </a:solidFill>
                <a:latin typeface="Times New Roman" panose="02020603050405020304" pitchFamily="18" charset="0"/>
                <a:cs typeface="Times New Roman" panose="02020603050405020304" pitchFamily="18" charset="0"/>
              </a:rPr>
              <a:t>Two-point Crossover</a:t>
            </a:r>
            <a:r>
              <a:rPr lang="zh-CN" altLang="zh-CN" sz="2000" b="1" dirty="0">
                <a:solidFill>
                  <a:srgbClr val="333333"/>
                </a:solidFill>
                <a:latin typeface="Times New Roman" panose="02020603050405020304" pitchFamily="18" charset="0"/>
                <a:cs typeface="Times New Roman" panose="02020603050405020304" pitchFamily="18" charset="0"/>
              </a:rPr>
              <a:t>）</a:t>
            </a:r>
            <a:r>
              <a:rPr lang="zh-CN" altLang="zh-CN" sz="2200" b="1" dirty="0">
                <a:solidFill>
                  <a:srgbClr val="333333"/>
                </a:solidFill>
                <a:latin typeface="Times New Roman" panose="02020603050405020304" pitchFamily="18" charset="0"/>
                <a:cs typeface="Times New Roman" panose="02020603050405020304" pitchFamily="18" charset="0"/>
              </a:rPr>
              <a:t>在个体编码串中随机设置了两个交叉点，然后再进行部分基因交换</a:t>
            </a:r>
            <a:r>
              <a:rPr lang="zh-CN" altLang="en-US" sz="2200" b="1" dirty="0">
                <a:solidFill>
                  <a:srgbClr val="333333"/>
                </a:solidFill>
                <a:latin typeface="Times New Roman" panose="02020603050405020304" pitchFamily="18" charset="0"/>
                <a:cs typeface="Times New Roman" panose="02020603050405020304" pitchFamily="18" charset="0"/>
              </a:rPr>
              <a:t>。</a:t>
            </a:r>
            <a:endParaRPr lang="zh-CN" altLang="en-US" sz="2200" b="1" dirty="0">
              <a:latin typeface="Times New Roman" panose="02020603050405020304" pitchFamily="18" charset="0"/>
              <a:cs typeface="Times New Roman" panose="02020603050405020304" pitchFamily="18" charset="0"/>
            </a:endParaRPr>
          </a:p>
        </p:txBody>
      </p:sp>
      <p:pic>
        <p:nvPicPr>
          <p:cNvPr id="19" name="图片 27">
            <a:extLst>
              <a:ext uri="{FF2B5EF4-FFF2-40B4-BE49-F238E27FC236}">
                <a16:creationId xmlns:a16="http://schemas.microsoft.com/office/drawing/2014/main" id="{7D1CADCD-9A92-44DD-BB1C-06012F33F6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476" y="3092132"/>
            <a:ext cx="1510977" cy="119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8">
            <a:extLst>
              <a:ext uri="{FF2B5EF4-FFF2-40B4-BE49-F238E27FC236}">
                <a16:creationId xmlns:a16="http://schemas.microsoft.com/office/drawing/2014/main" id="{336B2A58-BF4A-4129-A452-CACE0C674BDE}"/>
              </a:ext>
            </a:extLst>
          </p:cNvPr>
          <p:cNvSpPr txBox="1">
            <a:spLocks noChangeArrowheads="1"/>
          </p:cNvSpPr>
          <p:nvPr/>
        </p:nvSpPr>
        <p:spPr bwMode="auto">
          <a:xfrm>
            <a:off x="198583" y="1045043"/>
            <a:ext cx="722345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2600" b="1" dirty="0">
                <a:solidFill>
                  <a:srgbClr val="C00000"/>
                </a:solidFill>
                <a:latin typeface="Times New Roman" panose="02020603050405020304" pitchFamily="18" charset="0"/>
                <a:cs typeface="Times New Roman" panose="02020603050405020304" pitchFamily="18" charset="0"/>
              </a:rPr>
              <a:t>每个染色体以</a:t>
            </a:r>
            <a:r>
              <a:rPr lang="en-US" altLang="zh-CN" sz="2600" b="1" dirty="0">
                <a:solidFill>
                  <a:srgbClr val="C00000"/>
                </a:solidFill>
                <a:latin typeface="Times New Roman" panose="02020603050405020304" pitchFamily="18" charset="0"/>
                <a:cs typeface="Times New Roman" panose="02020603050405020304" pitchFamily="18" charset="0"/>
              </a:rPr>
              <a:t>Px</a:t>
            </a:r>
            <a:r>
              <a:rPr lang="zh-CN" altLang="en-US" sz="2600" b="1" dirty="0">
                <a:solidFill>
                  <a:srgbClr val="C00000"/>
                </a:solidFill>
                <a:latin typeface="Times New Roman" panose="02020603050405020304" pitchFamily="18" charset="0"/>
                <a:cs typeface="Times New Roman" panose="02020603050405020304" pitchFamily="18" charset="0"/>
              </a:rPr>
              <a:t>的概率参与交叉</a:t>
            </a:r>
            <a:r>
              <a:rPr lang="en-US" altLang="zh-CN" sz="2600" b="1" dirty="0">
                <a:solidFill>
                  <a:srgbClr val="C00000"/>
                </a:solidFill>
                <a:latin typeface="Times New Roman" panose="02020603050405020304" pitchFamily="18" charset="0"/>
                <a:cs typeface="Times New Roman" panose="02020603050405020304" pitchFamily="18" charset="0"/>
              </a:rPr>
              <a:t>———</a:t>
            </a:r>
            <a:r>
              <a:rPr lang="zh-CN" altLang="en-US" sz="2600" b="1" dirty="0">
                <a:solidFill>
                  <a:srgbClr val="C00000"/>
                </a:solidFill>
                <a:latin typeface="Times New Roman" panose="02020603050405020304" pitchFamily="18" charset="0"/>
                <a:cs typeface="Times New Roman" panose="02020603050405020304" pitchFamily="18" charset="0"/>
              </a:rPr>
              <a:t>信息交换</a:t>
            </a:r>
          </a:p>
        </p:txBody>
      </p:sp>
      <p:pic>
        <p:nvPicPr>
          <p:cNvPr id="2" name="图片 1">
            <a:extLst>
              <a:ext uri="{FF2B5EF4-FFF2-40B4-BE49-F238E27FC236}">
                <a16:creationId xmlns:a16="http://schemas.microsoft.com/office/drawing/2014/main" id="{818B6540-3360-4FFB-816D-D30924B86F9C}"/>
              </a:ext>
            </a:extLst>
          </p:cNvPr>
          <p:cNvPicPr>
            <a:picLocks noChangeAspect="1"/>
          </p:cNvPicPr>
          <p:nvPr/>
        </p:nvPicPr>
        <p:blipFill>
          <a:blip r:embed="rId4"/>
          <a:stretch>
            <a:fillRect/>
          </a:stretch>
        </p:blipFill>
        <p:spPr>
          <a:xfrm>
            <a:off x="198583" y="4489569"/>
            <a:ext cx="3960440" cy="1929282"/>
          </a:xfrm>
          <a:prstGeom prst="rect">
            <a:avLst/>
          </a:prstGeom>
        </p:spPr>
      </p:pic>
      <p:pic>
        <p:nvPicPr>
          <p:cNvPr id="3" name="图片 2">
            <a:extLst>
              <a:ext uri="{FF2B5EF4-FFF2-40B4-BE49-F238E27FC236}">
                <a16:creationId xmlns:a16="http://schemas.microsoft.com/office/drawing/2014/main" id="{3500B0D1-E83F-401D-B027-7774007BE019}"/>
              </a:ext>
            </a:extLst>
          </p:cNvPr>
          <p:cNvPicPr>
            <a:picLocks noChangeAspect="1"/>
          </p:cNvPicPr>
          <p:nvPr/>
        </p:nvPicPr>
        <p:blipFill>
          <a:blip r:embed="rId5"/>
          <a:stretch>
            <a:fillRect/>
          </a:stretch>
        </p:blipFill>
        <p:spPr>
          <a:xfrm>
            <a:off x="4847332" y="4427587"/>
            <a:ext cx="4094249" cy="1991264"/>
          </a:xfrm>
          <a:prstGeom prst="rect">
            <a:avLst/>
          </a:prstGeom>
        </p:spPr>
      </p:pic>
      <p:sp>
        <p:nvSpPr>
          <p:cNvPr id="4" name="箭头: 右 3">
            <a:extLst>
              <a:ext uri="{FF2B5EF4-FFF2-40B4-BE49-F238E27FC236}">
                <a16:creationId xmlns:a16="http://schemas.microsoft.com/office/drawing/2014/main" id="{E862AFEC-C97D-4AA0-A130-942D4B785A05}"/>
              </a:ext>
            </a:extLst>
          </p:cNvPr>
          <p:cNvSpPr/>
          <p:nvPr/>
        </p:nvSpPr>
        <p:spPr>
          <a:xfrm rot="5400000">
            <a:off x="1957339" y="4201890"/>
            <a:ext cx="379386" cy="648072"/>
          </a:xfrm>
          <a:prstGeom prst="rightArrow">
            <a:avLst>
              <a:gd name="adj1" fmla="val 50000"/>
              <a:gd name="adj2" fmla="val 70492"/>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AD0D0B36-F96F-4A84-BC4A-B91CF5D6D1CC}"/>
              </a:ext>
            </a:extLst>
          </p:cNvPr>
          <p:cNvSpPr/>
          <p:nvPr/>
        </p:nvSpPr>
        <p:spPr>
          <a:xfrm rot="5400000">
            <a:off x="6709867" y="4155771"/>
            <a:ext cx="379386" cy="648072"/>
          </a:xfrm>
          <a:prstGeom prst="rightArrow">
            <a:avLst>
              <a:gd name="adj1" fmla="val 50000"/>
              <a:gd name="adj2" fmla="val 70492"/>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873599301"/>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barn(inVertical)">
                                      <p:cBhvr>
                                        <p:cTn id="40" dur="500"/>
                                        <p:tgtEl>
                                          <p:spTgt spid="58"/>
                                        </p:tgtEl>
                                      </p:cBhvr>
                                    </p:animEffect>
                                  </p:childTnLst>
                                </p:cTn>
                              </p:par>
                              <p:par>
                                <p:cTn id="41" presetID="16" presetClass="entr" presetSubtype="21"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inVertic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6" grpId="0"/>
      <p:bldP spid="4" grpId="0" animBg="1"/>
      <p:bldP spid="5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4">
            <a:extLst>
              <a:ext uri="{FF2B5EF4-FFF2-40B4-BE49-F238E27FC236}">
                <a16:creationId xmlns:a16="http://schemas.microsoft.com/office/drawing/2014/main" id="{1E3F68EA-B457-41F8-B9A4-6F0F34D53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988" y="2483371"/>
            <a:ext cx="6301445" cy="164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36</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变异算子</a:t>
            </a:r>
          </a:p>
        </p:txBody>
      </p:sp>
      <p:sp>
        <p:nvSpPr>
          <p:cNvPr id="10" name="文本框 24">
            <a:extLst>
              <a:ext uri="{FF2B5EF4-FFF2-40B4-BE49-F238E27FC236}">
                <a16:creationId xmlns:a16="http://schemas.microsoft.com/office/drawing/2014/main" id="{41E95EAC-2826-4BD2-9E22-795F80EE7CEC}"/>
              </a:ext>
            </a:extLst>
          </p:cNvPr>
          <p:cNvSpPr txBox="1">
            <a:spLocks noChangeArrowheads="1"/>
          </p:cNvSpPr>
          <p:nvPr/>
        </p:nvSpPr>
        <p:spPr bwMode="auto">
          <a:xfrm>
            <a:off x="227908" y="1475259"/>
            <a:ext cx="8729926"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50000"/>
              </a:lnSpc>
              <a:spcBef>
                <a:spcPct val="0"/>
              </a:spcBef>
              <a:buFontTx/>
              <a:buNone/>
            </a:pPr>
            <a:r>
              <a:rPr lang="zh-CN" altLang="zh-CN" sz="2400" b="1" dirty="0">
                <a:solidFill>
                  <a:srgbClr val="404040"/>
                </a:solidFill>
                <a:latin typeface="微软雅黑" panose="020B0503020204020204" pitchFamily="34" charset="-122"/>
              </a:rPr>
              <a:t>变异运算</a:t>
            </a:r>
            <a:r>
              <a:rPr lang="zh-CN" altLang="en-US" sz="2400" b="1" dirty="0">
                <a:solidFill>
                  <a:srgbClr val="404040"/>
                </a:solidFill>
                <a:latin typeface="微软雅黑" panose="020B0503020204020204" pitchFamily="34" charset="-122"/>
              </a:rPr>
              <a:t>：</a:t>
            </a:r>
            <a:r>
              <a:rPr lang="zh-CN" altLang="zh-CN" sz="2400" b="1" dirty="0">
                <a:solidFill>
                  <a:srgbClr val="404040"/>
                </a:solidFill>
                <a:latin typeface="微软雅黑" panose="020B0503020204020204" pitchFamily="34" charset="-122"/>
              </a:rPr>
              <a:t>将个体染色体编码串中的某些基因座上的基因值用该基因座上的其它等位基因来替换，从而形成新的个体。</a:t>
            </a:r>
            <a:endParaRPr lang="zh-CN" altLang="zh-CN" sz="2400" b="1" dirty="0">
              <a:latin typeface="微软雅黑" panose="020B0503020204020204" pitchFamily="34" charset="-122"/>
            </a:endParaRPr>
          </a:p>
        </p:txBody>
      </p:sp>
      <p:sp>
        <p:nvSpPr>
          <p:cNvPr id="12" name="文本框 11">
            <a:extLst>
              <a:ext uri="{FF2B5EF4-FFF2-40B4-BE49-F238E27FC236}">
                <a16:creationId xmlns:a16="http://schemas.microsoft.com/office/drawing/2014/main" id="{2EEF9B77-8F21-452F-9F90-AF4BCE4ECB26}"/>
              </a:ext>
            </a:extLst>
          </p:cNvPr>
          <p:cNvSpPr txBox="1"/>
          <p:nvPr/>
        </p:nvSpPr>
        <p:spPr>
          <a:xfrm>
            <a:off x="193818" y="3915189"/>
            <a:ext cx="8791022" cy="1689052"/>
          </a:xfrm>
          <a:prstGeom prst="rect">
            <a:avLst/>
          </a:prstGeom>
          <a:noFill/>
        </p:spPr>
        <p:txBody>
          <a:bodyPr wrap="square">
            <a:spAutoFit/>
          </a:bodyPr>
          <a:lstStyle>
            <a:lvl1pPr indent="2667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342900" indent="-342900" algn="just">
              <a:lnSpc>
                <a:spcPct val="150000"/>
              </a:lnSpc>
              <a:buFont typeface="Wingdings" panose="05000000000000000000" pitchFamily="2" charset="2"/>
              <a:buChar char="p"/>
            </a:pPr>
            <a:r>
              <a:rPr lang="zh-CN" altLang="zh-CN" sz="2400" b="1" dirty="0">
                <a:solidFill>
                  <a:srgbClr val="FF0000"/>
                </a:solidFill>
                <a:latin typeface="微软雅黑" panose="020B0503020204020204" pitchFamily="34" charset="-122"/>
              </a:rPr>
              <a:t>均匀变异（</a:t>
            </a:r>
            <a:r>
              <a:rPr lang="en-US" altLang="zh-CN" sz="2400" b="1" dirty="0">
                <a:solidFill>
                  <a:srgbClr val="FF0000"/>
                </a:solidFill>
                <a:latin typeface="微软雅黑" panose="020B0503020204020204" pitchFamily="34" charset="-122"/>
              </a:rPr>
              <a:t>Uniform Mutation</a:t>
            </a:r>
            <a:r>
              <a:rPr lang="zh-CN" altLang="zh-CN" sz="2400" b="1" dirty="0">
                <a:solidFill>
                  <a:srgbClr val="FF0000"/>
                </a:solidFill>
                <a:latin typeface="微软雅黑" panose="020B0503020204020204" pitchFamily="34" charset="-122"/>
              </a:rPr>
              <a:t>）</a:t>
            </a:r>
            <a:endParaRPr lang="en-US" altLang="zh-CN" sz="2400" b="1" dirty="0">
              <a:solidFill>
                <a:srgbClr val="404040"/>
              </a:solidFill>
              <a:latin typeface="微软雅黑" panose="020B0503020204020204" pitchFamily="34" charset="-122"/>
            </a:endParaRPr>
          </a:p>
          <a:p>
            <a:pPr marL="1085850" lvl="1" indent="-342900" algn="just">
              <a:lnSpc>
                <a:spcPct val="150000"/>
              </a:lnSpc>
              <a:buFont typeface="Wingdings" panose="05000000000000000000" pitchFamily="2" charset="2"/>
              <a:buChar char="p"/>
            </a:pPr>
            <a:r>
              <a:rPr lang="zh-CN" altLang="zh-CN" sz="2400" b="1" dirty="0">
                <a:solidFill>
                  <a:srgbClr val="404040"/>
                </a:solidFill>
                <a:latin typeface="微软雅黑" panose="020B0503020204020204" pitchFamily="34" charset="-122"/>
              </a:rPr>
              <a:t>用某一范围内均匀分布的随机数，以某一较小的概率来替换个体编码串中各个基因座上的原有基因值。</a:t>
            </a:r>
            <a:endParaRPr lang="zh-CN" altLang="zh-CN" sz="2400" b="1" dirty="0">
              <a:latin typeface="微软雅黑" panose="020B0503020204020204" pitchFamily="34" charset="-122"/>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C31E999E-6C15-4739-927C-D91A3D4B63E8}"/>
              </a:ext>
            </a:extLst>
          </p:cNvPr>
          <p:cNvCxnSpPr>
            <a:cxnSpLocks/>
            <a:stCxn id="17" idx="3"/>
            <a:endCxn id="18" idx="1"/>
          </p:cNvCxnSpPr>
          <p:nvPr/>
        </p:nvCxnSpPr>
        <p:spPr>
          <a:xfrm>
            <a:off x="3581591" y="5901121"/>
            <a:ext cx="1415803" cy="2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文本框 20">
            <a:extLst>
              <a:ext uri="{FF2B5EF4-FFF2-40B4-BE49-F238E27FC236}">
                <a16:creationId xmlns:a16="http://schemas.microsoft.com/office/drawing/2014/main" id="{1B16A54D-62CD-4AAD-87E2-FCC75A27D2D5}"/>
              </a:ext>
            </a:extLst>
          </p:cNvPr>
          <p:cNvSpPr txBox="1">
            <a:spLocks noChangeArrowheads="1"/>
          </p:cNvSpPr>
          <p:nvPr/>
        </p:nvSpPr>
        <p:spPr bwMode="auto">
          <a:xfrm>
            <a:off x="3697409" y="592480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2000" b="1" dirty="0">
                <a:solidFill>
                  <a:srgbClr val="0000FF"/>
                </a:solidFill>
              </a:rPr>
              <a:t>均匀变异</a:t>
            </a:r>
          </a:p>
        </p:txBody>
      </p:sp>
      <p:sp>
        <p:nvSpPr>
          <p:cNvPr id="15" name="文本框 25">
            <a:extLst>
              <a:ext uri="{FF2B5EF4-FFF2-40B4-BE49-F238E27FC236}">
                <a16:creationId xmlns:a16="http://schemas.microsoft.com/office/drawing/2014/main" id="{668835BB-FC6C-40A4-8BFB-F4736B383CEC}"/>
              </a:ext>
            </a:extLst>
          </p:cNvPr>
          <p:cNvSpPr txBox="1">
            <a:spLocks noChangeArrowheads="1"/>
          </p:cNvSpPr>
          <p:nvPr/>
        </p:nvSpPr>
        <p:spPr bwMode="auto">
          <a:xfrm>
            <a:off x="6503516" y="6183870"/>
            <a:ext cx="17764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en-US" altLang="zh-CN" sz="1800" b="1" dirty="0">
                <a:solidFill>
                  <a:srgbClr val="C00000"/>
                </a:solidFill>
                <a:latin typeface="Times New Roman" panose="02020603050405020304" pitchFamily="18" charset="0"/>
                <a:cs typeface="Times New Roman" panose="02020603050405020304" pitchFamily="18" charset="0"/>
              </a:rPr>
              <a:t>X</a:t>
            </a:r>
            <a:r>
              <a:rPr lang="zh-CN" altLang="en-US" sz="1800" b="1" dirty="0">
                <a:solidFill>
                  <a:srgbClr val="C00000"/>
                </a:solidFill>
                <a:latin typeface="Times New Roman" panose="02020603050405020304" pitchFamily="18" charset="0"/>
                <a:cs typeface="Times New Roman" panose="02020603050405020304" pitchFamily="18" charset="0"/>
              </a:rPr>
              <a:t>∈</a:t>
            </a:r>
            <a:r>
              <a:rPr lang="en-US" altLang="zh-CN" sz="1800" b="1" dirty="0">
                <a:solidFill>
                  <a:srgbClr val="C00000"/>
                </a:solidFill>
                <a:latin typeface="Times New Roman" panose="02020603050405020304" pitchFamily="18" charset="0"/>
                <a:cs typeface="Times New Roman" panose="02020603050405020304" pitchFamily="18" charset="0"/>
              </a:rPr>
              <a:t>[min</a:t>
            </a:r>
            <a:r>
              <a:rPr lang="zh-CN" altLang="en-US" sz="1800" b="1" dirty="0">
                <a:solidFill>
                  <a:srgbClr val="C00000"/>
                </a:solidFill>
                <a:latin typeface="Times New Roman" panose="02020603050405020304" pitchFamily="18" charset="0"/>
                <a:cs typeface="Times New Roman" panose="02020603050405020304" pitchFamily="18" charset="0"/>
              </a:rPr>
              <a:t>，</a:t>
            </a:r>
            <a:r>
              <a:rPr lang="en-US" altLang="zh-CN" sz="1800" b="1" dirty="0">
                <a:solidFill>
                  <a:srgbClr val="C00000"/>
                </a:solidFill>
                <a:latin typeface="Times New Roman" panose="02020603050405020304" pitchFamily="18" charset="0"/>
                <a:cs typeface="Times New Roman" panose="02020603050405020304" pitchFamily="18" charset="0"/>
              </a:rPr>
              <a:t>max]</a:t>
            </a:r>
            <a:endParaRPr lang="zh-CN" altLang="en-US" sz="1800" b="1" dirty="0">
              <a:solidFill>
                <a:srgbClr val="C00000"/>
              </a:solidFill>
              <a:latin typeface="Times New Roman" panose="02020603050405020304" pitchFamily="18" charset="0"/>
              <a:cs typeface="Times New Roman" panose="02020603050405020304" pitchFamily="18" charset="0"/>
            </a:endParaRPr>
          </a:p>
        </p:txBody>
      </p:sp>
      <p:sp>
        <p:nvSpPr>
          <p:cNvPr id="16" name="文本框 37">
            <a:extLst>
              <a:ext uri="{FF2B5EF4-FFF2-40B4-BE49-F238E27FC236}">
                <a16:creationId xmlns:a16="http://schemas.microsoft.com/office/drawing/2014/main" id="{3EA2B078-D4D3-444E-B7FD-C90FD81958CD}"/>
              </a:ext>
            </a:extLst>
          </p:cNvPr>
          <p:cNvSpPr txBox="1">
            <a:spLocks noChangeArrowheads="1"/>
          </p:cNvSpPr>
          <p:nvPr/>
        </p:nvSpPr>
        <p:spPr bwMode="auto">
          <a:xfrm>
            <a:off x="221862" y="1038823"/>
            <a:ext cx="55530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zh-CN" altLang="en-US" sz="2600" b="1" dirty="0">
                <a:solidFill>
                  <a:srgbClr val="C00000"/>
                </a:solidFill>
              </a:rPr>
              <a:t>每个基因有</a:t>
            </a:r>
            <a:r>
              <a:rPr lang="en-US" altLang="zh-CN" sz="2600" b="1" dirty="0">
                <a:solidFill>
                  <a:srgbClr val="C00000"/>
                </a:solidFill>
              </a:rPr>
              <a:t>Pm</a:t>
            </a:r>
            <a:r>
              <a:rPr lang="zh-CN" altLang="en-US" sz="2600" b="1" dirty="0">
                <a:solidFill>
                  <a:srgbClr val="C00000"/>
                </a:solidFill>
              </a:rPr>
              <a:t>的概率进行变异</a:t>
            </a:r>
          </a:p>
        </p:txBody>
      </p:sp>
      <p:pic>
        <p:nvPicPr>
          <p:cNvPr id="17" name="图片 5">
            <a:extLst>
              <a:ext uri="{FF2B5EF4-FFF2-40B4-BE49-F238E27FC236}">
                <a16:creationId xmlns:a16="http://schemas.microsoft.com/office/drawing/2014/main" id="{72057766-F928-46F4-BD3B-18B33CC0A2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812" y="5649093"/>
            <a:ext cx="3414779" cy="50405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 name="图片 8">
            <a:extLst>
              <a:ext uri="{FF2B5EF4-FFF2-40B4-BE49-F238E27FC236}">
                <a16:creationId xmlns:a16="http://schemas.microsoft.com/office/drawing/2014/main" id="{938731B0-5F16-4DB9-9A22-CB22BF34D5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97394" y="5651723"/>
            <a:ext cx="3960440" cy="50405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523578"/>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arn(inVertical)">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barn(inVertical)">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par>
                                <p:cTn id="39" presetID="16" presetClass="entr" presetSubtype="21"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arn(inVertical)">
                                      <p:cBhvr>
                                        <p:cTn id="41" dur="500"/>
                                        <p:tgtEl>
                                          <p:spTgt spid="17"/>
                                        </p:tgtEl>
                                      </p:cBhvr>
                                    </p:animEffect>
                                  </p:childTnLst>
                                </p:cTn>
                              </p:par>
                              <p:par>
                                <p:cTn id="42" presetID="16" presetClass="entr" presetSubtype="21"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37</a:t>
            </a:fld>
            <a:endParaRPr lang="zh-CN" altLang="en-US"/>
          </a:p>
        </p:txBody>
      </p:sp>
      <p:sp>
        <p:nvSpPr>
          <p:cNvPr id="6" name="文本框 15">
            <a:extLst>
              <a:ext uri="{FF2B5EF4-FFF2-40B4-BE49-F238E27FC236}">
                <a16:creationId xmlns:a16="http://schemas.microsoft.com/office/drawing/2014/main" id="{018587D8-138D-4585-95AC-0587208BAECF}"/>
              </a:ext>
            </a:extLst>
          </p:cNvPr>
          <p:cNvSpPr txBox="1">
            <a:spLocks noChangeArrowheads="1"/>
          </p:cNvSpPr>
          <p:nvPr/>
        </p:nvSpPr>
        <p:spPr bwMode="auto">
          <a:xfrm>
            <a:off x="166812" y="971203"/>
            <a:ext cx="87989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00000"/>
              </a:lnSpc>
              <a:spcBef>
                <a:spcPct val="0"/>
              </a:spcBef>
              <a:buFont typeface="Wingdings" panose="05000000000000000000" pitchFamily="2" charset="2"/>
              <a:buChar char="p"/>
            </a:pPr>
            <a:r>
              <a:rPr lang="zh-CN" altLang="zh-CN" sz="2400" b="1" dirty="0">
                <a:solidFill>
                  <a:srgbClr val="FF0000"/>
                </a:solidFill>
                <a:latin typeface="微软雅黑" panose="020B0503020204020204" pitchFamily="34" charset="-122"/>
              </a:rPr>
              <a:t>边界变异</a:t>
            </a:r>
            <a:endParaRPr lang="en-US" altLang="zh-CN" sz="2400" b="1" dirty="0">
              <a:solidFill>
                <a:srgbClr val="FF0000"/>
              </a:solidFill>
              <a:latin typeface="微软雅黑" panose="020B0503020204020204" pitchFamily="34" charset="-122"/>
            </a:endParaRPr>
          </a:p>
          <a:p>
            <a:pPr lvl="1" algn="just">
              <a:lnSpc>
                <a:spcPct val="100000"/>
              </a:lnSpc>
              <a:spcBef>
                <a:spcPct val="0"/>
              </a:spcBef>
              <a:buFont typeface="Wingdings" panose="05000000000000000000" pitchFamily="2" charset="2"/>
              <a:buChar char="p"/>
            </a:pPr>
            <a:r>
              <a:rPr lang="zh-CN" altLang="zh-CN" b="1" dirty="0">
                <a:solidFill>
                  <a:srgbClr val="404040"/>
                </a:solidFill>
                <a:latin typeface="微软雅黑" panose="020B0503020204020204" pitchFamily="34" charset="-122"/>
              </a:rPr>
              <a:t>随机取基因的两个对应边界值之一替代原有基因值</a:t>
            </a:r>
            <a:r>
              <a:rPr lang="zh-CN" altLang="en-US" b="1" dirty="0">
                <a:solidFill>
                  <a:srgbClr val="404040"/>
                </a:solidFill>
                <a:latin typeface="微软雅黑" panose="020B0503020204020204" pitchFamily="34" charset="-122"/>
              </a:rPr>
              <a:t>；</a:t>
            </a:r>
            <a:r>
              <a:rPr lang="zh-CN" altLang="zh-CN" b="1" dirty="0">
                <a:solidFill>
                  <a:srgbClr val="404040"/>
                </a:solidFill>
                <a:latin typeface="微软雅黑" panose="020B0503020204020204" pitchFamily="34" charset="-122"/>
              </a:rPr>
              <a:t>适用于最优点位于或接近于可行解的边界时的一类问题。</a:t>
            </a:r>
            <a:endParaRPr lang="zh-CN" altLang="zh-CN" b="1" dirty="0">
              <a:latin typeface="微软雅黑" panose="020B0503020204020204" pitchFamily="34" charset="-122"/>
              <a:cs typeface="Times New Roman" panose="02020603050405020304" pitchFamily="18" charset="0"/>
            </a:endParaRPr>
          </a:p>
        </p:txBody>
      </p:sp>
      <p:sp>
        <p:nvSpPr>
          <p:cNvPr id="14" name="文本框 23">
            <a:extLst>
              <a:ext uri="{FF2B5EF4-FFF2-40B4-BE49-F238E27FC236}">
                <a16:creationId xmlns:a16="http://schemas.microsoft.com/office/drawing/2014/main" id="{2DD6B146-CF19-49D6-BFB4-F0856DBF11DF}"/>
              </a:ext>
            </a:extLst>
          </p:cNvPr>
          <p:cNvSpPr txBox="1">
            <a:spLocks noChangeArrowheads="1"/>
          </p:cNvSpPr>
          <p:nvPr/>
        </p:nvSpPr>
        <p:spPr bwMode="auto">
          <a:xfrm>
            <a:off x="6156156" y="1979315"/>
            <a:ext cx="19226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nSpc>
                <a:spcPct val="100000"/>
              </a:lnSpc>
              <a:spcBef>
                <a:spcPct val="0"/>
              </a:spcBef>
              <a:buFontTx/>
              <a:buNone/>
            </a:pPr>
            <a:r>
              <a:rPr lang="en-US" altLang="zh-CN" sz="2400" b="1" dirty="0"/>
              <a:t>x=min</a:t>
            </a:r>
            <a:r>
              <a:rPr lang="zh-CN" altLang="en-US" sz="2400" b="1" dirty="0"/>
              <a:t> </a:t>
            </a:r>
            <a:r>
              <a:rPr lang="en-US" altLang="zh-CN" sz="2400" b="1" dirty="0"/>
              <a:t>or max</a:t>
            </a:r>
            <a:endParaRPr lang="zh-CN" altLang="en-US" sz="2400" b="1" dirty="0"/>
          </a:p>
        </p:txBody>
      </p:sp>
      <p:sp>
        <p:nvSpPr>
          <p:cNvPr id="15" name="文本框 27">
            <a:extLst>
              <a:ext uri="{FF2B5EF4-FFF2-40B4-BE49-F238E27FC236}">
                <a16:creationId xmlns:a16="http://schemas.microsoft.com/office/drawing/2014/main" id="{ED0B8A2B-144C-4EC2-AE4B-C592B8F533D5}"/>
              </a:ext>
            </a:extLst>
          </p:cNvPr>
          <p:cNvSpPr txBox="1">
            <a:spLocks noChangeArrowheads="1"/>
          </p:cNvSpPr>
          <p:nvPr/>
        </p:nvSpPr>
        <p:spPr bwMode="auto">
          <a:xfrm>
            <a:off x="69575" y="2849384"/>
            <a:ext cx="89803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00000"/>
              </a:lnSpc>
              <a:spcBef>
                <a:spcPct val="0"/>
              </a:spcBef>
              <a:buFont typeface="Wingdings" panose="05000000000000000000" pitchFamily="2" charset="2"/>
              <a:buChar char="p"/>
            </a:pPr>
            <a:r>
              <a:rPr lang="zh-CN" altLang="zh-CN" sz="2400" b="1" dirty="0">
                <a:solidFill>
                  <a:srgbClr val="FF0000"/>
                </a:solidFill>
                <a:latin typeface="微软雅黑" panose="020B0503020204020204" pitchFamily="34" charset="-122"/>
              </a:rPr>
              <a:t>高斯近似变异</a:t>
            </a:r>
            <a:endParaRPr lang="en-US" altLang="zh-CN" sz="2400" b="1" dirty="0">
              <a:solidFill>
                <a:srgbClr val="404040"/>
              </a:solidFill>
              <a:latin typeface="微软雅黑" panose="020B0503020204020204" pitchFamily="34" charset="-122"/>
            </a:endParaRPr>
          </a:p>
          <a:p>
            <a:pPr lvl="1" algn="just">
              <a:lnSpc>
                <a:spcPct val="100000"/>
              </a:lnSpc>
              <a:spcBef>
                <a:spcPct val="0"/>
              </a:spcBef>
              <a:buFont typeface="Wingdings" panose="05000000000000000000" pitchFamily="2" charset="2"/>
              <a:buChar char="p"/>
            </a:pPr>
            <a:r>
              <a:rPr lang="zh-CN" altLang="zh-CN" b="1" dirty="0">
                <a:solidFill>
                  <a:srgbClr val="404040"/>
                </a:solidFill>
                <a:latin typeface="微软雅黑" panose="020B0503020204020204" pitchFamily="34" charset="-122"/>
              </a:rPr>
              <a:t>进行变异操作时用</a:t>
            </a:r>
            <a:r>
              <a:rPr lang="zh-CN" altLang="en-US" b="1" dirty="0">
                <a:solidFill>
                  <a:srgbClr val="404040"/>
                </a:solidFill>
                <a:latin typeface="微软雅黑" panose="020B0503020204020204" pitchFamily="34" charset="-122"/>
              </a:rPr>
              <a:t>当前基因值为</a:t>
            </a:r>
            <a:r>
              <a:rPr lang="zh-CN" altLang="zh-CN" b="1" dirty="0">
                <a:solidFill>
                  <a:srgbClr val="404040"/>
                </a:solidFill>
                <a:latin typeface="微软雅黑" panose="020B0503020204020204" pitchFamily="34" charset="-122"/>
              </a:rPr>
              <a:t>均值，方差为</a:t>
            </a:r>
            <a:r>
              <a:rPr lang="en-US" altLang="zh-CN" b="1" dirty="0">
                <a:solidFill>
                  <a:srgbClr val="404040"/>
                </a:solidFill>
                <a:latin typeface="微软雅黑" panose="020B0503020204020204" pitchFamily="34" charset="-122"/>
              </a:rPr>
              <a:t>δ</a:t>
            </a:r>
            <a:r>
              <a:rPr lang="zh-CN" altLang="zh-CN" b="1" dirty="0">
                <a:solidFill>
                  <a:srgbClr val="404040"/>
                </a:solidFill>
                <a:latin typeface="微软雅黑" panose="020B0503020204020204" pitchFamily="34" charset="-122"/>
              </a:rPr>
              <a:t>的正态分布</a:t>
            </a:r>
            <a:r>
              <a:rPr lang="zh-CN" altLang="en-US" b="1" dirty="0">
                <a:solidFill>
                  <a:srgbClr val="404040"/>
                </a:solidFill>
                <a:latin typeface="微软雅黑" panose="020B0503020204020204" pitchFamily="34" charset="-122"/>
              </a:rPr>
              <a:t>采样</a:t>
            </a:r>
            <a:r>
              <a:rPr lang="zh-CN" altLang="zh-CN" b="1" dirty="0">
                <a:solidFill>
                  <a:srgbClr val="404040"/>
                </a:solidFill>
                <a:latin typeface="微软雅黑" panose="020B0503020204020204" pitchFamily="34" charset="-122"/>
              </a:rPr>
              <a:t>一个随机数来替换原有的基因值。</a:t>
            </a:r>
            <a:endParaRPr lang="zh-CN" altLang="zh-CN" b="1" dirty="0">
              <a:latin typeface="微软雅黑" panose="020B0503020204020204" pitchFamily="34" charset="-122"/>
              <a:cs typeface="Times New Roman" panose="02020603050405020304" pitchFamily="18" charset="0"/>
            </a:endParaRPr>
          </a:p>
        </p:txBody>
      </p:sp>
      <p:sp>
        <p:nvSpPr>
          <p:cNvPr id="21" name="文本框 33">
            <a:extLst>
              <a:ext uri="{FF2B5EF4-FFF2-40B4-BE49-F238E27FC236}">
                <a16:creationId xmlns:a16="http://schemas.microsoft.com/office/drawing/2014/main" id="{09995A18-ECF3-45AB-9537-CA333A100282}"/>
              </a:ext>
            </a:extLst>
          </p:cNvPr>
          <p:cNvSpPr txBox="1">
            <a:spLocks noChangeArrowheads="1"/>
          </p:cNvSpPr>
          <p:nvPr/>
        </p:nvSpPr>
        <p:spPr bwMode="auto">
          <a:xfrm>
            <a:off x="69575" y="4499595"/>
            <a:ext cx="9001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00000"/>
              </a:lnSpc>
              <a:spcBef>
                <a:spcPct val="0"/>
              </a:spcBef>
              <a:buFont typeface="Wingdings" panose="05000000000000000000" pitchFamily="2" charset="2"/>
              <a:buChar char="p"/>
            </a:pPr>
            <a:r>
              <a:rPr lang="zh-CN" altLang="zh-CN" sz="2400" b="1" dirty="0">
                <a:solidFill>
                  <a:srgbClr val="FF0000"/>
                </a:solidFill>
                <a:latin typeface="微软雅黑" panose="020B0503020204020204" pitchFamily="34" charset="-122"/>
              </a:rPr>
              <a:t>非均匀变异</a:t>
            </a:r>
            <a:endParaRPr lang="en-US" altLang="zh-CN" sz="2400" b="1" dirty="0">
              <a:solidFill>
                <a:srgbClr val="404040"/>
              </a:solidFill>
              <a:latin typeface="微软雅黑" panose="020B0503020204020204" pitchFamily="34" charset="-122"/>
            </a:endParaRPr>
          </a:p>
          <a:p>
            <a:pPr lvl="1" algn="just">
              <a:lnSpc>
                <a:spcPct val="100000"/>
              </a:lnSpc>
              <a:spcBef>
                <a:spcPct val="0"/>
              </a:spcBef>
              <a:buFont typeface="Wingdings" panose="05000000000000000000" pitchFamily="2" charset="2"/>
              <a:buChar char="p"/>
            </a:pPr>
            <a:r>
              <a:rPr lang="zh-CN" altLang="zh-CN" b="1" dirty="0">
                <a:solidFill>
                  <a:srgbClr val="404040"/>
                </a:solidFill>
                <a:latin typeface="微软雅黑" panose="020B0503020204020204" pitchFamily="34" charset="-122"/>
              </a:rPr>
              <a:t>对原有基因值做随机扰动，以扰动后的结果作为变异后的新基因值。对每个基因都以相同的概率进行变异之后，相当于整个解向量作了一次轻微的变动。</a:t>
            </a:r>
            <a:endParaRPr lang="zh-CN" altLang="zh-CN" b="1" dirty="0">
              <a:latin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0ADC49B1-9F64-4A76-BCDF-5E08C943B356}"/>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a:t>
            </a:r>
            <a:r>
              <a:rPr lang="en-US" altLang="zh-CN"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变异算子</a:t>
            </a:r>
          </a:p>
        </p:txBody>
      </p:sp>
      <p:pic>
        <p:nvPicPr>
          <p:cNvPr id="2" name="图片 1">
            <a:extLst>
              <a:ext uri="{FF2B5EF4-FFF2-40B4-BE49-F238E27FC236}">
                <a16:creationId xmlns:a16="http://schemas.microsoft.com/office/drawing/2014/main" id="{066A365B-827D-4865-88BB-CD62214E5319}"/>
              </a:ext>
            </a:extLst>
          </p:cNvPr>
          <p:cNvPicPr>
            <a:picLocks noChangeAspect="1"/>
          </p:cNvPicPr>
          <p:nvPr/>
        </p:nvPicPr>
        <p:blipFill>
          <a:blip r:embed="rId3"/>
          <a:stretch>
            <a:fillRect/>
          </a:stretch>
        </p:blipFill>
        <p:spPr>
          <a:xfrm>
            <a:off x="598860" y="2123715"/>
            <a:ext cx="8114479" cy="699552"/>
          </a:xfrm>
          <a:prstGeom prst="rect">
            <a:avLst/>
          </a:prstGeom>
        </p:spPr>
      </p:pic>
      <p:pic>
        <p:nvPicPr>
          <p:cNvPr id="3" name="图片 2">
            <a:extLst>
              <a:ext uri="{FF2B5EF4-FFF2-40B4-BE49-F238E27FC236}">
                <a16:creationId xmlns:a16="http://schemas.microsoft.com/office/drawing/2014/main" id="{39111BB3-4464-4877-8F9D-67EE621E4949}"/>
              </a:ext>
            </a:extLst>
          </p:cNvPr>
          <p:cNvPicPr>
            <a:picLocks noChangeAspect="1"/>
          </p:cNvPicPr>
          <p:nvPr/>
        </p:nvPicPr>
        <p:blipFill>
          <a:blip r:embed="rId4"/>
          <a:stretch>
            <a:fillRect/>
          </a:stretch>
        </p:blipFill>
        <p:spPr>
          <a:xfrm>
            <a:off x="526852" y="3851523"/>
            <a:ext cx="8114479" cy="720080"/>
          </a:xfrm>
          <a:prstGeom prst="rect">
            <a:avLst/>
          </a:prstGeom>
        </p:spPr>
      </p:pic>
      <p:pic>
        <p:nvPicPr>
          <p:cNvPr id="4" name="图片 3">
            <a:extLst>
              <a:ext uri="{FF2B5EF4-FFF2-40B4-BE49-F238E27FC236}">
                <a16:creationId xmlns:a16="http://schemas.microsoft.com/office/drawing/2014/main" id="{64FB85E8-370E-46C0-A164-F288E6999643}"/>
              </a:ext>
            </a:extLst>
          </p:cNvPr>
          <p:cNvPicPr>
            <a:picLocks noChangeAspect="1"/>
          </p:cNvPicPr>
          <p:nvPr/>
        </p:nvPicPr>
        <p:blipFill>
          <a:blip r:embed="rId5"/>
          <a:stretch>
            <a:fillRect/>
          </a:stretch>
        </p:blipFill>
        <p:spPr>
          <a:xfrm>
            <a:off x="6506298" y="3655180"/>
            <a:ext cx="1469263" cy="371888"/>
          </a:xfrm>
          <a:prstGeom prst="rect">
            <a:avLst/>
          </a:prstGeom>
        </p:spPr>
      </p:pic>
      <p:pic>
        <p:nvPicPr>
          <p:cNvPr id="31" name="图片 30">
            <a:extLst>
              <a:ext uri="{FF2B5EF4-FFF2-40B4-BE49-F238E27FC236}">
                <a16:creationId xmlns:a16="http://schemas.microsoft.com/office/drawing/2014/main" id="{6CE03FDB-8BE1-4DFF-8CB7-6701957EA735}"/>
              </a:ext>
            </a:extLst>
          </p:cNvPr>
          <p:cNvPicPr>
            <a:picLocks noChangeAspect="1"/>
          </p:cNvPicPr>
          <p:nvPr/>
        </p:nvPicPr>
        <p:blipFill>
          <a:blip r:embed="rId6"/>
          <a:stretch>
            <a:fillRect/>
          </a:stretch>
        </p:blipFill>
        <p:spPr>
          <a:xfrm>
            <a:off x="459385" y="5924456"/>
            <a:ext cx="8114479" cy="591363"/>
          </a:xfrm>
          <a:prstGeom prst="rect">
            <a:avLst/>
          </a:prstGeom>
        </p:spPr>
      </p:pic>
      <p:pic>
        <p:nvPicPr>
          <p:cNvPr id="32" name="图片 31">
            <a:extLst>
              <a:ext uri="{FF2B5EF4-FFF2-40B4-BE49-F238E27FC236}">
                <a16:creationId xmlns:a16="http://schemas.microsoft.com/office/drawing/2014/main" id="{42561D48-87A8-4137-A7CA-DA7C98E36CE6}"/>
              </a:ext>
            </a:extLst>
          </p:cNvPr>
          <p:cNvPicPr>
            <a:picLocks noChangeAspect="1"/>
          </p:cNvPicPr>
          <p:nvPr/>
        </p:nvPicPr>
        <p:blipFill>
          <a:blip r:embed="rId7"/>
          <a:stretch>
            <a:fillRect/>
          </a:stretch>
        </p:blipFill>
        <p:spPr>
          <a:xfrm>
            <a:off x="5279380" y="5717979"/>
            <a:ext cx="4035902" cy="365792"/>
          </a:xfrm>
          <a:prstGeom prst="rect">
            <a:avLst/>
          </a:prstGeom>
        </p:spPr>
      </p:pic>
    </p:spTree>
    <p:extLst>
      <p:ext uri="{BB962C8B-B14F-4D97-AF65-F5344CB8AC3E}">
        <p14:creationId xmlns:p14="http://schemas.microsoft.com/office/powerpoint/2010/main" val="32468545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barn(inVertical)">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5">
                                            <p:txEl>
                                              <p:pRg st="1" end="1"/>
                                            </p:txEl>
                                          </p:spTgt>
                                        </p:tgtEl>
                                        <p:attrNameLst>
                                          <p:attrName>style.visibility</p:attrName>
                                        </p:attrNameLst>
                                      </p:cBhvr>
                                      <p:to>
                                        <p:strVal val="visible"/>
                                      </p:to>
                                    </p:set>
                                    <p:animEffect transition="in" filter="barn(inVertical)">
                                      <p:cBhvr>
                                        <p:cTn id="34" dur="500"/>
                                        <p:tgtEl>
                                          <p:spTgt spid="1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arn(inVertical)">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barn(inVertical)">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barn(inVertical)">
                                      <p:cBhvr>
                                        <p:cTn id="49" dur="500"/>
                                        <p:tgtEl>
                                          <p:spTgt spid="21">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21">
                                            <p:txEl>
                                              <p:pRg st="1" end="1"/>
                                            </p:txEl>
                                          </p:spTgt>
                                        </p:tgtEl>
                                        <p:attrNameLst>
                                          <p:attrName>style.visibility</p:attrName>
                                        </p:attrNameLst>
                                      </p:cBhvr>
                                      <p:to>
                                        <p:strVal val="visible"/>
                                      </p:to>
                                    </p:set>
                                    <p:animEffect transition="in" filter="barn(inVertical)">
                                      <p:cBhvr>
                                        <p:cTn id="54" dur="500"/>
                                        <p:tgtEl>
                                          <p:spTgt spid="21">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barn(inVertical)">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arn(inVertical)">
                                      <p:cBhvr>
                                        <p:cTn id="6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38</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遗传算法的基本原理</a:t>
            </a:r>
          </a:p>
        </p:txBody>
      </p:sp>
      <p:sp>
        <p:nvSpPr>
          <p:cNvPr id="6" name="TextBox 43">
            <a:extLst>
              <a:ext uri="{FF2B5EF4-FFF2-40B4-BE49-F238E27FC236}">
                <a16:creationId xmlns:a16="http://schemas.microsoft.com/office/drawing/2014/main" id="{EF63B368-4272-4104-8DE3-0B80D1235336}"/>
              </a:ext>
            </a:extLst>
          </p:cNvPr>
          <p:cNvSpPr txBox="1"/>
          <p:nvPr/>
        </p:nvSpPr>
        <p:spPr>
          <a:xfrm>
            <a:off x="166812" y="1045445"/>
            <a:ext cx="1551225" cy="461665"/>
          </a:xfrm>
          <a:prstGeom prst="rect">
            <a:avLst/>
          </a:prstGeom>
          <a:noFill/>
          <a:ln>
            <a:noFill/>
          </a:ln>
        </p:spPr>
        <p:txBody>
          <a:bodyPr wrap="square">
            <a:spAutoFit/>
          </a:bodyPr>
          <a:lstStyle/>
          <a:p>
            <a:pPr eaLnBrk="1" fontAlgn="auto" hangingPunct="1">
              <a:spcBef>
                <a:spcPts val="0"/>
              </a:spcBef>
              <a:spcAft>
                <a:spcPts val="0"/>
              </a:spcAft>
              <a:defRPr/>
            </a:pPr>
            <a:r>
              <a:rPr lang="en-US" altLang="zh-CN" sz="2400" b="1" dirty="0">
                <a:solidFill>
                  <a:srgbClr val="F2463D"/>
                </a:solidFill>
                <a:latin typeface="+mn-lt"/>
                <a:ea typeface="+mn-ea"/>
              </a:rPr>
              <a:t>1.</a:t>
            </a:r>
            <a:r>
              <a:rPr lang="zh-CN" altLang="en-US" sz="2400" b="1" dirty="0">
                <a:solidFill>
                  <a:srgbClr val="F2463D"/>
                </a:solidFill>
                <a:latin typeface="+mn-lt"/>
                <a:ea typeface="+mn-ea"/>
              </a:rPr>
              <a:t>初始化</a:t>
            </a:r>
            <a:endParaRPr lang="en-US" altLang="zh-CN" sz="2400" b="1" dirty="0">
              <a:solidFill>
                <a:srgbClr val="F2463D"/>
              </a:solidFill>
              <a:latin typeface="+mn-lt"/>
              <a:ea typeface="+mn-ea"/>
            </a:endParaRPr>
          </a:p>
        </p:txBody>
      </p:sp>
      <p:sp>
        <p:nvSpPr>
          <p:cNvPr id="10" name="文本框 3">
            <a:extLst>
              <a:ext uri="{FF2B5EF4-FFF2-40B4-BE49-F238E27FC236}">
                <a16:creationId xmlns:a16="http://schemas.microsoft.com/office/drawing/2014/main" id="{B4A4AF1C-3764-471D-A51D-7243522107DD}"/>
              </a:ext>
            </a:extLst>
          </p:cNvPr>
          <p:cNvSpPr txBox="1">
            <a:spLocks noChangeArrowheads="1"/>
          </p:cNvSpPr>
          <p:nvPr/>
        </p:nvSpPr>
        <p:spPr bwMode="auto">
          <a:xfrm>
            <a:off x="238821" y="1550375"/>
            <a:ext cx="1224136" cy="2246769"/>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00000"/>
              </a:lnSpc>
              <a:spcBef>
                <a:spcPct val="0"/>
              </a:spcBef>
              <a:buFontTx/>
              <a:buNone/>
            </a:pPr>
            <a:r>
              <a:rPr lang="zh-CN" altLang="en-US" sz="2000" dirty="0"/>
              <a:t>确定好编码方式之后，就可以对种群里的</a:t>
            </a:r>
            <a:r>
              <a:rPr lang="en-US" altLang="zh-CN" sz="2000" dirty="0"/>
              <a:t>NP</a:t>
            </a:r>
            <a:r>
              <a:rPr lang="zh-CN" altLang="en-US" sz="2000" dirty="0"/>
              <a:t>个体进行初始化</a:t>
            </a:r>
          </a:p>
        </p:txBody>
      </p:sp>
      <p:sp>
        <p:nvSpPr>
          <p:cNvPr id="11" name="TextBox 43">
            <a:extLst>
              <a:ext uri="{FF2B5EF4-FFF2-40B4-BE49-F238E27FC236}">
                <a16:creationId xmlns:a16="http://schemas.microsoft.com/office/drawing/2014/main" id="{4736A34B-9A5D-4FD9-8EA1-147A0817C85C}"/>
              </a:ext>
            </a:extLst>
          </p:cNvPr>
          <p:cNvSpPr txBox="1"/>
          <p:nvPr/>
        </p:nvSpPr>
        <p:spPr>
          <a:xfrm>
            <a:off x="1606972" y="1045445"/>
            <a:ext cx="2084576" cy="461665"/>
          </a:xfrm>
          <a:prstGeom prst="rect">
            <a:avLst/>
          </a:prstGeom>
          <a:noFill/>
          <a:ln>
            <a:noFill/>
          </a:ln>
        </p:spPr>
        <p:txBody>
          <a:bodyPr wrap="square">
            <a:spAutoFit/>
          </a:bodyPr>
          <a:lstStyle/>
          <a:p>
            <a:pPr eaLnBrk="1" fontAlgn="auto" hangingPunct="1">
              <a:spcBef>
                <a:spcPts val="0"/>
              </a:spcBef>
              <a:spcAft>
                <a:spcPts val="0"/>
              </a:spcAft>
              <a:defRPr/>
            </a:pPr>
            <a:r>
              <a:rPr lang="en-US" altLang="zh-CN" sz="2400" b="1" dirty="0">
                <a:solidFill>
                  <a:srgbClr val="F2463D"/>
                </a:solidFill>
                <a:latin typeface="+mn-lt"/>
                <a:ea typeface="+mn-ea"/>
              </a:rPr>
              <a:t>2.</a:t>
            </a:r>
            <a:r>
              <a:rPr lang="zh-CN" altLang="en-US" sz="2400" b="1" dirty="0">
                <a:solidFill>
                  <a:srgbClr val="F2463D"/>
                </a:solidFill>
                <a:latin typeface="+mn-lt"/>
                <a:ea typeface="+mn-ea"/>
              </a:rPr>
              <a:t>适应度评价</a:t>
            </a:r>
            <a:endParaRPr lang="en-US" altLang="zh-CN" sz="2400" b="1" dirty="0">
              <a:solidFill>
                <a:srgbClr val="F2463D"/>
              </a:solidFill>
              <a:latin typeface="+mn-lt"/>
              <a:ea typeface="+mn-ea"/>
            </a:endParaRPr>
          </a:p>
        </p:txBody>
      </p:sp>
      <p:sp>
        <p:nvSpPr>
          <p:cNvPr id="12" name="文本框 4">
            <a:extLst>
              <a:ext uri="{FF2B5EF4-FFF2-40B4-BE49-F238E27FC236}">
                <a16:creationId xmlns:a16="http://schemas.microsoft.com/office/drawing/2014/main" id="{8AE4AF74-A116-4171-AC1A-4926A7267728}"/>
              </a:ext>
            </a:extLst>
          </p:cNvPr>
          <p:cNvSpPr txBox="1">
            <a:spLocks noChangeArrowheads="1"/>
          </p:cNvSpPr>
          <p:nvPr/>
        </p:nvSpPr>
        <p:spPr bwMode="auto">
          <a:xfrm>
            <a:off x="1908242" y="1550375"/>
            <a:ext cx="1224136" cy="193899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00000"/>
              </a:lnSpc>
              <a:spcBef>
                <a:spcPct val="0"/>
              </a:spcBef>
              <a:buFontTx/>
              <a:buNone/>
            </a:pPr>
            <a:r>
              <a:rPr lang="zh-CN" altLang="en-US" sz="2000" dirty="0"/>
              <a:t>评价函数用于评估每个染色体的适应值，进而区分优劣</a:t>
            </a:r>
          </a:p>
        </p:txBody>
      </p:sp>
      <p:sp>
        <p:nvSpPr>
          <p:cNvPr id="13" name="TextBox 43">
            <a:extLst>
              <a:ext uri="{FF2B5EF4-FFF2-40B4-BE49-F238E27FC236}">
                <a16:creationId xmlns:a16="http://schemas.microsoft.com/office/drawing/2014/main" id="{3A579A4C-E54E-41A5-B685-A163BC310AA3}"/>
              </a:ext>
            </a:extLst>
          </p:cNvPr>
          <p:cNvSpPr txBox="1"/>
          <p:nvPr/>
        </p:nvSpPr>
        <p:spPr>
          <a:xfrm>
            <a:off x="3711295" y="1045445"/>
            <a:ext cx="2242328" cy="461665"/>
          </a:xfrm>
          <a:prstGeom prst="rect">
            <a:avLst/>
          </a:prstGeom>
          <a:noFill/>
          <a:ln>
            <a:noFill/>
          </a:ln>
        </p:spPr>
        <p:txBody>
          <a:bodyPr wrap="square">
            <a:spAutoFit/>
          </a:bodyPr>
          <a:lstStyle/>
          <a:p>
            <a:pPr eaLnBrk="1" fontAlgn="auto" hangingPunct="1">
              <a:spcBef>
                <a:spcPts val="0"/>
              </a:spcBef>
              <a:spcAft>
                <a:spcPts val="0"/>
              </a:spcAft>
              <a:defRPr/>
            </a:pPr>
            <a:r>
              <a:rPr lang="en-US" altLang="zh-CN" sz="2400" b="1" dirty="0">
                <a:solidFill>
                  <a:srgbClr val="F2463D"/>
                </a:solidFill>
                <a:latin typeface="+mn-lt"/>
                <a:ea typeface="+mn-ea"/>
              </a:rPr>
              <a:t>3.</a:t>
            </a:r>
            <a:r>
              <a:rPr lang="zh-CN" altLang="en-US" sz="2400" b="1" dirty="0">
                <a:solidFill>
                  <a:srgbClr val="F2463D"/>
                </a:solidFill>
                <a:latin typeface="+mn-lt"/>
                <a:ea typeface="+mn-ea"/>
              </a:rPr>
              <a:t>选择</a:t>
            </a:r>
            <a:endParaRPr lang="en-US" altLang="zh-CN" sz="2400" b="1" dirty="0">
              <a:solidFill>
                <a:srgbClr val="F2463D"/>
              </a:solidFill>
              <a:latin typeface="+mn-lt"/>
              <a:ea typeface="+mn-ea"/>
            </a:endParaRPr>
          </a:p>
        </p:txBody>
      </p:sp>
      <p:sp>
        <p:nvSpPr>
          <p:cNvPr id="14" name="文本框 5">
            <a:extLst>
              <a:ext uri="{FF2B5EF4-FFF2-40B4-BE49-F238E27FC236}">
                <a16:creationId xmlns:a16="http://schemas.microsoft.com/office/drawing/2014/main" id="{B2120294-9BA1-4B1D-8E14-8093E5E0689C}"/>
              </a:ext>
            </a:extLst>
          </p:cNvPr>
          <p:cNvSpPr txBox="1">
            <a:spLocks noChangeArrowheads="1"/>
          </p:cNvSpPr>
          <p:nvPr/>
        </p:nvSpPr>
        <p:spPr bwMode="auto">
          <a:xfrm>
            <a:off x="3577663" y="1550375"/>
            <a:ext cx="1315205" cy="2246769"/>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00000"/>
              </a:lnSpc>
              <a:spcBef>
                <a:spcPct val="0"/>
              </a:spcBef>
              <a:buFontTx/>
              <a:buNone/>
            </a:pPr>
            <a:r>
              <a:rPr lang="zh-CN" altLang="en-US" sz="2000" dirty="0"/>
              <a:t>按照一定的随机性选出原始种群中优秀的染色体，组成新的种群</a:t>
            </a:r>
          </a:p>
        </p:txBody>
      </p:sp>
      <p:sp>
        <p:nvSpPr>
          <p:cNvPr id="15" name="TextBox 43">
            <a:extLst>
              <a:ext uri="{FF2B5EF4-FFF2-40B4-BE49-F238E27FC236}">
                <a16:creationId xmlns:a16="http://schemas.microsoft.com/office/drawing/2014/main" id="{04DCC02B-6183-4615-84A2-D2136302FD9C}"/>
              </a:ext>
            </a:extLst>
          </p:cNvPr>
          <p:cNvSpPr txBox="1"/>
          <p:nvPr/>
        </p:nvSpPr>
        <p:spPr>
          <a:xfrm>
            <a:off x="5484678" y="1045445"/>
            <a:ext cx="2107112" cy="461665"/>
          </a:xfrm>
          <a:prstGeom prst="rect">
            <a:avLst/>
          </a:prstGeom>
          <a:noFill/>
          <a:ln>
            <a:noFill/>
          </a:ln>
        </p:spPr>
        <p:txBody>
          <a:bodyPr wrap="square">
            <a:spAutoFit/>
          </a:bodyPr>
          <a:lstStyle/>
          <a:p>
            <a:pPr eaLnBrk="1" fontAlgn="auto" hangingPunct="1">
              <a:spcBef>
                <a:spcPts val="0"/>
              </a:spcBef>
              <a:spcAft>
                <a:spcPts val="0"/>
              </a:spcAft>
              <a:defRPr/>
            </a:pPr>
            <a:r>
              <a:rPr lang="en-US" altLang="zh-CN" sz="2400" b="1" dirty="0">
                <a:solidFill>
                  <a:srgbClr val="F2463D"/>
                </a:solidFill>
                <a:latin typeface="+mn-lt"/>
                <a:ea typeface="+mn-ea"/>
              </a:rPr>
              <a:t>4.</a:t>
            </a:r>
            <a:r>
              <a:rPr lang="zh-CN" altLang="en-US" sz="2400" b="1" dirty="0">
                <a:solidFill>
                  <a:srgbClr val="F2463D"/>
                </a:solidFill>
                <a:latin typeface="+mn-lt"/>
                <a:ea typeface="+mn-ea"/>
              </a:rPr>
              <a:t>交叉</a:t>
            </a:r>
            <a:endParaRPr lang="en-US" altLang="zh-CN" sz="2400" b="1" dirty="0">
              <a:solidFill>
                <a:srgbClr val="F2463D"/>
              </a:solidFill>
              <a:latin typeface="+mn-lt"/>
              <a:ea typeface="+mn-ea"/>
            </a:endParaRPr>
          </a:p>
        </p:txBody>
      </p:sp>
      <p:sp>
        <p:nvSpPr>
          <p:cNvPr id="16" name="文本框 6">
            <a:extLst>
              <a:ext uri="{FF2B5EF4-FFF2-40B4-BE49-F238E27FC236}">
                <a16:creationId xmlns:a16="http://schemas.microsoft.com/office/drawing/2014/main" id="{1271889C-781A-4DE6-8A75-352B93E59FBE}"/>
              </a:ext>
            </a:extLst>
          </p:cNvPr>
          <p:cNvSpPr txBox="1">
            <a:spLocks noChangeArrowheads="1"/>
          </p:cNvSpPr>
          <p:nvPr/>
        </p:nvSpPr>
        <p:spPr bwMode="auto">
          <a:xfrm>
            <a:off x="5338153" y="1550375"/>
            <a:ext cx="1512168" cy="255454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00000"/>
              </a:lnSpc>
              <a:spcBef>
                <a:spcPct val="0"/>
              </a:spcBef>
              <a:buFontTx/>
              <a:buNone/>
            </a:pPr>
            <a:r>
              <a:rPr lang="zh-CN" altLang="en-US" sz="2000" dirty="0"/>
              <a:t>按照一定的随机性选出原始种群中两条优秀的染色体组成父代，通过交叉操作产生子代</a:t>
            </a:r>
          </a:p>
        </p:txBody>
      </p:sp>
      <p:sp>
        <p:nvSpPr>
          <p:cNvPr id="17" name="TextBox 43">
            <a:extLst>
              <a:ext uri="{FF2B5EF4-FFF2-40B4-BE49-F238E27FC236}">
                <a16:creationId xmlns:a16="http://schemas.microsoft.com/office/drawing/2014/main" id="{CD3BBA25-9EFF-4CCB-A245-D3A93E2CE261}"/>
              </a:ext>
            </a:extLst>
          </p:cNvPr>
          <p:cNvSpPr txBox="1"/>
          <p:nvPr/>
        </p:nvSpPr>
        <p:spPr>
          <a:xfrm>
            <a:off x="7537674" y="1045445"/>
            <a:ext cx="1908044" cy="461665"/>
          </a:xfrm>
          <a:prstGeom prst="rect">
            <a:avLst/>
          </a:prstGeom>
          <a:noFill/>
          <a:ln>
            <a:noFill/>
          </a:ln>
        </p:spPr>
        <p:txBody>
          <a:bodyPr wrap="square">
            <a:spAutoFit/>
          </a:bodyPr>
          <a:lstStyle/>
          <a:p>
            <a:pPr eaLnBrk="1" fontAlgn="auto" hangingPunct="1">
              <a:spcBef>
                <a:spcPts val="0"/>
              </a:spcBef>
              <a:spcAft>
                <a:spcPts val="0"/>
              </a:spcAft>
              <a:defRPr/>
            </a:pPr>
            <a:r>
              <a:rPr lang="en-US" altLang="zh-CN" sz="2400" b="1" dirty="0">
                <a:solidFill>
                  <a:srgbClr val="F2463D"/>
                </a:solidFill>
                <a:latin typeface="+mn-lt"/>
                <a:ea typeface="+mn-ea"/>
              </a:rPr>
              <a:t>5.</a:t>
            </a:r>
            <a:r>
              <a:rPr lang="zh-CN" altLang="en-US" sz="2400" b="1" dirty="0">
                <a:solidFill>
                  <a:srgbClr val="F2463D"/>
                </a:solidFill>
                <a:latin typeface="+mn-lt"/>
                <a:ea typeface="+mn-ea"/>
              </a:rPr>
              <a:t>变异</a:t>
            </a:r>
            <a:endParaRPr lang="en-US" altLang="zh-CN" sz="2400" b="1" dirty="0">
              <a:solidFill>
                <a:srgbClr val="F2463D"/>
              </a:solidFill>
              <a:latin typeface="+mn-lt"/>
              <a:ea typeface="+mn-ea"/>
            </a:endParaRPr>
          </a:p>
        </p:txBody>
      </p:sp>
      <p:sp>
        <p:nvSpPr>
          <p:cNvPr id="18" name="文本框 7">
            <a:extLst>
              <a:ext uri="{FF2B5EF4-FFF2-40B4-BE49-F238E27FC236}">
                <a16:creationId xmlns:a16="http://schemas.microsoft.com/office/drawing/2014/main" id="{AC62F569-3D9D-4456-8C67-DF50525CF764}"/>
              </a:ext>
            </a:extLst>
          </p:cNvPr>
          <p:cNvSpPr txBox="1">
            <a:spLocks noChangeArrowheads="1"/>
          </p:cNvSpPr>
          <p:nvPr/>
        </p:nvSpPr>
        <p:spPr bwMode="auto">
          <a:xfrm>
            <a:off x="7295604" y="1550375"/>
            <a:ext cx="1439637" cy="2246769"/>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pitchFamily="34" charset="-122"/>
              </a:defRPr>
            </a:lvl9pPr>
          </a:lstStyle>
          <a:p>
            <a:pPr algn="just">
              <a:lnSpc>
                <a:spcPct val="100000"/>
              </a:lnSpc>
              <a:spcBef>
                <a:spcPct val="0"/>
              </a:spcBef>
              <a:buFontTx/>
              <a:buNone/>
            </a:pPr>
            <a:r>
              <a:rPr lang="zh-CN" altLang="en-US" sz="2000" dirty="0"/>
              <a:t>对重新组成的种群进行基因变异操作，最后形成当前代最终的种群</a:t>
            </a:r>
          </a:p>
        </p:txBody>
      </p:sp>
      <p:sp>
        <p:nvSpPr>
          <p:cNvPr id="19" name="矩形: 圆角 18">
            <a:extLst>
              <a:ext uri="{FF2B5EF4-FFF2-40B4-BE49-F238E27FC236}">
                <a16:creationId xmlns:a16="http://schemas.microsoft.com/office/drawing/2014/main" id="{A78936F9-775B-4192-A10F-B2A8E3C25DC3}"/>
              </a:ext>
            </a:extLst>
          </p:cNvPr>
          <p:cNvSpPr/>
          <p:nvPr/>
        </p:nvSpPr>
        <p:spPr>
          <a:xfrm>
            <a:off x="1462956" y="4212084"/>
            <a:ext cx="1327237" cy="9144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w="0"/>
                <a:solidFill>
                  <a:schemeClr val="tx1"/>
                </a:solidFill>
                <a:effectLst>
                  <a:outerShdw blurRad="38100" dist="19050" dir="2700000" algn="tl" rotWithShape="0">
                    <a:schemeClr val="dk1">
                      <a:alpha val="40000"/>
                    </a:schemeClr>
                  </a:outerShdw>
                </a:effectLst>
              </a:rPr>
              <a:t>初始化</a:t>
            </a:r>
          </a:p>
        </p:txBody>
      </p:sp>
      <p:sp>
        <p:nvSpPr>
          <p:cNvPr id="20" name="矩形: 圆角 19">
            <a:extLst>
              <a:ext uri="{FF2B5EF4-FFF2-40B4-BE49-F238E27FC236}">
                <a16:creationId xmlns:a16="http://schemas.microsoft.com/office/drawing/2014/main" id="{06F5994B-630C-4EAF-B12C-0DF3DB55CA1E}"/>
              </a:ext>
            </a:extLst>
          </p:cNvPr>
          <p:cNvSpPr/>
          <p:nvPr/>
        </p:nvSpPr>
        <p:spPr>
          <a:xfrm>
            <a:off x="3107110" y="4200972"/>
            <a:ext cx="1858964" cy="9144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w="0"/>
                <a:solidFill>
                  <a:schemeClr val="tx1"/>
                </a:solidFill>
                <a:effectLst>
                  <a:outerShdw blurRad="38100" dist="19050" dir="2700000" algn="tl" rotWithShape="0">
                    <a:schemeClr val="dk1">
                      <a:alpha val="40000"/>
                    </a:schemeClr>
                  </a:outerShdw>
                </a:effectLst>
              </a:rPr>
              <a:t>评价</a:t>
            </a:r>
          </a:p>
        </p:txBody>
      </p:sp>
      <p:sp>
        <p:nvSpPr>
          <p:cNvPr id="21" name="矩形: 圆角 20">
            <a:extLst>
              <a:ext uri="{FF2B5EF4-FFF2-40B4-BE49-F238E27FC236}">
                <a16:creationId xmlns:a16="http://schemas.microsoft.com/office/drawing/2014/main" id="{B34BA584-F830-4B69-94A6-4BE823A629A8}"/>
              </a:ext>
            </a:extLst>
          </p:cNvPr>
          <p:cNvSpPr/>
          <p:nvPr/>
        </p:nvSpPr>
        <p:spPr>
          <a:xfrm>
            <a:off x="5210547" y="4176178"/>
            <a:ext cx="1858963" cy="9144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w="0"/>
                <a:solidFill>
                  <a:schemeClr val="tx1"/>
                </a:solidFill>
                <a:effectLst>
                  <a:outerShdw blurRad="38100" dist="19050" dir="2700000" algn="tl" rotWithShape="0">
                    <a:schemeClr val="dk1">
                      <a:alpha val="40000"/>
                    </a:schemeClr>
                  </a:outerShdw>
                </a:effectLst>
              </a:rPr>
              <a:t>择优选择</a:t>
            </a:r>
          </a:p>
        </p:txBody>
      </p:sp>
      <p:sp>
        <p:nvSpPr>
          <p:cNvPr id="22" name="矩形: 圆角 21">
            <a:extLst>
              <a:ext uri="{FF2B5EF4-FFF2-40B4-BE49-F238E27FC236}">
                <a16:creationId xmlns:a16="http://schemas.microsoft.com/office/drawing/2014/main" id="{8351BC98-4618-47BA-AADE-08D25380266C}"/>
              </a:ext>
            </a:extLst>
          </p:cNvPr>
          <p:cNvSpPr/>
          <p:nvPr/>
        </p:nvSpPr>
        <p:spPr>
          <a:xfrm>
            <a:off x="5207372" y="5457403"/>
            <a:ext cx="1858963" cy="9144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w="0"/>
                <a:solidFill>
                  <a:schemeClr val="tx1"/>
                </a:solidFill>
                <a:effectLst>
                  <a:outerShdw blurRad="38100" dist="19050" dir="2700000" algn="tl" rotWithShape="0">
                    <a:schemeClr val="dk1">
                      <a:alpha val="40000"/>
                    </a:schemeClr>
                  </a:outerShdw>
                </a:effectLst>
              </a:rPr>
              <a:t>按概率</a:t>
            </a:r>
            <a:r>
              <a:rPr lang="en-US" altLang="zh-CN" sz="2400" b="1" dirty="0">
                <a:ln w="0"/>
                <a:solidFill>
                  <a:schemeClr val="tx1"/>
                </a:solidFill>
                <a:effectLst>
                  <a:outerShdw blurRad="38100" dist="19050" dir="2700000" algn="tl" rotWithShape="0">
                    <a:schemeClr val="dk1">
                      <a:alpha val="40000"/>
                    </a:schemeClr>
                  </a:outerShdw>
                </a:effectLst>
              </a:rPr>
              <a:t>Px</a:t>
            </a:r>
            <a:r>
              <a:rPr lang="zh-CN" altLang="en-US" sz="2400" b="1" dirty="0">
                <a:ln w="0"/>
                <a:solidFill>
                  <a:schemeClr val="tx1"/>
                </a:solidFill>
                <a:effectLst>
                  <a:outerShdw blurRad="38100" dist="19050" dir="2700000" algn="tl" rotWithShape="0">
                    <a:schemeClr val="dk1">
                      <a:alpha val="40000"/>
                    </a:schemeClr>
                  </a:outerShdw>
                </a:effectLst>
              </a:rPr>
              <a:t>染色体交叉</a:t>
            </a:r>
            <a:endParaRPr lang="en-US" altLang="zh-CN" sz="2400" b="1" dirty="0">
              <a:ln w="0"/>
              <a:solidFill>
                <a:schemeClr val="tx1"/>
              </a:solidFill>
              <a:effectLst>
                <a:outerShdw blurRad="38100" dist="19050" dir="2700000" algn="tl" rotWithShape="0">
                  <a:schemeClr val="dk1">
                    <a:alpha val="40000"/>
                  </a:schemeClr>
                </a:outerShdw>
              </a:effectLst>
            </a:endParaRPr>
          </a:p>
        </p:txBody>
      </p:sp>
      <p:sp>
        <p:nvSpPr>
          <p:cNvPr id="23" name="矩形: 圆角 22">
            <a:extLst>
              <a:ext uri="{FF2B5EF4-FFF2-40B4-BE49-F238E27FC236}">
                <a16:creationId xmlns:a16="http://schemas.microsoft.com/office/drawing/2014/main" id="{30840207-CA30-47C3-AE4E-10678A3F3788}"/>
              </a:ext>
            </a:extLst>
          </p:cNvPr>
          <p:cNvSpPr/>
          <p:nvPr/>
        </p:nvSpPr>
        <p:spPr>
          <a:xfrm>
            <a:off x="3107110" y="5457403"/>
            <a:ext cx="1858964" cy="9144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ln w="0"/>
                <a:solidFill>
                  <a:schemeClr val="tx1"/>
                </a:solidFill>
                <a:effectLst>
                  <a:outerShdw blurRad="38100" dist="19050" dir="2700000" algn="tl" rotWithShape="0">
                    <a:schemeClr val="dk1">
                      <a:alpha val="40000"/>
                    </a:schemeClr>
                  </a:outerShdw>
                </a:effectLst>
              </a:rPr>
              <a:t>按概率</a:t>
            </a:r>
            <a:r>
              <a:rPr lang="en-US" altLang="zh-CN" sz="2400" b="1" dirty="0">
                <a:ln w="0"/>
                <a:solidFill>
                  <a:schemeClr val="tx1"/>
                </a:solidFill>
                <a:effectLst>
                  <a:outerShdw blurRad="38100" dist="19050" dir="2700000" algn="tl" rotWithShape="0">
                    <a:schemeClr val="dk1">
                      <a:alpha val="40000"/>
                    </a:schemeClr>
                  </a:outerShdw>
                </a:effectLst>
              </a:rPr>
              <a:t>Pm</a:t>
            </a:r>
            <a:r>
              <a:rPr lang="zh-CN" altLang="en-US" sz="2400" b="1" dirty="0">
                <a:ln w="0"/>
                <a:solidFill>
                  <a:schemeClr val="tx1"/>
                </a:solidFill>
                <a:effectLst>
                  <a:outerShdw blurRad="38100" dist="19050" dir="2700000" algn="tl" rotWithShape="0">
                    <a:schemeClr val="dk1">
                      <a:alpha val="40000"/>
                    </a:schemeClr>
                  </a:outerShdw>
                </a:effectLst>
              </a:rPr>
              <a:t>基因变异</a:t>
            </a:r>
          </a:p>
        </p:txBody>
      </p:sp>
      <p:cxnSp>
        <p:nvCxnSpPr>
          <p:cNvPr id="24" name="直接箭头连接符 23">
            <a:extLst>
              <a:ext uri="{FF2B5EF4-FFF2-40B4-BE49-F238E27FC236}">
                <a16:creationId xmlns:a16="http://schemas.microsoft.com/office/drawing/2014/main" id="{F6DA97E1-CB96-4DCE-8824-75860555435E}"/>
              </a:ext>
            </a:extLst>
          </p:cNvPr>
          <p:cNvCxnSpPr>
            <a:cxnSpLocks/>
            <a:stCxn id="19" idx="3"/>
            <a:endCxn id="20" idx="1"/>
          </p:cNvCxnSpPr>
          <p:nvPr/>
        </p:nvCxnSpPr>
        <p:spPr>
          <a:xfrm flipV="1">
            <a:off x="2790193" y="4658172"/>
            <a:ext cx="316917" cy="1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ECC4AAE-2697-45B8-B964-A960D9837FF3}"/>
              </a:ext>
            </a:extLst>
          </p:cNvPr>
          <p:cNvCxnSpPr>
            <a:cxnSpLocks/>
            <a:stCxn id="20" idx="3"/>
            <a:endCxn id="21" idx="1"/>
          </p:cNvCxnSpPr>
          <p:nvPr/>
        </p:nvCxnSpPr>
        <p:spPr>
          <a:xfrm flipV="1">
            <a:off x="4966074" y="4633378"/>
            <a:ext cx="244473" cy="24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964A882-B7E4-4E1A-B842-6F0C1E19D804}"/>
              </a:ext>
            </a:extLst>
          </p:cNvPr>
          <p:cNvCxnSpPr>
            <a:cxnSpLocks/>
            <a:stCxn id="21" idx="2"/>
            <a:endCxn id="22" idx="0"/>
          </p:cNvCxnSpPr>
          <p:nvPr/>
        </p:nvCxnSpPr>
        <p:spPr>
          <a:xfrm flipH="1">
            <a:off x="6136854" y="5090578"/>
            <a:ext cx="3175" cy="366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9BE9768-A7D2-4A63-8F23-F8E774C9800D}"/>
              </a:ext>
            </a:extLst>
          </p:cNvPr>
          <p:cNvCxnSpPr>
            <a:cxnSpLocks/>
            <a:stCxn id="22" idx="1"/>
            <a:endCxn id="23" idx="3"/>
          </p:cNvCxnSpPr>
          <p:nvPr/>
        </p:nvCxnSpPr>
        <p:spPr>
          <a:xfrm flipH="1">
            <a:off x="4966074" y="5914603"/>
            <a:ext cx="2412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86B381B-93FE-4E3E-B714-FAF2F1EED3E7}"/>
              </a:ext>
            </a:extLst>
          </p:cNvPr>
          <p:cNvCxnSpPr>
            <a:cxnSpLocks/>
            <a:stCxn id="23" idx="0"/>
            <a:endCxn id="20" idx="2"/>
          </p:cNvCxnSpPr>
          <p:nvPr/>
        </p:nvCxnSpPr>
        <p:spPr>
          <a:xfrm flipV="1">
            <a:off x="4036592" y="5115372"/>
            <a:ext cx="0" cy="342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933572"/>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arn(inVertical)">
                                      <p:cBhvr>
                                        <p:cTn id="56" dur="500"/>
                                        <p:tgtEl>
                                          <p:spTgt spid="2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barn(inVertical)">
                                      <p:cBhvr>
                                        <p:cTn id="59" dur="500"/>
                                        <p:tgtEl>
                                          <p:spTgt spid="23"/>
                                        </p:tgtEl>
                                      </p:cBhvr>
                                    </p:animEffect>
                                  </p:childTnLst>
                                </p:cTn>
                              </p:par>
                              <p:par>
                                <p:cTn id="60" presetID="16" presetClass="entr" presetSubtype="21"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arn(inVertical)">
                                      <p:cBhvr>
                                        <p:cTn id="62" dur="500"/>
                                        <p:tgtEl>
                                          <p:spTgt spid="24"/>
                                        </p:tgtEl>
                                      </p:cBhvr>
                                    </p:animEffect>
                                  </p:childTnLst>
                                </p:cTn>
                              </p:par>
                              <p:par>
                                <p:cTn id="63" presetID="16" presetClass="entr" presetSubtype="21"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arn(inVertical)">
                                      <p:cBhvr>
                                        <p:cTn id="65" dur="500"/>
                                        <p:tgtEl>
                                          <p:spTgt spid="25"/>
                                        </p:tgtEl>
                                      </p:cBhvr>
                                    </p:animEffect>
                                  </p:childTnLst>
                                </p:cTn>
                              </p:par>
                              <p:par>
                                <p:cTn id="66" presetID="16" presetClass="entr" presetSubtype="21"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barn(inVertical)">
                                      <p:cBhvr>
                                        <p:cTn id="68" dur="500"/>
                                        <p:tgtEl>
                                          <p:spTgt spid="26"/>
                                        </p:tgtEl>
                                      </p:cBhvr>
                                    </p:animEffect>
                                  </p:childTnLst>
                                </p:cTn>
                              </p:par>
                              <p:par>
                                <p:cTn id="69" presetID="16" presetClass="entr" presetSubtype="21"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barn(inVertical)">
                                      <p:cBhvr>
                                        <p:cTn id="71" dur="500"/>
                                        <p:tgtEl>
                                          <p:spTgt spid="27"/>
                                        </p:tgtEl>
                                      </p:cBhvr>
                                    </p:animEffect>
                                  </p:childTnLst>
                                </p:cTn>
                              </p:par>
                              <p:par>
                                <p:cTn id="72" presetID="16" presetClass="entr" presetSubtype="21"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barn(inVertical)">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P spid="12" grpId="0" animBg="1"/>
      <p:bldP spid="13" grpId="0"/>
      <p:bldP spid="14" grpId="0" animBg="1"/>
      <p:bldP spid="15" grpId="0"/>
      <p:bldP spid="16" grpId="0" animBg="1"/>
      <p:bldP spid="17" grpId="0"/>
      <p:bldP spid="18" grpId="0" animBg="1"/>
      <p:bldP spid="19" grpId="0" animBg="1"/>
      <p:bldP spid="20" grpId="0" animBg="1"/>
      <p:bldP spid="21" grpId="0" animBg="1"/>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39</a:t>
            </a:fld>
            <a:endParaRPr lang="zh-CN" altLang="en-US"/>
          </a:p>
        </p:txBody>
      </p:sp>
      <p:sp>
        <p:nvSpPr>
          <p:cNvPr id="5" name="文本框 4">
            <a:extLst>
              <a:ext uri="{FF2B5EF4-FFF2-40B4-BE49-F238E27FC236}">
                <a16:creationId xmlns:a16="http://schemas.microsoft.com/office/drawing/2014/main" id="{06225AA9-F1D4-4DC4-A2EA-5FABBC95D27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遗传算法的基本原理</a:t>
            </a:r>
          </a:p>
        </p:txBody>
      </p:sp>
      <p:pic>
        <p:nvPicPr>
          <p:cNvPr id="3" name="图片 2">
            <a:extLst>
              <a:ext uri="{FF2B5EF4-FFF2-40B4-BE49-F238E27FC236}">
                <a16:creationId xmlns:a16="http://schemas.microsoft.com/office/drawing/2014/main" id="{23565519-FB90-409B-A2BB-381B0D830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28" y="1057361"/>
            <a:ext cx="8496944" cy="5314442"/>
          </a:xfrm>
          <a:prstGeom prst="rect">
            <a:avLst/>
          </a:prstGeom>
        </p:spPr>
      </p:pic>
    </p:spTree>
    <p:extLst>
      <p:ext uri="{BB962C8B-B14F-4D97-AF65-F5344CB8AC3E}">
        <p14:creationId xmlns:p14="http://schemas.microsoft.com/office/powerpoint/2010/main" val="2999434939"/>
      </p:ext>
    </p:extLst>
  </p:cSld>
  <p:clrMapOvr>
    <a:masterClrMapping/>
  </p:clrMapOvr>
  <p:transition spd="slow" advTm="18981">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人类社会的群体智能</a:t>
            </a:r>
          </a:p>
        </p:txBody>
      </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4</a:t>
            </a:fld>
            <a:endParaRPr lang="zh-CN" altLang="en-US"/>
          </a:p>
        </p:txBody>
      </p:sp>
      <p:pic>
        <p:nvPicPr>
          <p:cNvPr id="3" name="Picture 4">
            <a:extLst>
              <a:ext uri="{FF2B5EF4-FFF2-40B4-BE49-F238E27FC236}">
                <a16:creationId xmlns:a16="http://schemas.microsoft.com/office/drawing/2014/main" id="{FC39F61D-EEB7-EABD-DFFF-C536606DA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02" y="1552798"/>
            <a:ext cx="3889222" cy="373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22">
            <a:extLst>
              <a:ext uri="{FF2B5EF4-FFF2-40B4-BE49-F238E27FC236}">
                <a16:creationId xmlns:a16="http://schemas.microsoft.com/office/drawing/2014/main" id="{9BEA6463-6FD9-2B46-BDE6-AFA0CCC3085A}"/>
              </a:ext>
            </a:extLst>
          </p:cNvPr>
          <p:cNvSpPr>
            <a:spLocks noChangeArrowheads="1"/>
          </p:cNvSpPr>
          <p:nvPr/>
        </p:nvSpPr>
        <p:spPr bwMode="auto">
          <a:xfrm>
            <a:off x="-269593" y="5377148"/>
            <a:ext cx="4523217" cy="59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200000"/>
              </a:lnSpc>
              <a:spcBef>
                <a:spcPct val="0"/>
              </a:spcBef>
              <a:buFontTx/>
              <a:buNone/>
            </a:pPr>
            <a:r>
              <a:rPr lang="zh-CN" altLang="en-US" sz="2000" dirty="0">
                <a:solidFill>
                  <a:srgbClr val="3333FF"/>
                </a:solidFill>
              </a:rPr>
              <a:t>解决方法是群体探索和发现的</a:t>
            </a:r>
            <a:endParaRPr lang="zh-CN" altLang="en-US" sz="2000" dirty="0">
              <a:solidFill>
                <a:srgbClr val="C00000"/>
              </a:solidFill>
            </a:endParaRPr>
          </a:p>
        </p:txBody>
      </p:sp>
      <p:sp>
        <p:nvSpPr>
          <p:cNvPr id="10" name="椭圆 9">
            <a:extLst>
              <a:ext uri="{FF2B5EF4-FFF2-40B4-BE49-F238E27FC236}">
                <a16:creationId xmlns:a16="http://schemas.microsoft.com/office/drawing/2014/main" id="{C59F7E3A-D3BE-1E37-1B42-4EDFA8506F7C}"/>
              </a:ext>
            </a:extLst>
          </p:cNvPr>
          <p:cNvSpPr/>
          <p:nvPr/>
        </p:nvSpPr>
        <p:spPr bwMode="auto">
          <a:xfrm>
            <a:off x="1485722" y="4350798"/>
            <a:ext cx="2385390" cy="935355"/>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rtlCol="0" anchor="ctr">
            <a:spAutoFit/>
          </a:bodyPr>
          <a:lstStyle/>
          <a:p>
            <a:pPr algn="ctr" eaLnBrk="1" hangingPunct="1"/>
            <a:endParaRPr lang="zh-CN" altLang="en-US" sz="1600" b="0" dirty="0">
              <a:solidFill>
                <a:srgbClr val="0000FF"/>
              </a:solidFill>
              <a:latin typeface="黑体" pitchFamily="49" charset="-122"/>
              <a:ea typeface="黑体" pitchFamily="49" charset="-122"/>
            </a:endParaRPr>
          </a:p>
        </p:txBody>
      </p:sp>
      <p:cxnSp>
        <p:nvCxnSpPr>
          <p:cNvPr id="11" name="直接箭头连接符 3">
            <a:extLst>
              <a:ext uri="{FF2B5EF4-FFF2-40B4-BE49-F238E27FC236}">
                <a16:creationId xmlns:a16="http://schemas.microsoft.com/office/drawing/2014/main" id="{7D580894-BEA8-A77B-681F-0ADEE5082FC1}"/>
              </a:ext>
            </a:extLst>
          </p:cNvPr>
          <p:cNvCxnSpPr/>
          <p:nvPr/>
        </p:nvCxnSpPr>
        <p:spPr>
          <a:xfrm>
            <a:off x="2599195" y="5154574"/>
            <a:ext cx="0" cy="37414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16AF91A6-F314-114B-A4FC-41B2187B6982}"/>
              </a:ext>
            </a:extLst>
          </p:cNvPr>
          <p:cNvPicPr>
            <a:picLocks noChangeAspect="1"/>
          </p:cNvPicPr>
          <p:nvPr/>
        </p:nvPicPr>
        <p:blipFill>
          <a:blip r:embed="rId3"/>
          <a:stretch>
            <a:fillRect/>
          </a:stretch>
        </p:blipFill>
        <p:spPr>
          <a:xfrm>
            <a:off x="4911712" y="1550323"/>
            <a:ext cx="3889222" cy="3735830"/>
          </a:xfrm>
          <a:prstGeom prst="rect">
            <a:avLst/>
          </a:prstGeom>
        </p:spPr>
      </p:pic>
      <p:sp>
        <p:nvSpPr>
          <p:cNvPr id="16" name="矩形 22">
            <a:extLst>
              <a:ext uri="{FF2B5EF4-FFF2-40B4-BE49-F238E27FC236}">
                <a16:creationId xmlns:a16="http://schemas.microsoft.com/office/drawing/2014/main" id="{E7A9B8D6-8B73-C507-13DC-10A4AB20EA1C}"/>
              </a:ext>
            </a:extLst>
          </p:cNvPr>
          <p:cNvSpPr>
            <a:spLocks noChangeArrowheads="1"/>
          </p:cNvSpPr>
          <p:nvPr/>
        </p:nvSpPr>
        <p:spPr bwMode="auto">
          <a:xfrm>
            <a:off x="3990173" y="5363691"/>
            <a:ext cx="5137229" cy="59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200000"/>
              </a:lnSpc>
              <a:spcBef>
                <a:spcPct val="0"/>
              </a:spcBef>
              <a:buFontTx/>
              <a:buNone/>
            </a:pPr>
            <a:r>
              <a:rPr lang="zh-CN" altLang="en-US" sz="2000" dirty="0">
                <a:solidFill>
                  <a:srgbClr val="3333FF"/>
                </a:solidFill>
              </a:rPr>
              <a:t>多个普通人团结在一起可以得到优秀的决策</a:t>
            </a:r>
            <a:endParaRPr lang="zh-CN" altLang="en-US" sz="2000" dirty="0">
              <a:solidFill>
                <a:srgbClr val="C00000"/>
              </a:solidFill>
            </a:endParaRPr>
          </a:p>
        </p:txBody>
      </p:sp>
    </p:spTree>
    <p:extLst>
      <p:ext uri="{BB962C8B-B14F-4D97-AF65-F5344CB8AC3E}">
        <p14:creationId xmlns:p14="http://schemas.microsoft.com/office/powerpoint/2010/main" val="2536089055"/>
      </p:ext>
    </p:extLst>
  </p:cSld>
  <p:clrMapOvr>
    <a:masterClrMapping/>
  </p:clrMapOvr>
  <p:transition spd="slow" advTm="18981">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a:solidFill>
                  <a:schemeClr val="bg1"/>
                </a:solidFill>
                <a:latin typeface="微软雅黑" panose="020B0503020204020204" pitchFamily="34" charset="-122"/>
                <a:ea typeface="微软雅黑" panose="020B0503020204020204" pitchFamily="34" charset="-122"/>
                <a:cs typeface="+mn-cs"/>
              </a:rPr>
              <a:t>  分布估计算法</a:t>
            </a:r>
            <a:r>
              <a:rPr lang="zh-CN" altLang="en-US" sz="4400" b="1" dirty="0">
                <a:solidFill>
                  <a:schemeClr val="bg1"/>
                </a:solidFill>
                <a:latin typeface="微软雅黑" panose="020B0503020204020204" pitchFamily="34" charset="-122"/>
                <a:ea typeface="微软雅黑" panose="020B0503020204020204" pitchFamily="34" charset="-122"/>
                <a:cs typeface="+mn-cs"/>
              </a:rPr>
              <a:t>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pSp>
        <p:nvGrpSpPr>
          <p:cNvPr id="7" name="Group 4">
            <a:extLst>
              <a:ext uri="{FF2B5EF4-FFF2-40B4-BE49-F238E27FC236}">
                <a16:creationId xmlns:a16="http://schemas.microsoft.com/office/drawing/2014/main" id="{7FA6D9F5-B3B8-4195-9235-17B5CEA45944}"/>
              </a:ext>
            </a:extLst>
          </p:cNvPr>
          <p:cNvGrpSpPr>
            <a:grpSpLocks/>
          </p:cNvGrpSpPr>
          <p:nvPr/>
        </p:nvGrpSpPr>
        <p:grpSpPr bwMode="auto">
          <a:xfrm>
            <a:off x="6961634" y="1546578"/>
            <a:ext cx="2079625" cy="1390650"/>
            <a:chOff x="1303" y="1686"/>
            <a:chExt cx="2573" cy="1669"/>
          </a:xfrm>
        </p:grpSpPr>
        <p:grpSp>
          <p:nvGrpSpPr>
            <p:cNvPr id="10" name="Group 5">
              <a:extLst>
                <a:ext uri="{FF2B5EF4-FFF2-40B4-BE49-F238E27FC236}">
                  <a16:creationId xmlns:a16="http://schemas.microsoft.com/office/drawing/2014/main" id="{04986C37-629B-464B-ABAA-1F5DFE34D045}"/>
                </a:ext>
              </a:extLst>
            </p:cNvPr>
            <p:cNvGrpSpPr>
              <a:grpSpLocks/>
            </p:cNvGrpSpPr>
            <p:nvPr/>
          </p:nvGrpSpPr>
          <p:grpSpPr bwMode="auto">
            <a:xfrm>
              <a:off x="1303" y="2760"/>
              <a:ext cx="2573" cy="595"/>
              <a:chOff x="1303" y="2760"/>
              <a:chExt cx="2573" cy="595"/>
            </a:xfrm>
          </p:grpSpPr>
          <p:sp>
            <p:nvSpPr>
              <p:cNvPr id="78" name="Freeform 6">
                <a:extLst>
                  <a:ext uri="{FF2B5EF4-FFF2-40B4-BE49-F238E27FC236}">
                    <a16:creationId xmlns:a16="http://schemas.microsoft.com/office/drawing/2014/main" id="{BA379DCE-1FE1-494C-9BFB-AF5B896A2547}"/>
                  </a:ext>
                </a:extLst>
              </p:cNvPr>
              <p:cNvSpPr>
                <a:spLocks/>
              </p:cNvSpPr>
              <p:nvPr/>
            </p:nvSpPr>
            <p:spPr bwMode="auto">
              <a:xfrm>
                <a:off x="1303" y="2760"/>
                <a:ext cx="2573" cy="481"/>
              </a:xfrm>
              <a:custGeom>
                <a:avLst/>
                <a:gdLst>
                  <a:gd name="T0" fmla="*/ 197 w 5145"/>
                  <a:gd name="T1" fmla="*/ 0 h 963"/>
                  <a:gd name="T2" fmla="*/ 644 w 5145"/>
                  <a:gd name="T3" fmla="*/ 0 h 963"/>
                  <a:gd name="T4" fmla="*/ 523 w 5145"/>
                  <a:gd name="T5" fmla="*/ 120 h 963"/>
                  <a:gd name="T6" fmla="*/ 0 w 5145"/>
                  <a:gd name="T7" fmla="*/ 120 h 963"/>
                  <a:gd name="T8" fmla="*/ 197 w 5145"/>
                  <a:gd name="T9" fmla="*/ 0 h 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headEnd/>
                <a:tailEnd/>
              </a:ln>
            </p:spPr>
            <p:txBody>
              <a:bodyPr/>
              <a:lstStyle/>
              <a:p>
                <a:endParaRPr lang="zh-CN" altLang="en-US" b="1"/>
              </a:p>
            </p:txBody>
          </p:sp>
          <p:sp>
            <p:nvSpPr>
              <p:cNvPr id="79" name="Rectangle 7">
                <a:extLst>
                  <a:ext uri="{FF2B5EF4-FFF2-40B4-BE49-F238E27FC236}">
                    <a16:creationId xmlns:a16="http://schemas.microsoft.com/office/drawing/2014/main" id="{E4CA6021-1371-403B-8E65-8AA2FD24307A}"/>
                  </a:ext>
                </a:extLst>
              </p:cNvPr>
              <p:cNvSpPr>
                <a:spLocks noChangeArrowheads="1"/>
              </p:cNvSpPr>
              <p:nvPr/>
            </p:nvSpPr>
            <p:spPr bwMode="auto">
              <a:xfrm>
                <a:off x="1305" y="3243"/>
                <a:ext cx="2088" cy="110"/>
              </a:xfrm>
              <a:prstGeom prst="rect">
                <a:avLst/>
              </a:prstGeom>
              <a:solidFill>
                <a:srgbClr val="804000"/>
              </a:solidFill>
              <a:ln w="7938">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sp>
            <p:nvSpPr>
              <p:cNvPr id="80" name="Freeform 8">
                <a:extLst>
                  <a:ext uri="{FF2B5EF4-FFF2-40B4-BE49-F238E27FC236}">
                    <a16:creationId xmlns:a16="http://schemas.microsoft.com/office/drawing/2014/main" id="{F3CD4911-FA59-49F9-86DF-3716CE794B27}"/>
                  </a:ext>
                </a:extLst>
              </p:cNvPr>
              <p:cNvSpPr>
                <a:spLocks/>
              </p:cNvSpPr>
              <p:nvPr/>
            </p:nvSpPr>
            <p:spPr bwMode="auto">
              <a:xfrm>
                <a:off x="3394" y="2760"/>
                <a:ext cx="482" cy="595"/>
              </a:xfrm>
              <a:custGeom>
                <a:avLst/>
                <a:gdLst>
                  <a:gd name="T0" fmla="*/ 121 w 963"/>
                  <a:gd name="T1" fmla="*/ 0 h 1192"/>
                  <a:gd name="T2" fmla="*/ 0 w 963"/>
                  <a:gd name="T3" fmla="*/ 120 h 1192"/>
                  <a:gd name="T4" fmla="*/ 0 w 963"/>
                  <a:gd name="T5" fmla="*/ 148 h 1192"/>
                  <a:gd name="T6" fmla="*/ 121 w 963"/>
                  <a:gd name="T7" fmla="*/ 27 h 1192"/>
                  <a:gd name="T8" fmla="*/ 121 w 963"/>
                  <a:gd name="T9" fmla="*/ 0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headEnd/>
                <a:tailEnd/>
              </a:ln>
            </p:spPr>
            <p:txBody>
              <a:bodyPr/>
              <a:lstStyle/>
              <a:p>
                <a:endParaRPr lang="zh-CN" altLang="en-US" b="1"/>
              </a:p>
            </p:txBody>
          </p:sp>
        </p:grpSp>
        <p:sp>
          <p:nvSpPr>
            <p:cNvPr id="11" name="Freeform 9">
              <a:extLst>
                <a:ext uri="{FF2B5EF4-FFF2-40B4-BE49-F238E27FC236}">
                  <a16:creationId xmlns:a16="http://schemas.microsoft.com/office/drawing/2014/main" id="{87E327CB-4272-4882-89D9-15A010990FFD}"/>
                </a:ext>
              </a:extLst>
            </p:cNvPr>
            <p:cNvSpPr>
              <a:spLocks/>
            </p:cNvSpPr>
            <p:nvPr/>
          </p:nvSpPr>
          <p:spPr bwMode="auto">
            <a:xfrm>
              <a:off x="2239" y="2128"/>
              <a:ext cx="20" cy="48"/>
            </a:xfrm>
            <a:custGeom>
              <a:avLst/>
              <a:gdLst>
                <a:gd name="T0" fmla="*/ 0 w 39"/>
                <a:gd name="T1" fmla="*/ 4 h 95"/>
                <a:gd name="T2" fmla="*/ 2 w 39"/>
                <a:gd name="T3" fmla="*/ 2 h 95"/>
                <a:gd name="T4" fmla="*/ 5 w 39"/>
                <a:gd name="T5" fmla="*/ 0 h 95"/>
                <a:gd name="T6" fmla="*/ 5 w 39"/>
                <a:gd name="T7" fmla="*/ 12 h 95"/>
                <a:gd name="T8" fmla="*/ 4 w 39"/>
                <a:gd name="T9" fmla="*/ 11 h 95"/>
                <a:gd name="T10" fmla="*/ 3 w 39"/>
                <a:gd name="T11" fmla="*/ 9 h 95"/>
                <a:gd name="T12" fmla="*/ 1 w 39"/>
                <a:gd name="T13" fmla="*/ 7 h 95"/>
                <a:gd name="T14" fmla="*/ 0 w 39"/>
                <a:gd name="T15" fmla="*/ 4 h 9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headEnd/>
              <a:tailEnd/>
            </a:ln>
          </p:spPr>
          <p:txBody>
            <a:bodyPr/>
            <a:lstStyle/>
            <a:p>
              <a:endParaRPr lang="zh-CN" altLang="en-US" b="1"/>
            </a:p>
          </p:txBody>
        </p:sp>
        <p:grpSp>
          <p:nvGrpSpPr>
            <p:cNvPr id="13" name="Group 10">
              <a:extLst>
                <a:ext uri="{FF2B5EF4-FFF2-40B4-BE49-F238E27FC236}">
                  <a16:creationId xmlns:a16="http://schemas.microsoft.com/office/drawing/2014/main" id="{0CB0A8DE-35D6-4195-A346-47137F787CD9}"/>
                </a:ext>
              </a:extLst>
            </p:cNvPr>
            <p:cNvGrpSpPr>
              <a:grpSpLocks/>
            </p:cNvGrpSpPr>
            <p:nvPr/>
          </p:nvGrpSpPr>
          <p:grpSpPr bwMode="auto">
            <a:xfrm>
              <a:off x="2801" y="1975"/>
              <a:ext cx="67" cy="57"/>
              <a:chOff x="2801" y="1975"/>
              <a:chExt cx="67" cy="57"/>
            </a:xfrm>
          </p:grpSpPr>
          <p:sp>
            <p:nvSpPr>
              <p:cNvPr id="76" name="Oval 11">
                <a:extLst>
                  <a:ext uri="{FF2B5EF4-FFF2-40B4-BE49-F238E27FC236}">
                    <a16:creationId xmlns:a16="http://schemas.microsoft.com/office/drawing/2014/main" id="{60A2CD83-55CC-4799-B92D-288F2877D6B0}"/>
                  </a:ext>
                </a:extLst>
              </p:cNvPr>
              <p:cNvSpPr>
                <a:spLocks noChangeArrowheads="1"/>
              </p:cNvSpPr>
              <p:nvPr/>
            </p:nvSpPr>
            <p:spPr bwMode="auto">
              <a:xfrm>
                <a:off x="2801" y="1975"/>
                <a:ext cx="67" cy="57"/>
              </a:xfrm>
              <a:prstGeom prst="ellipse">
                <a:avLst/>
              </a:prstGeom>
              <a:solidFill>
                <a:srgbClr val="FF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sp>
            <p:nvSpPr>
              <p:cNvPr id="77" name="Oval 12">
                <a:extLst>
                  <a:ext uri="{FF2B5EF4-FFF2-40B4-BE49-F238E27FC236}">
                    <a16:creationId xmlns:a16="http://schemas.microsoft.com/office/drawing/2014/main" id="{FE45872A-FDAA-4905-BD42-8FD834B90815}"/>
                  </a:ext>
                </a:extLst>
              </p:cNvPr>
              <p:cNvSpPr>
                <a:spLocks noChangeArrowheads="1"/>
              </p:cNvSpPr>
              <p:nvPr/>
            </p:nvSpPr>
            <p:spPr bwMode="auto">
              <a:xfrm>
                <a:off x="2825" y="1982"/>
                <a:ext cx="34" cy="35"/>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grpSp>
        <p:grpSp>
          <p:nvGrpSpPr>
            <p:cNvPr id="15" name="Group 13">
              <a:extLst>
                <a:ext uri="{FF2B5EF4-FFF2-40B4-BE49-F238E27FC236}">
                  <a16:creationId xmlns:a16="http://schemas.microsoft.com/office/drawing/2014/main" id="{6A16FDD7-BE2D-442B-ADCA-81FAE3EC4200}"/>
                </a:ext>
              </a:extLst>
            </p:cNvPr>
            <p:cNvGrpSpPr>
              <a:grpSpLocks/>
            </p:cNvGrpSpPr>
            <p:nvPr/>
          </p:nvGrpSpPr>
          <p:grpSpPr bwMode="auto">
            <a:xfrm>
              <a:off x="2973" y="1980"/>
              <a:ext cx="67" cy="57"/>
              <a:chOff x="2973" y="1980"/>
              <a:chExt cx="67" cy="57"/>
            </a:xfrm>
          </p:grpSpPr>
          <p:sp>
            <p:nvSpPr>
              <p:cNvPr id="74" name="Oval 14">
                <a:extLst>
                  <a:ext uri="{FF2B5EF4-FFF2-40B4-BE49-F238E27FC236}">
                    <a16:creationId xmlns:a16="http://schemas.microsoft.com/office/drawing/2014/main" id="{B6CF9C8A-0068-43B6-8447-3231D0F7B607}"/>
                  </a:ext>
                </a:extLst>
              </p:cNvPr>
              <p:cNvSpPr>
                <a:spLocks noChangeArrowheads="1"/>
              </p:cNvSpPr>
              <p:nvPr/>
            </p:nvSpPr>
            <p:spPr bwMode="auto">
              <a:xfrm>
                <a:off x="2973" y="1980"/>
                <a:ext cx="67" cy="57"/>
              </a:xfrm>
              <a:prstGeom prst="ellipse">
                <a:avLst/>
              </a:prstGeom>
              <a:solidFill>
                <a:srgbClr val="FF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sp>
            <p:nvSpPr>
              <p:cNvPr id="75" name="Oval 15">
                <a:extLst>
                  <a:ext uri="{FF2B5EF4-FFF2-40B4-BE49-F238E27FC236}">
                    <a16:creationId xmlns:a16="http://schemas.microsoft.com/office/drawing/2014/main" id="{F37EB655-8260-4C18-8A8D-A1D8A3E30D01}"/>
                  </a:ext>
                </a:extLst>
              </p:cNvPr>
              <p:cNvSpPr>
                <a:spLocks noChangeArrowheads="1"/>
              </p:cNvSpPr>
              <p:nvPr/>
            </p:nvSpPr>
            <p:spPr bwMode="auto">
              <a:xfrm>
                <a:off x="2996" y="1987"/>
                <a:ext cx="35" cy="36"/>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grpSp>
        <p:grpSp>
          <p:nvGrpSpPr>
            <p:cNvPr id="16" name="Group 16">
              <a:extLst>
                <a:ext uri="{FF2B5EF4-FFF2-40B4-BE49-F238E27FC236}">
                  <a16:creationId xmlns:a16="http://schemas.microsoft.com/office/drawing/2014/main" id="{8492FE8A-E39A-4B57-AF84-2E229CA557F0}"/>
                </a:ext>
              </a:extLst>
            </p:cNvPr>
            <p:cNvGrpSpPr>
              <a:grpSpLocks/>
            </p:cNvGrpSpPr>
            <p:nvPr/>
          </p:nvGrpSpPr>
          <p:grpSpPr bwMode="auto">
            <a:xfrm>
              <a:off x="2169" y="1686"/>
              <a:ext cx="1380" cy="1387"/>
              <a:chOff x="2169" y="1686"/>
              <a:chExt cx="1380" cy="1387"/>
            </a:xfrm>
          </p:grpSpPr>
          <p:grpSp>
            <p:nvGrpSpPr>
              <p:cNvPr id="54" name="Group 17">
                <a:extLst>
                  <a:ext uri="{FF2B5EF4-FFF2-40B4-BE49-F238E27FC236}">
                    <a16:creationId xmlns:a16="http://schemas.microsoft.com/office/drawing/2014/main" id="{52B63563-0884-4225-A799-75C68517B287}"/>
                  </a:ext>
                </a:extLst>
              </p:cNvPr>
              <p:cNvGrpSpPr>
                <a:grpSpLocks/>
              </p:cNvGrpSpPr>
              <p:nvPr/>
            </p:nvGrpSpPr>
            <p:grpSpPr bwMode="auto">
              <a:xfrm>
                <a:off x="2169" y="1686"/>
                <a:ext cx="1236" cy="1387"/>
                <a:chOff x="2169" y="1686"/>
                <a:chExt cx="1236" cy="1387"/>
              </a:xfrm>
            </p:grpSpPr>
            <p:sp>
              <p:nvSpPr>
                <p:cNvPr id="57" name="Freeform 18">
                  <a:extLst>
                    <a:ext uri="{FF2B5EF4-FFF2-40B4-BE49-F238E27FC236}">
                      <a16:creationId xmlns:a16="http://schemas.microsoft.com/office/drawing/2014/main" id="{1E92D6EF-0C6A-4719-B07A-9728B9CF6C0B}"/>
                    </a:ext>
                  </a:extLst>
                </p:cNvPr>
                <p:cNvSpPr>
                  <a:spLocks/>
                </p:cNvSpPr>
                <p:nvPr/>
              </p:nvSpPr>
              <p:spPr bwMode="auto">
                <a:xfrm>
                  <a:off x="3081" y="1941"/>
                  <a:ext cx="64" cy="155"/>
                </a:xfrm>
                <a:custGeom>
                  <a:avLst/>
                  <a:gdLst>
                    <a:gd name="T0" fmla="*/ 8 w 128"/>
                    <a:gd name="T1" fmla="*/ 2 h 311"/>
                    <a:gd name="T2" fmla="*/ 12 w 128"/>
                    <a:gd name="T3" fmla="*/ 0 h 311"/>
                    <a:gd name="T4" fmla="*/ 14 w 128"/>
                    <a:gd name="T5" fmla="*/ 2 h 311"/>
                    <a:gd name="T6" fmla="*/ 16 w 128"/>
                    <a:gd name="T7" fmla="*/ 7 h 311"/>
                    <a:gd name="T8" fmla="*/ 16 w 128"/>
                    <a:gd name="T9" fmla="*/ 15 h 311"/>
                    <a:gd name="T10" fmla="*/ 16 w 128"/>
                    <a:gd name="T11" fmla="*/ 24 h 311"/>
                    <a:gd name="T12" fmla="*/ 13 w 128"/>
                    <a:gd name="T13" fmla="*/ 32 h 311"/>
                    <a:gd name="T14" fmla="*/ 10 w 128"/>
                    <a:gd name="T15" fmla="*/ 38 h 311"/>
                    <a:gd name="T16" fmla="*/ 5 w 128"/>
                    <a:gd name="T17" fmla="*/ 38 h 311"/>
                    <a:gd name="T18" fmla="*/ 0 w 128"/>
                    <a:gd name="T19" fmla="*/ 27 h 311"/>
                    <a:gd name="T20" fmla="*/ 8 w 128"/>
                    <a:gd name="T21" fmla="*/ 2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headEnd/>
                  <a:tailEnd/>
                </a:ln>
              </p:spPr>
              <p:txBody>
                <a:bodyPr/>
                <a:lstStyle/>
                <a:p>
                  <a:endParaRPr lang="zh-CN" altLang="en-US" b="1"/>
                </a:p>
              </p:txBody>
            </p:sp>
            <p:sp>
              <p:nvSpPr>
                <p:cNvPr id="58" name="Freeform 19">
                  <a:extLst>
                    <a:ext uri="{FF2B5EF4-FFF2-40B4-BE49-F238E27FC236}">
                      <a16:creationId xmlns:a16="http://schemas.microsoft.com/office/drawing/2014/main" id="{28EDCF47-2008-4492-B240-3FE11E6E7C14}"/>
                    </a:ext>
                  </a:extLst>
                </p:cNvPr>
                <p:cNvSpPr>
                  <a:spLocks/>
                </p:cNvSpPr>
                <p:nvPr/>
              </p:nvSpPr>
              <p:spPr bwMode="auto">
                <a:xfrm>
                  <a:off x="2667" y="1945"/>
                  <a:ext cx="63" cy="155"/>
                </a:xfrm>
                <a:custGeom>
                  <a:avLst/>
                  <a:gdLst>
                    <a:gd name="T0" fmla="*/ 9 w 126"/>
                    <a:gd name="T1" fmla="*/ 2 h 311"/>
                    <a:gd name="T2" fmla="*/ 5 w 126"/>
                    <a:gd name="T3" fmla="*/ 0 h 311"/>
                    <a:gd name="T4" fmla="*/ 3 w 126"/>
                    <a:gd name="T5" fmla="*/ 2 h 311"/>
                    <a:gd name="T6" fmla="*/ 1 w 126"/>
                    <a:gd name="T7" fmla="*/ 7 h 311"/>
                    <a:gd name="T8" fmla="*/ 0 w 126"/>
                    <a:gd name="T9" fmla="*/ 15 h 311"/>
                    <a:gd name="T10" fmla="*/ 1 w 126"/>
                    <a:gd name="T11" fmla="*/ 24 h 311"/>
                    <a:gd name="T12" fmla="*/ 3 w 126"/>
                    <a:gd name="T13" fmla="*/ 32 h 311"/>
                    <a:gd name="T14" fmla="*/ 7 w 126"/>
                    <a:gd name="T15" fmla="*/ 38 h 311"/>
                    <a:gd name="T16" fmla="*/ 12 w 126"/>
                    <a:gd name="T17" fmla="*/ 38 h 311"/>
                    <a:gd name="T18" fmla="*/ 16 w 126"/>
                    <a:gd name="T19" fmla="*/ 27 h 311"/>
                    <a:gd name="T20" fmla="*/ 9 w 126"/>
                    <a:gd name="T21" fmla="*/ 2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headEnd/>
                  <a:tailEnd/>
                </a:ln>
              </p:spPr>
              <p:txBody>
                <a:bodyPr/>
                <a:lstStyle/>
                <a:p>
                  <a:endParaRPr lang="zh-CN" altLang="en-US" b="1"/>
                </a:p>
              </p:txBody>
            </p:sp>
            <p:grpSp>
              <p:nvGrpSpPr>
                <p:cNvPr id="59" name="Group 20">
                  <a:extLst>
                    <a:ext uri="{FF2B5EF4-FFF2-40B4-BE49-F238E27FC236}">
                      <a16:creationId xmlns:a16="http://schemas.microsoft.com/office/drawing/2014/main" id="{0AAB25D1-9096-4F92-BE22-9701809C919E}"/>
                    </a:ext>
                  </a:extLst>
                </p:cNvPr>
                <p:cNvGrpSpPr>
                  <a:grpSpLocks/>
                </p:cNvGrpSpPr>
                <p:nvPr/>
              </p:nvGrpSpPr>
              <p:grpSpPr bwMode="auto">
                <a:xfrm>
                  <a:off x="2169" y="2067"/>
                  <a:ext cx="1236" cy="1006"/>
                  <a:chOff x="2169" y="2067"/>
                  <a:chExt cx="1236" cy="1006"/>
                </a:xfrm>
              </p:grpSpPr>
              <p:sp>
                <p:nvSpPr>
                  <p:cNvPr id="70" name="Freeform 21">
                    <a:extLst>
                      <a:ext uri="{FF2B5EF4-FFF2-40B4-BE49-F238E27FC236}">
                        <a16:creationId xmlns:a16="http://schemas.microsoft.com/office/drawing/2014/main" id="{F2694ED7-5193-4FCA-AE19-81EE14C5786C}"/>
                      </a:ext>
                    </a:extLst>
                  </p:cNvPr>
                  <p:cNvSpPr>
                    <a:spLocks/>
                  </p:cNvSpPr>
                  <p:nvPr/>
                </p:nvSpPr>
                <p:spPr bwMode="auto">
                  <a:xfrm>
                    <a:off x="2169" y="2107"/>
                    <a:ext cx="1236" cy="655"/>
                  </a:xfrm>
                  <a:custGeom>
                    <a:avLst/>
                    <a:gdLst>
                      <a:gd name="T0" fmla="*/ 70 w 2472"/>
                      <a:gd name="T1" fmla="*/ 164 h 1310"/>
                      <a:gd name="T2" fmla="*/ 70 w 2472"/>
                      <a:gd name="T3" fmla="*/ 158 h 1310"/>
                      <a:gd name="T4" fmla="*/ 70 w 2472"/>
                      <a:gd name="T5" fmla="*/ 148 h 1310"/>
                      <a:gd name="T6" fmla="*/ 71 w 2472"/>
                      <a:gd name="T7" fmla="*/ 137 h 1310"/>
                      <a:gd name="T8" fmla="*/ 64 w 2472"/>
                      <a:gd name="T9" fmla="*/ 141 h 1310"/>
                      <a:gd name="T10" fmla="*/ 58 w 2472"/>
                      <a:gd name="T11" fmla="*/ 145 h 1310"/>
                      <a:gd name="T12" fmla="*/ 45 w 2472"/>
                      <a:gd name="T13" fmla="*/ 150 h 1310"/>
                      <a:gd name="T14" fmla="*/ 34 w 2472"/>
                      <a:gd name="T15" fmla="*/ 151 h 1310"/>
                      <a:gd name="T16" fmla="*/ 26 w 2472"/>
                      <a:gd name="T17" fmla="*/ 151 h 1310"/>
                      <a:gd name="T18" fmla="*/ 21 w 2472"/>
                      <a:gd name="T19" fmla="*/ 148 h 1310"/>
                      <a:gd name="T20" fmla="*/ 15 w 2472"/>
                      <a:gd name="T21" fmla="*/ 141 h 1310"/>
                      <a:gd name="T22" fmla="*/ 9 w 2472"/>
                      <a:gd name="T23" fmla="*/ 129 h 1310"/>
                      <a:gd name="T24" fmla="*/ 5 w 2472"/>
                      <a:gd name="T25" fmla="*/ 120 h 1310"/>
                      <a:gd name="T26" fmla="*/ 3 w 2472"/>
                      <a:gd name="T27" fmla="*/ 112 h 1310"/>
                      <a:gd name="T28" fmla="*/ 2 w 2472"/>
                      <a:gd name="T29" fmla="*/ 104 h 1310"/>
                      <a:gd name="T30" fmla="*/ 1 w 2472"/>
                      <a:gd name="T31" fmla="*/ 97 h 1310"/>
                      <a:gd name="T32" fmla="*/ 0 w 2472"/>
                      <a:gd name="T33" fmla="*/ 89 h 1310"/>
                      <a:gd name="T34" fmla="*/ 0 w 2472"/>
                      <a:gd name="T35" fmla="*/ 78 h 1310"/>
                      <a:gd name="T36" fmla="*/ 1 w 2472"/>
                      <a:gd name="T37" fmla="*/ 69 h 1310"/>
                      <a:gd name="T38" fmla="*/ 2 w 2472"/>
                      <a:gd name="T39" fmla="*/ 60 h 1310"/>
                      <a:gd name="T40" fmla="*/ 4 w 2472"/>
                      <a:gd name="T41" fmla="*/ 51 h 1310"/>
                      <a:gd name="T42" fmla="*/ 5 w 2472"/>
                      <a:gd name="T43" fmla="*/ 42 h 1310"/>
                      <a:gd name="T44" fmla="*/ 8 w 2472"/>
                      <a:gd name="T45" fmla="*/ 34 h 1310"/>
                      <a:gd name="T46" fmla="*/ 11 w 2472"/>
                      <a:gd name="T47" fmla="*/ 23 h 1310"/>
                      <a:gd name="T48" fmla="*/ 14 w 2472"/>
                      <a:gd name="T49" fmla="*/ 17 h 1310"/>
                      <a:gd name="T50" fmla="*/ 18 w 2472"/>
                      <a:gd name="T51" fmla="*/ 10 h 1310"/>
                      <a:gd name="T52" fmla="*/ 21 w 2472"/>
                      <a:gd name="T53" fmla="*/ 15 h 1310"/>
                      <a:gd name="T54" fmla="*/ 24 w 2472"/>
                      <a:gd name="T55" fmla="*/ 19 h 1310"/>
                      <a:gd name="T56" fmla="*/ 30 w 2472"/>
                      <a:gd name="T57" fmla="*/ 26 h 1310"/>
                      <a:gd name="T58" fmla="*/ 34 w 2472"/>
                      <a:gd name="T59" fmla="*/ 29 h 1310"/>
                      <a:gd name="T60" fmla="*/ 40 w 2472"/>
                      <a:gd name="T61" fmla="*/ 30 h 1310"/>
                      <a:gd name="T62" fmla="*/ 50 w 2472"/>
                      <a:gd name="T63" fmla="*/ 28 h 1310"/>
                      <a:gd name="T64" fmla="*/ 60 w 2472"/>
                      <a:gd name="T65" fmla="*/ 22 h 1310"/>
                      <a:gd name="T66" fmla="*/ 61 w 2472"/>
                      <a:gd name="T67" fmla="*/ 35 h 1310"/>
                      <a:gd name="T68" fmla="*/ 65 w 2472"/>
                      <a:gd name="T69" fmla="*/ 64 h 1310"/>
                      <a:gd name="T70" fmla="*/ 64 w 2472"/>
                      <a:gd name="T71" fmla="*/ 78 h 1310"/>
                      <a:gd name="T72" fmla="*/ 74 w 2472"/>
                      <a:gd name="T73" fmla="*/ 58 h 1310"/>
                      <a:gd name="T74" fmla="*/ 83 w 2472"/>
                      <a:gd name="T75" fmla="*/ 44 h 1310"/>
                      <a:gd name="T76" fmla="*/ 91 w 2472"/>
                      <a:gd name="T77" fmla="*/ 34 h 1310"/>
                      <a:gd name="T78" fmla="*/ 103 w 2472"/>
                      <a:gd name="T79" fmla="*/ 22 h 1310"/>
                      <a:gd name="T80" fmla="*/ 113 w 2472"/>
                      <a:gd name="T81" fmla="*/ 13 h 1310"/>
                      <a:gd name="T82" fmla="*/ 133 w 2472"/>
                      <a:gd name="T83" fmla="*/ 5 h 1310"/>
                      <a:gd name="T84" fmla="*/ 156 w 2472"/>
                      <a:gd name="T85" fmla="*/ 0 h 1310"/>
                      <a:gd name="T86" fmla="*/ 183 w 2472"/>
                      <a:gd name="T87" fmla="*/ 0 h 1310"/>
                      <a:gd name="T88" fmla="*/ 229 w 2472"/>
                      <a:gd name="T89" fmla="*/ 8 h 1310"/>
                      <a:gd name="T90" fmla="*/ 259 w 2472"/>
                      <a:gd name="T91" fmla="*/ 21 h 1310"/>
                      <a:gd name="T92" fmla="*/ 278 w 2472"/>
                      <a:gd name="T93" fmla="*/ 36 h 1310"/>
                      <a:gd name="T94" fmla="*/ 291 w 2472"/>
                      <a:gd name="T95" fmla="*/ 55 h 1310"/>
                      <a:gd name="T96" fmla="*/ 302 w 2472"/>
                      <a:gd name="T97" fmla="*/ 74 h 1310"/>
                      <a:gd name="T98" fmla="*/ 308 w 2472"/>
                      <a:gd name="T99" fmla="*/ 93 h 1310"/>
                      <a:gd name="T100" fmla="*/ 309 w 2472"/>
                      <a:gd name="T101" fmla="*/ 133 h 1310"/>
                      <a:gd name="T102" fmla="*/ 308 w 2472"/>
                      <a:gd name="T103" fmla="*/ 164 h 1310"/>
                      <a:gd name="T104" fmla="*/ 70 w 2472"/>
                      <a:gd name="T105" fmla="*/ 164 h 13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headEnd/>
                    <a:tailEnd/>
                  </a:ln>
                </p:spPr>
                <p:txBody>
                  <a:bodyPr/>
                  <a:lstStyle/>
                  <a:p>
                    <a:endParaRPr lang="zh-CN" altLang="en-US" b="1"/>
                  </a:p>
                </p:txBody>
              </p:sp>
              <p:grpSp>
                <p:nvGrpSpPr>
                  <p:cNvPr id="71" name="Group 22">
                    <a:extLst>
                      <a:ext uri="{FF2B5EF4-FFF2-40B4-BE49-F238E27FC236}">
                        <a16:creationId xmlns:a16="http://schemas.microsoft.com/office/drawing/2014/main" id="{471EE1F0-EAF7-43C3-95DE-043BCE2A8788}"/>
                      </a:ext>
                    </a:extLst>
                  </p:cNvPr>
                  <p:cNvGrpSpPr>
                    <a:grpSpLocks/>
                  </p:cNvGrpSpPr>
                  <p:nvPr/>
                </p:nvGrpSpPr>
                <p:grpSpPr bwMode="auto">
                  <a:xfrm>
                    <a:off x="2681" y="2067"/>
                    <a:ext cx="449" cy="1006"/>
                    <a:chOff x="2681" y="2067"/>
                    <a:chExt cx="449" cy="1006"/>
                  </a:xfrm>
                </p:grpSpPr>
                <p:sp>
                  <p:nvSpPr>
                    <p:cNvPr id="72" name="Freeform 23">
                      <a:extLst>
                        <a:ext uri="{FF2B5EF4-FFF2-40B4-BE49-F238E27FC236}">
                          <a16:creationId xmlns:a16="http://schemas.microsoft.com/office/drawing/2014/main" id="{69CA60CE-00F9-4216-8F2E-E2115538C64B}"/>
                        </a:ext>
                      </a:extLst>
                    </p:cNvPr>
                    <p:cNvSpPr>
                      <a:spLocks/>
                    </p:cNvSpPr>
                    <p:nvPr/>
                  </p:nvSpPr>
                  <p:spPr bwMode="auto">
                    <a:xfrm>
                      <a:off x="2681" y="2067"/>
                      <a:ext cx="449" cy="404"/>
                    </a:xfrm>
                    <a:custGeom>
                      <a:avLst/>
                      <a:gdLst>
                        <a:gd name="T0" fmla="*/ 3 w 896"/>
                        <a:gd name="T1" fmla="*/ 21 h 808"/>
                        <a:gd name="T2" fmla="*/ 0 w 896"/>
                        <a:gd name="T3" fmla="*/ 38 h 808"/>
                        <a:gd name="T4" fmla="*/ 5 w 896"/>
                        <a:gd name="T5" fmla="*/ 57 h 808"/>
                        <a:gd name="T6" fmla="*/ 6 w 896"/>
                        <a:gd name="T7" fmla="*/ 68 h 808"/>
                        <a:gd name="T8" fmla="*/ 7 w 896"/>
                        <a:gd name="T9" fmla="*/ 73 h 808"/>
                        <a:gd name="T10" fmla="*/ 9 w 896"/>
                        <a:gd name="T11" fmla="*/ 79 h 808"/>
                        <a:gd name="T12" fmla="*/ 12 w 896"/>
                        <a:gd name="T13" fmla="*/ 85 h 808"/>
                        <a:gd name="T14" fmla="*/ 17 w 896"/>
                        <a:gd name="T15" fmla="*/ 92 h 808"/>
                        <a:gd name="T16" fmla="*/ 21 w 896"/>
                        <a:gd name="T17" fmla="*/ 97 h 808"/>
                        <a:gd name="T18" fmla="*/ 26 w 896"/>
                        <a:gd name="T19" fmla="*/ 101 h 808"/>
                        <a:gd name="T20" fmla="*/ 49 w 896"/>
                        <a:gd name="T21" fmla="*/ 74 h 808"/>
                        <a:gd name="T22" fmla="*/ 75 w 896"/>
                        <a:gd name="T23" fmla="*/ 101 h 808"/>
                        <a:gd name="T24" fmla="*/ 81 w 896"/>
                        <a:gd name="T25" fmla="*/ 96 h 808"/>
                        <a:gd name="T26" fmla="*/ 86 w 896"/>
                        <a:gd name="T27" fmla="*/ 90 h 808"/>
                        <a:gd name="T28" fmla="*/ 90 w 896"/>
                        <a:gd name="T29" fmla="*/ 82 h 808"/>
                        <a:gd name="T30" fmla="*/ 95 w 896"/>
                        <a:gd name="T31" fmla="*/ 74 h 808"/>
                        <a:gd name="T32" fmla="*/ 104 w 896"/>
                        <a:gd name="T33" fmla="*/ 57 h 808"/>
                        <a:gd name="T34" fmla="*/ 110 w 896"/>
                        <a:gd name="T35" fmla="*/ 31 h 808"/>
                        <a:gd name="T36" fmla="*/ 113 w 896"/>
                        <a:gd name="T37" fmla="*/ 18 h 808"/>
                        <a:gd name="T38" fmla="*/ 94 w 896"/>
                        <a:gd name="T39" fmla="*/ 6 h 808"/>
                        <a:gd name="T40" fmla="*/ 74 w 896"/>
                        <a:gd name="T41" fmla="*/ 0 h 808"/>
                        <a:gd name="T42" fmla="*/ 42 w 896"/>
                        <a:gd name="T43" fmla="*/ 2 h 808"/>
                        <a:gd name="T44" fmla="*/ 19 w 896"/>
                        <a:gd name="T45" fmla="*/ 8 h 808"/>
                        <a:gd name="T46" fmla="*/ 3 w 896"/>
                        <a:gd name="T47" fmla="*/ 21 h 8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headEnd/>
                      <a:tailEnd/>
                    </a:ln>
                  </p:spPr>
                  <p:txBody>
                    <a:bodyPr/>
                    <a:lstStyle/>
                    <a:p>
                      <a:endParaRPr lang="zh-CN" altLang="en-US" b="1"/>
                    </a:p>
                  </p:txBody>
                </p:sp>
                <p:sp>
                  <p:nvSpPr>
                    <p:cNvPr id="73" name="Freeform 24">
                      <a:extLst>
                        <a:ext uri="{FF2B5EF4-FFF2-40B4-BE49-F238E27FC236}">
                          <a16:creationId xmlns:a16="http://schemas.microsoft.com/office/drawing/2014/main" id="{4792B43B-51DB-4D1E-A2E8-09F281923A5E}"/>
                        </a:ext>
                      </a:extLst>
                    </p:cNvPr>
                    <p:cNvSpPr>
                      <a:spLocks/>
                    </p:cNvSpPr>
                    <p:nvPr/>
                  </p:nvSpPr>
                  <p:spPr bwMode="auto">
                    <a:xfrm>
                      <a:off x="2750" y="2360"/>
                      <a:ext cx="276" cy="713"/>
                    </a:xfrm>
                    <a:custGeom>
                      <a:avLst/>
                      <a:gdLst>
                        <a:gd name="T0" fmla="*/ 31 w 553"/>
                        <a:gd name="T1" fmla="*/ 0 h 1424"/>
                        <a:gd name="T2" fmla="*/ 15 w 553"/>
                        <a:gd name="T3" fmla="*/ 20 h 1424"/>
                        <a:gd name="T4" fmla="*/ 21 w 553"/>
                        <a:gd name="T5" fmla="*/ 36 h 1424"/>
                        <a:gd name="T6" fmla="*/ 10 w 553"/>
                        <a:gd name="T7" fmla="*/ 58 h 1424"/>
                        <a:gd name="T8" fmla="*/ 3 w 553"/>
                        <a:gd name="T9" fmla="*/ 88 h 1424"/>
                        <a:gd name="T10" fmla="*/ 0 w 553"/>
                        <a:gd name="T11" fmla="*/ 108 h 1424"/>
                        <a:gd name="T12" fmla="*/ 3 w 553"/>
                        <a:gd name="T13" fmla="*/ 127 h 1424"/>
                        <a:gd name="T14" fmla="*/ 8 w 553"/>
                        <a:gd name="T15" fmla="*/ 150 h 1424"/>
                        <a:gd name="T16" fmla="*/ 36 w 553"/>
                        <a:gd name="T17" fmla="*/ 179 h 1424"/>
                        <a:gd name="T18" fmla="*/ 63 w 553"/>
                        <a:gd name="T19" fmla="*/ 144 h 1424"/>
                        <a:gd name="T20" fmla="*/ 69 w 553"/>
                        <a:gd name="T21" fmla="*/ 112 h 1424"/>
                        <a:gd name="T22" fmla="*/ 64 w 553"/>
                        <a:gd name="T23" fmla="*/ 82 h 1424"/>
                        <a:gd name="T24" fmla="*/ 57 w 553"/>
                        <a:gd name="T25" fmla="*/ 56 h 1424"/>
                        <a:gd name="T26" fmla="*/ 46 w 553"/>
                        <a:gd name="T27" fmla="*/ 35 h 1424"/>
                        <a:gd name="T28" fmla="*/ 54 w 553"/>
                        <a:gd name="T29" fmla="*/ 25 h 1424"/>
                        <a:gd name="T30" fmla="*/ 31 w 553"/>
                        <a:gd name="T31" fmla="*/ 0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headEnd/>
                      <a:tailEnd/>
                    </a:ln>
                  </p:spPr>
                  <p:txBody>
                    <a:bodyPr/>
                    <a:lstStyle/>
                    <a:p>
                      <a:endParaRPr lang="zh-CN" altLang="en-US" b="1"/>
                    </a:p>
                  </p:txBody>
                </p:sp>
              </p:grpSp>
            </p:grpSp>
            <p:sp>
              <p:nvSpPr>
                <p:cNvPr id="60" name="Freeform 25">
                  <a:extLst>
                    <a:ext uri="{FF2B5EF4-FFF2-40B4-BE49-F238E27FC236}">
                      <a16:creationId xmlns:a16="http://schemas.microsoft.com/office/drawing/2014/main" id="{9DC4DF81-AFE0-4914-93F0-D802825F288C}"/>
                    </a:ext>
                  </a:extLst>
                </p:cNvPr>
                <p:cNvSpPr>
                  <a:spLocks/>
                </p:cNvSpPr>
                <p:nvPr/>
              </p:nvSpPr>
              <p:spPr bwMode="auto">
                <a:xfrm>
                  <a:off x="2939" y="2008"/>
                  <a:ext cx="347" cy="436"/>
                </a:xfrm>
                <a:custGeom>
                  <a:avLst/>
                  <a:gdLst>
                    <a:gd name="T0" fmla="*/ 42 w 693"/>
                    <a:gd name="T1" fmla="*/ 4 h 873"/>
                    <a:gd name="T2" fmla="*/ 44 w 693"/>
                    <a:gd name="T3" fmla="*/ 1 h 873"/>
                    <a:gd name="T4" fmla="*/ 49 w 693"/>
                    <a:gd name="T5" fmla="*/ 0 h 873"/>
                    <a:gd name="T6" fmla="*/ 52 w 693"/>
                    <a:gd name="T7" fmla="*/ 0 h 873"/>
                    <a:gd name="T8" fmla="*/ 53 w 693"/>
                    <a:gd name="T9" fmla="*/ 2 h 873"/>
                    <a:gd name="T10" fmla="*/ 55 w 693"/>
                    <a:gd name="T11" fmla="*/ 6 h 873"/>
                    <a:gd name="T12" fmla="*/ 55 w 693"/>
                    <a:gd name="T13" fmla="*/ 14 h 873"/>
                    <a:gd name="T14" fmla="*/ 55 w 693"/>
                    <a:gd name="T15" fmla="*/ 21 h 873"/>
                    <a:gd name="T16" fmla="*/ 54 w 693"/>
                    <a:gd name="T17" fmla="*/ 26 h 873"/>
                    <a:gd name="T18" fmla="*/ 56 w 693"/>
                    <a:gd name="T19" fmla="*/ 37 h 873"/>
                    <a:gd name="T20" fmla="*/ 58 w 693"/>
                    <a:gd name="T21" fmla="*/ 45 h 873"/>
                    <a:gd name="T22" fmla="*/ 59 w 693"/>
                    <a:gd name="T23" fmla="*/ 48 h 873"/>
                    <a:gd name="T24" fmla="*/ 62 w 693"/>
                    <a:gd name="T25" fmla="*/ 53 h 873"/>
                    <a:gd name="T26" fmla="*/ 67 w 693"/>
                    <a:gd name="T27" fmla="*/ 70 h 873"/>
                    <a:gd name="T28" fmla="*/ 71 w 693"/>
                    <a:gd name="T29" fmla="*/ 74 h 873"/>
                    <a:gd name="T30" fmla="*/ 78 w 693"/>
                    <a:gd name="T31" fmla="*/ 81 h 873"/>
                    <a:gd name="T32" fmla="*/ 87 w 693"/>
                    <a:gd name="T33" fmla="*/ 90 h 873"/>
                    <a:gd name="T34" fmla="*/ 53 w 693"/>
                    <a:gd name="T35" fmla="*/ 109 h 873"/>
                    <a:gd name="T36" fmla="*/ 33 w 693"/>
                    <a:gd name="T37" fmla="*/ 86 h 873"/>
                    <a:gd name="T38" fmla="*/ 25 w 693"/>
                    <a:gd name="T39" fmla="*/ 89 h 873"/>
                    <a:gd name="T40" fmla="*/ 12 w 693"/>
                    <a:gd name="T41" fmla="*/ 92 h 873"/>
                    <a:gd name="T42" fmla="*/ 4 w 693"/>
                    <a:gd name="T43" fmla="*/ 90 h 873"/>
                    <a:gd name="T44" fmla="*/ 0 w 693"/>
                    <a:gd name="T45" fmla="*/ 87 h 873"/>
                    <a:gd name="T46" fmla="*/ 0 w 693"/>
                    <a:gd name="T47" fmla="*/ 83 h 873"/>
                    <a:gd name="T48" fmla="*/ 3 w 693"/>
                    <a:gd name="T49" fmla="*/ 79 h 873"/>
                    <a:gd name="T50" fmla="*/ 10 w 693"/>
                    <a:gd name="T51" fmla="*/ 76 h 873"/>
                    <a:gd name="T52" fmla="*/ 20 w 693"/>
                    <a:gd name="T53" fmla="*/ 74 h 873"/>
                    <a:gd name="T54" fmla="*/ 27 w 693"/>
                    <a:gd name="T55" fmla="*/ 71 h 873"/>
                    <a:gd name="T56" fmla="*/ 31 w 693"/>
                    <a:gd name="T57" fmla="*/ 68 h 873"/>
                    <a:gd name="T58" fmla="*/ 35 w 693"/>
                    <a:gd name="T59" fmla="*/ 63 h 873"/>
                    <a:gd name="T60" fmla="*/ 38 w 693"/>
                    <a:gd name="T61" fmla="*/ 60 h 873"/>
                    <a:gd name="T62" fmla="*/ 41 w 693"/>
                    <a:gd name="T63" fmla="*/ 56 h 873"/>
                    <a:gd name="T64" fmla="*/ 41 w 693"/>
                    <a:gd name="T65" fmla="*/ 47 h 873"/>
                    <a:gd name="T66" fmla="*/ 40 w 693"/>
                    <a:gd name="T67" fmla="*/ 37 h 873"/>
                    <a:gd name="T68" fmla="*/ 38 w 693"/>
                    <a:gd name="T69" fmla="*/ 27 h 873"/>
                    <a:gd name="T70" fmla="*/ 40 w 693"/>
                    <a:gd name="T71" fmla="*/ 12 h 873"/>
                    <a:gd name="T72" fmla="*/ 42 w 693"/>
                    <a:gd name="T73" fmla="*/ 4 h 8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headEnd/>
                  <a:tailEnd/>
                </a:ln>
              </p:spPr>
              <p:txBody>
                <a:bodyPr/>
                <a:lstStyle/>
                <a:p>
                  <a:endParaRPr lang="zh-CN" altLang="en-US" b="1"/>
                </a:p>
              </p:txBody>
            </p:sp>
            <p:sp>
              <p:nvSpPr>
                <p:cNvPr id="61" name="Freeform 26">
                  <a:extLst>
                    <a:ext uri="{FF2B5EF4-FFF2-40B4-BE49-F238E27FC236}">
                      <a16:creationId xmlns:a16="http://schemas.microsoft.com/office/drawing/2014/main" id="{24B25F7D-0E32-4021-BFA5-491A0C01F417}"/>
                    </a:ext>
                  </a:extLst>
                </p:cNvPr>
                <p:cNvSpPr>
                  <a:spLocks/>
                </p:cNvSpPr>
                <p:nvPr/>
              </p:nvSpPr>
              <p:spPr bwMode="auto">
                <a:xfrm>
                  <a:off x="2681" y="1740"/>
                  <a:ext cx="438" cy="621"/>
                </a:xfrm>
                <a:custGeom>
                  <a:avLst/>
                  <a:gdLst>
                    <a:gd name="T0" fmla="*/ 32 w 874"/>
                    <a:gd name="T1" fmla="*/ 2 h 1244"/>
                    <a:gd name="T2" fmla="*/ 24 w 874"/>
                    <a:gd name="T3" fmla="*/ 8 h 1244"/>
                    <a:gd name="T4" fmla="*/ 19 w 874"/>
                    <a:gd name="T5" fmla="*/ 12 h 1244"/>
                    <a:gd name="T6" fmla="*/ 15 w 874"/>
                    <a:gd name="T7" fmla="*/ 18 h 1244"/>
                    <a:gd name="T8" fmla="*/ 10 w 874"/>
                    <a:gd name="T9" fmla="*/ 25 h 1244"/>
                    <a:gd name="T10" fmla="*/ 8 w 874"/>
                    <a:gd name="T11" fmla="*/ 34 h 1244"/>
                    <a:gd name="T12" fmla="*/ 6 w 874"/>
                    <a:gd name="T13" fmla="*/ 41 h 1244"/>
                    <a:gd name="T14" fmla="*/ 6 w 874"/>
                    <a:gd name="T15" fmla="*/ 50 h 1244"/>
                    <a:gd name="T16" fmla="*/ 8 w 874"/>
                    <a:gd name="T17" fmla="*/ 62 h 1244"/>
                    <a:gd name="T18" fmla="*/ 9 w 874"/>
                    <a:gd name="T19" fmla="*/ 73 h 1244"/>
                    <a:gd name="T20" fmla="*/ 6 w 874"/>
                    <a:gd name="T21" fmla="*/ 85 h 1244"/>
                    <a:gd name="T22" fmla="*/ 3 w 874"/>
                    <a:gd name="T23" fmla="*/ 96 h 1244"/>
                    <a:gd name="T24" fmla="*/ 0 w 874"/>
                    <a:gd name="T25" fmla="*/ 106 h 1244"/>
                    <a:gd name="T26" fmla="*/ 0 w 874"/>
                    <a:gd name="T27" fmla="*/ 115 h 1244"/>
                    <a:gd name="T28" fmla="*/ 1 w 874"/>
                    <a:gd name="T29" fmla="*/ 123 h 1244"/>
                    <a:gd name="T30" fmla="*/ 3 w 874"/>
                    <a:gd name="T31" fmla="*/ 129 h 1244"/>
                    <a:gd name="T32" fmla="*/ 6 w 874"/>
                    <a:gd name="T33" fmla="*/ 136 h 1244"/>
                    <a:gd name="T34" fmla="*/ 10 w 874"/>
                    <a:gd name="T35" fmla="*/ 140 h 1244"/>
                    <a:gd name="T36" fmla="*/ 15 w 874"/>
                    <a:gd name="T37" fmla="*/ 144 h 1244"/>
                    <a:gd name="T38" fmla="*/ 25 w 874"/>
                    <a:gd name="T39" fmla="*/ 150 h 1244"/>
                    <a:gd name="T40" fmla="*/ 36 w 874"/>
                    <a:gd name="T41" fmla="*/ 153 h 1244"/>
                    <a:gd name="T42" fmla="*/ 48 w 874"/>
                    <a:gd name="T43" fmla="*/ 155 h 1244"/>
                    <a:gd name="T44" fmla="*/ 59 w 874"/>
                    <a:gd name="T45" fmla="*/ 153 h 1244"/>
                    <a:gd name="T46" fmla="*/ 68 w 874"/>
                    <a:gd name="T47" fmla="*/ 152 h 1244"/>
                    <a:gd name="T48" fmla="*/ 78 w 874"/>
                    <a:gd name="T49" fmla="*/ 147 h 1244"/>
                    <a:gd name="T50" fmla="*/ 87 w 874"/>
                    <a:gd name="T51" fmla="*/ 143 h 1244"/>
                    <a:gd name="T52" fmla="*/ 94 w 874"/>
                    <a:gd name="T53" fmla="*/ 137 h 1244"/>
                    <a:gd name="T54" fmla="*/ 103 w 874"/>
                    <a:gd name="T55" fmla="*/ 127 h 1244"/>
                    <a:gd name="T56" fmla="*/ 106 w 874"/>
                    <a:gd name="T57" fmla="*/ 122 h 1244"/>
                    <a:gd name="T58" fmla="*/ 108 w 874"/>
                    <a:gd name="T59" fmla="*/ 115 h 1244"/>
                    <a:gd name="T60" fmla="*/ 110 w 874"/>
                    <a:gd name="T61" fmla="*/ 107 h 1244"/>
                    <a:gd name="T62" fmla="*/ 110 w 874"/>
                    <a:gd name="T63" fmla="*/ 101 h 1244"/>
                    <a:gd name="T64" fmla="*/ 109 w 874"/>
                    <a:gd name="T65" fmla="*/ 93 h 1244"/>
                    <a:gd name="T66" fmla="*/ 107 w 874"/>
                    <a:gd name="T67" fmla="*/ 85 h 1244"/>
                    <a:gd name="T68" fmla="*/ 105 w 874"/>
                    <a:gd name="T69" fmla="*/ 70 h 1244"/>
                    <a:gd name="T70" fmla="*/ 106 w 874"/>
                    <a:gd name="T71" fmla="*/ 62 h 1244"/>
                    <a:gd name="T72" fmla="*/ 109 w 874"/>
                    <a:gd name="T73" fmla="*/ 54 h 1244"/>
                    <a:gd name="T74" fmla="*/ 110 w 874"/>
                    <a:gd name="T75" fmla="*/ 39 h 1244"/>
                    <a:gd name="T76" fmla="*/ 109 w 874"/>
                    <a:gd name="T77" fmla="*/ 26 h 1244"/>
                    <a:gd name="T78" fmla="*/ 106 w 874"/>
                    <a:gd name="T79" fmla="*/ 17 h 1244"/>
                    <a:gd name="T80" fmla="*/ 101 w 874"/>
                    <a:gd name="T81" fmla="*/ 11 h 1244"/>
                    <a:gd name="T82" fmla="*/ 89 w 874"/>
                    <a:gd name="T83" fmla="*/ 5 h 1244"/>
                    <a:gd name="T84" fmla="*/ 74 w 874"/>
                    <a:gd name="T85" fmla="*/ 1 h 1244"/>
                    <a:gd name="T86" fmla="*/ 50 w 874"/>
                    <a:gd name="T87" fmla="*/ 0 h 1244"/>
                    <a:gd name="T88" fmla="*/ 32 w 874"/>
                    <a:gd name="T89" fmla="*/ 2 h 1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headEnd/>
                  <a:tailEnd/>
                </a:ln>
              </p:spPr>
              <p:txBody>
                <a:bodyPr/>
                <a:lstStyle/>
                <a:p>
                  <a:endParaRPr lang="zh-CN" altLang="en-US" b="1"/>
                </a:p>
              </p:txBody>
            </p:sp>
            <p:grpSp>
              <p:nvGrpSpPr>
                <p:cNvPr id="62" name="Group 27">
                  <a:extLst>
                    <a:ext uri="{FF2B5EF4-FFF2-40B4-BE49-F238E27FC236}">
                      <a16:creationId xmlns:a16="http://schemas.microsoft.com/office/drawing/2014/main" id="{55220120-546C-4984-8816-235F7505EE80}"/>
                    </a:ext>
                  </a:extLst>
                </p:cNvPr>
                <p:cNvGrpSpPr>
                  <a:grpSpLocks/>
                </p:cNvGrpSpPr>
                <p:nvPr/>
              </p:nvGrpSpPr>
              <p:grpSpPr bwMode="auto">
                <a:xfrm>
                  <a:off x="2802" y="2002"/>
                  <a:ext cx="216" cy="233"/>
                  <a:chOff x="2802" y="2002"/>
                  <a:chExt cx="216" cy="233"/>
                </a:xfrm>
              </p:grpSpPr>
              <p:sp>
                <p:nvSpPr>
                  <p:cNvPr id="67" name="Freeform 28">
                    <a:extLst>
                      <a:ext uri="{FF2B5EF4-FFF2-40B4-BE49-F238E27FC236}">
                        <a16:creationId xmlns:a16="http://schemas.microsoft.com/office/drawing/2014/main" id="{E10832B3-5831-43E2-9907-98C508F2D109}"/>
                      </a:ext>
                    </a:extLst>
                  </p:cNvPr>
                  <p:cNvSpPr>
                    <a:spLocks/>
                  </p:cNvSpPr>
                  <p:nvPr/>
                </p:nvSpPr>
                <p:spPr bwMode="auto">
                  <a:xfrm>
                    <a:off x="2802" y="2206"/>
                    <a:ext cx="216" cy="9"/>
                  </a:xfrm>
                  <a:custGeom>
                    <a:avLst/>
                    <a:gdLst>
                      <a:gd name="T0" fmla="*/ 0 w 431"/>
                      <a:gd name="T1" fmla="*/ 0 h 19"/>
                      <a:gd name="T2" fmla="*/ 5 w 431"/>
                      <a:gd name="T3" fmla="*/ 0 h 19"/>
                      <a:gd name="T4" fmla="*/ 13 w 431"/>
                      <a:gd name="T5" fmla="*/ 0 h 19"/>
                      <a:gd name="T6" fmla="*/ 19 w 431"/>
                      <a:gd name="T7" fmla="*/ 0 h 19"/>
                      <a:gd name="T8" fmla="*/ 28 w 431"/>
                      <a:gd name="T9" fmla="*/ 1 h 19"/>
                      <a:gd name="T10" fmla="*/ 37 w 431"/>
                      <a:gd name="T11" fmla="*/ 1 h 19"/>
                      <a:gd name="T12" fmla="*/ 46 w 431"/>
                      <a:gd name="T13" fmla="*/ 1 h 19"/>
                      <a:gd name="T14" fmla="*/ 54 w 431"/>
                      <a:gd name="T15" fmla="*/ 2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68" name="Freeform 29">
                    <a:extLst>
                      <a:ext uri="{FF2B5EF4-FFF2-40B4-BE49-F238E27FC236}">
                        <a16:creationId xmlns:a16="http://schemas.microsoft.com/office/drawing/2014/main" id="{0C2F2F25-13CF-42F3-A0DF-1148407FF1C9}"/>
                      </a:ext>
                    </a:extLst>
                  </p:cNvPr>
                  <p:cNvSpPr>
                    <a:spLocks/>
                  </p:cNvSpPr>
                  <p:nvPr/>
                </p:nvSpPr>
                <p:spPr bwMode="auto">
                  <a:xfrm>
                    <a:off x="2877" y="2232"/>
                    <a:ext cx="46" cy="3"/>
                  </a:xfrm>
                  <a:custGeom>
                    <a:avLst/>
                    <a:gdLst>
                      <a:gd name="T0" fmla="*/ 0 w 92"/>
                      <a:gd name="T1" fmla="*/ 1 h 5"/>
                      <a:gd name="T2" fmla="*/ 9 w 92"/>
                      <a:gd name="T3" fmla="*/ 0 h 5"/>
                      <a:gd name="T4" fmla="*/ 12 w 92"/>
                      <a:gd name="T5" fmla="*/ 1 h 5"/>
                      <a:gd name="T6" fmla="*/ 0 60000 65536"/>
                      <a:gd name="T7" fmla="*/ 0 60000 65536"/>
                      <a:gd name="T8" fmla="*/ 0 60000 65536"/>
                    </a:gdLst>
                    <a:ahLst/>
                    <a:cxnLst>
                      <a:cxn ang="T6">
                        <a:pos x="T0" y="T1"/>
                      </a:cxn>
                      <a:cxn ang="T7">
                        <a:pos x="T2" y="T3"/>
                      </a:cxn>
                      <a:cxn ang="T8">
                        <a:pos x="T4" y="T5"/>
                      </a:cxn>
                    </a:cxnLst>
                    <a:rect l="0" t="0" r="r" b="b"/>
                    <a:pathLst>
                      <a:path w="92" h="5">
                        <a:moveTo>
                          <a:pt x="0" y="5"/>
                        </a:moveTo>
                        <a:lnTo>
                          <a:pt x="67" y="0"/>
                        </a:lnTo>
                        <a:lnTo>
                          <a:pt x="92"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69" name="Freeform 30">
                    <a:extLst>
                      <a:ext uri="{FF2B5EF4-FFF2-40B4-BE49-F238E27FC236}">
                        <a16:creationId xmlns:a16="http://schemas.microsoft.com/office/drawing/2014/main" id="{9EB5D99F-EAE1-4965-9C67-D81D88B9C780}"/>
                      </a:ext>
                    </a:extLst>
                  </p:cNvPr>
                  <p:cNvSpPr>
                    <a:spLocks/>
                  </p:cNvSpPr>
                  <p:nvPr/>
                </p:nvSpPr>
                <p:spPr bwMode="auto">
                  <a:xfrm>
                    <a:off x="2859" y="2002"/>
                    <a:ext cx="101" cy="155"/>
                  </a:xfrm>
                  <a:custGeom>
                    <a:avLst/>
                    <a:gdLst>
                      <a:gd name="T0" fmla="*/ 18 w 202"/>
                      <a:gd name="T1" fmla="*/ 0 h 309"/>
                      <a:gd name="T2" fmla="*/ 17 w 202"/>
                      <a:gd name="T3" fmla="*/ 7 h 309"/>
                      <a:gd name="T4" fmla="*/ 18 w 202"/>
                      <a:gd name="T5" fmla="*/ 13 h 309"/>
                      <a:gd name="T6" fmla="*/ 20 w 202"/>
                      <a:gd name="T7" fmla="*/ 18 h 309"/>
                      <a:gd name="T8" fmla="*/ 23 w 202"/>
                      <a:gd name="T9" fmla="*/ 24 h 309"/>
                      <a:gd name="T10" fmla="*/ 24 w 202"/>
                      <a:gd name="T11" fmla="*/ 28 h 309"/>
                      <a:gd name="T12" fmla="*/ 26 w 202"/>
                      <a:gd name="T13" fmla="*/ 33 h 309"/>
                      <a:gd name="T14" fmla="*/ 24 w 202"/>
                      <a:gd name="T15" fmla="*/ 37 h 309"/>
                      <a:gd name="T16" fmla="*/ 22 w 202"/>
                      <a:gd name="T17" fmla="*/ 38 h 309"/>
                      <a:gd name="T18" fmla="*/ 18 w 202"/>
                      <a:gd name="T19" fmla="*/ 39 h 309"/>
                      <a:gd name="T20" fmla="*/ 14 w 202"/>
                      <a:gd name="T21" fmla="*/ 37 h 309"/>
                      <a:gd name="T22" fmla="*/ 8 w 202"/>
                      <a:gd name="T23" fmla="*/ 36 h 309"/>
                      <a:gd name="T24" fmla="*/ 0 w 202"/>
                      <a:gd name="T25" fmla="*/ 38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63" name="Group 31">
                  <a:extLst>
                    <a:ext uri="{FF2B5EF4-FFF2-40B4-BE49-F238E27FC236}">
                      <a16:creationId xmlns:a16="http://schemas.microsoft.com/office/drawing/2014/main" id="{045A49F7-72FD-40CD-93FD-88116F24CEDC}"/>
                    </a:ext>
                  </a:extLst>
                </p:cNvPr>
                <p:cNvGrpSpPr>
                  <a:grpSpLocks/>
                </p:cNvGrpSpPr>
                <p:nvPr/>
              </p:nvGrpSpPr>
              <p:grpSpPr bwMode="auto">
                <a:xfrm>
                  <a:off x="2780" y="1904"/>
                  <a:ext cx="287" cy="26"/>
                  <a:chOff x="2780" y="1904"/>
                  <a:chExt cx="287" cy="26"/>
                </a:xfrm>
              </p:grpSpPr>
              <p:sp>
                <p:nvSpPr>
                  <p:cNvPr id="65" name="Freeform 32">
                    <a:extLst>
                      <a:ext uri="{FF2B5EF4-FFF2-40B4-BE49-F238E27FC236}">
                        <a16:creationId xmlns:a16="http://schemas.microsoft.com/office/drawing/2014/main" id="{67A15D6D-B23F-4F0D-8120-19CF94BC37DF}"/>
                      </a:ext>
                    </a:extLst>
                  </p:cNvPr>
                  <p:cNvSpPr>
                    <a:spLocks/>
                  </p:cNvSpPr>
                  <p:nvPr/>
                </p:nvSpPr>
                <p:spPr bwMode="auto">
                  <a:xfrm>
                    <a:off x="2780" y="1904"/>
                    <a:ext cx="116" cy="24"/>
                  </a:xfrm>
                  <a:custGeom>
                    <a:avLst/>
                    <a:gdLst>
                      <a:gd name="T0" fmla="*/ 0 w 232"/>
                      <a:gd name="T1" fmla="*/ 6 h 49"/>
                      <a:gd name="T2" fmla="*/ 5 w 232"/>
                      <a:gd name="T3" fmla="*/ 3 h 49"/>
                      <a:gd name="T4" fmla="*/ 8 w 232"/>
                      <a:gd name="T5" fmla="*/ 1 h 49"/>
                      <a:gd name="T6" fmla="*/ 13 w 232"/>
                      <a:gd name="T7" fmla="*/ 0 h 49"/>
                      <a:gd name="T8" fmla="*/ 16 w 232"/>
                      <a:gd name="T9" fmla="*/ 0 h 49"/>
                      <a:gd name="T10" fmla="*/ 19 w 232"/>
                      <a:gd name="T11" fmla="*/ 0 h 49"/>
                      <a:gd name="T12" fmla="*/ 24 w 232"/>
                      <a:gd name="T13" fmla="*/ 1 h 49"/>
                      <a:gd name="T14" fmla="*/ 29 w 232"/>
                      <a:gd name="T15" fmla="*/ 3 h 49"/>
                      <a:gd name="T16" fmla="*/ 29 w 232"/>
                      <a:gd name="T17" fmla="*/ 4 h 49"/>
                      <a:gd name="T18" fmla="*/ 27 w 232"/>
                      <a:gd name="T19" fmla="*/ 5 h 49"/>
                      <a:gd name="T20" fmla="*/ 24 w 232"/>
                      <a:gd name="T21" fmla="*/ 4 h 49"/>
                      <a:gd name="T22" fmla="*/ 19 w 232"/>
                      <a:gd name="T23" fmla="*/ 3 h 49"/>
                      <a:gd name="T24" fmla="*/ 15 w 232"/>
                      <a:gd name="T25" fmla="*/ 3 h 49"/>
                      <a:gd name="T26" fmla="*/ 12 w 232"/>
                      <a:gd name="T27" fmla="*/ 4 h 49"/>
                      <a:gd name="T28" fmla="*/ 8 w 232"/>
                      <a:gd name="T29" fmla="*/ 5 h 49"/>
                      <a:gd name="T30" fmla="*/ 5 w 232"/>
                      <a:gd name="T31" fmla="*/ 5 h 49"/>
                      <a:gd name="T32" fmla="*/ 0 w 232"/>
                      <a:gd name="T33" fmla="*/ 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headEnd/>
                    <a:tailEnd/>
                  </a:ln>
                </p:spPr>
                <p:txBody>
                  <a:bodyPr/>
                  <a:lstStyle/>
                  <a:p>
                    <a:endParaRPr lang="zh-CN" altLang="en-US" b="1"/>
                  </a:p>
                </p:txBody>
              </p:sp>
              <p:sp>
                <p:nvSpPr>
                  <p:cNvPr id="66" name="Freeform 33">
                    <a:extLst>
                      <a:ext uri="{FF2B5EF4-FFF2-40B4-BE49-F238E27FC236}">
                        <a16:creationId xmlns:a16="http://schemas.microsoft.com/office/drawing/2014/main" id="{7DE19DD1-B79A-4060-AE04-E285C5E06472}"/>
                      </a:ext>
                    </a:extLst>
                  </p:cNvPr>
                  <p:cNvSpPr>
                    <a:spLocks/>
                  </p:cNvSpPr>
                  <p:nvPr/>
                </p:nvSpPr>
                <p:spPr bwMode="auto">
                  <a:xfrm>
                    <a:off x="2954" y="1906"/>
                    <a:ext cx="113" cy="24"/>
                  </a:xfrm>
                  <a:custGeom>
                    <a:avLst/>
                    <a:gdLst>
                      <a:gd name="T0" fmla="*/ 29 w 226"/>
                      <a:gd name="T1" fmla="*/ 6 h 48"/>
                      <a:gd name="T2" fmla="*/ 25 w 226"/>
                      <a:gd name="T3" fmla="*/ 4 h 48"/>
                      <a:gd name="T4" fmla="*/ 21 w 226"/>
                      <a:gd name="T5" fmla="*/ 2 h 48"/>
                      <a:gd name="T6" fmla="*/ 17 w 226"/>
                      <a:gd name="T7" fmla="*/ 1 h 48"/>
                      <a:gd name="T8" fmla="*/ 13 w 226"/>
                      <a:gd name="T9" fmla="*/ 1 h 48"/>
                      <a:gd name="T10" fmla="*/ 11 w 226"/>
                      <a:gd name="T11" fmla="*/ 0 h 48"/>
                      <a:gd name="T12" fmla="*/ 6 w 226"/>
                      <a:gd name="T13" fmla="*/ 2 h 48"/>
                      <a:gd name="T14" fmla="*/ 0 w 226"/>
                      <a:gd name="T15" fmla="*/ 3 h 48"/>
                      <a:gd name="T16" fmla="*/ 1 w 226"/>
                      <a:gd name="T17" fmla="*/ 5 h 48"/>
                      <a:gd name="T18" fmla="*/ 3 w 226"/>
                      <a:gd name="T19" fmla="*/ 5 h 48"/>
                      <a:gd name="T20" fmla="*/ 6 w 226"/>
                      <a:gd name="T21" fmla="*/ 4 h 48"/>
                      <a:gd name="T22" fmla="*/ 11 w 226"/>
                      <a:gd name="T23" fmla="*/ 4 h 48"/>
                      <a:gd name="T24" fmla="*/ 14 w 226"/>
                      <a:gd name="T25" fmla="*/ 4 h 48"/>
                      <a:gd name="T26" fmla="*/ 17 w 226"/>
                      <a:gd name="T27" fmla="*/ 4 h 48"/>
                      <a:gd name="T28" fmla="*/ 21 w 226"/>
                      <a:gd name="T29" fmla="*/ 5 h 48"/>
                      <a:gd name="T30" fmla="*/ 24 w 226"/>
                      <a:gd name="T31" fmla="*/ 6 h 48"/>
                      <a:gd name="T32" fmla="*/ 29 w 226"/>
                      <a:gd name="T33" fmla="*/ 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headEnd/>
                    <a:tailEnd/>
                  </a:ln>
                </p:spPr>
                <p:txBody>
                  <a:bodyPr/>
                  <a:lstStyle/>
                  <a:p>
                    <a:endParaRPr lang="zh-CN" altLang="en-US" b="1"/>
                  </a:p>
                </p:txBody>
              </p:sp>
            </p:grpSp>
            <p:sp>
              <p:nvSpPr>
                <p:cNvPr id="64" name="Freeform 34">
                  <a:extLst>
                    <a:ext uri="{FF2B5EF4-FFF2-40B4-BE49-F238E27FC236}">
                      <a16:creationId xmlns:a16="http://schemas.microsoft.com/office/drawing/2014/main" id="{EFF58CAB-0B35-474E-8D3D-3496177F61F2}"/>
                    </a:ext>
                  </a:extLst>
                </p:cNvPr>
                <p:cNvSpPr>
                  <a:spLocks/>
                </p:cNvSpPr>
                <p:nvPr/>
              </p:nvSpPr>
              <p:spPr bwMode="auto">
                <a:xfrm>
                  <a:off x="2693" y="1686"/>
                  <a:ext cx="451" cy="294"/>
                </a:xfrm>
                <a:custGeom>
                  <a:avLst/>
                  <a:gdLst>
                    <a:gd name="T0" fmla="*/ 2 w 903"/>
                    <a:gd name="T1" fmla="*/ 73 h 586"/>
                    <a:gd name="T2" fmla="*/ 8 w 903"/>
                    <a:gd name="T3" fmla="*/ 74 h 586"/>
                    <a:gd name="T4" fmla="*/ 7 w 903"/>
                    <a:gd name="T5" fmla="*/ 63 h 586"/>
                    <a:gd name="T6" fmla="*/ 13 w 903"/>
                    <a:gd name="T7" fmla="*/ 54 h 586"/>
                    <a:gd name="T8" fmla="*/ 14 w 903"/>
                    <a:gd name="T9" fmla="*/ 43 h 586"/>
                    <a:gd name="T10" fmla="*/ 22 w 903"/>
                    <a:gd name="T11" fmla="*/ 36 h 586"/>
                    <a:gd name="T12" fmla="*/ 22 w 903"/>
                    <a:gd name="T13" fmla="*/ 27 h 586"/>
                    <a:gd name="T14" fmla="*/ 29 w 903"/>
                    <a:gd name="T15" fmla="*/ 26 h 586"/>
                    <a:gd name="T16" fmla="*/ 35 w 903"/>
                    <a:gd name="T17" fmla="*/ 21 h 586"/>
                    <a:gd name="T18" fmla="*/ 46 w 903"/>
                    <a:gd name="T19" fmla="*/ 28 h 586"/>
                    <a:gd name="T20" fmla="*/ 48 w 903"/>
                    <a:gd name="T21" fmla="*/ 24 h 586"/>
                    <a:gd name="T22" fmla="*/ 59 w 903"/>
                    <a:gd name="T23" fmla="*/ 28 h 586"/>
                    <a:gd name="T24" fmla="*/ 56 w 903"/>
                    <a:gd name="T25" fmla="*/ 21 h 586"/>
                    <a:gd name="T26" fmla="*/ 70 w 903"/>
                    <a:gd name="T27" fmla="*/ 29 h 586"/>
                    <a:gd name="T28" fmla="*/ 71 w 903"/>
                    <a:gd name="T29" fmla="*/ 24 h 586"/>
                    <a:gd name="T30" fmla="*/ 84 w 903"/>
                    <a:gd name="T31" fmla="*/ 32 h 586"/>
                    <a:gd name="T32" fmla="*/ 90 w 903"/>
                    <a:gd name="T33" fmla="*/ 30 h 586"/>
                    <a:gd name="T34" fmla="*/ 94 w 903"/>
                    <a:gd name="T35" fmla="*/ 38 h 586"/>
                    <a:gd name="T36" fmla="*/ 98 w 903"/>
                    <a:gd name="T37" fmla="*/ 38 h 586"/>
                    <a:gd name="T38" fmla="*/ 101 w 903"/>
                    <a:gd name="T39" fmla="*/ 43 h 586"/>
                    <a:gd name="T40" fmla="*/ 98 w 903"/>
                    <a:gd name="T41" fmla="*/ 53 h 586"/>
                    <a:gd name="T42" fmla="*/ 99 w 903"/>
                    <a:gd name="T43" fmla="*/ 62 h 586"/>
                    <a:gd name="T44" fmla="*/ 102 w 903"/>
                    <a:gd name="T45" fmla="*/ 72 h 586"/>
                    <a:gd name="T46" fmla="*/ 105 w 903"/>
                    <a:gd name="T47" fmla="*/ 72 h 586"/>
                    <a:gd name="T48" fmla="*/ 109 w 903"/>
                    <a:gd name="T49" fmla="*/ 65 h 586"/>
                    <a:gd name="T50" fmla="*/ 111 w 903"/>
                    <a:gd name="T51" fmla="*/ 58 h 586"/>
                    <a:gd name="T52" fmla="*/ 112 w 903"/>
                    <a:gd name="T53" fmla="*/ 48 h 586"/>
                    <a:gd name="T54" fmla="*/ 111 w 903"/>
                    <a:gd name="T55" fmla="*/ 33 h 586"/>
                    <a:gd name="T56" fmla="*/ 105 w 903"/>
                    <a:gd name="T57" fmla="*/ 23 h 586"/>
                    <a:gd name="T58" fmla="*/ 101 w 903"/>
                    <a:gd name="T59" fmla="*/ 17 h 586"/>
                    <a:gd name="T60" fmla="*/ 94 w 903"/>
                    <a:gd name="T61" fmla="*/ 10 h 586"/>
                    <a:gd name="T62" fmla="*/ 83 w 903"/>
                    <a:gd name="T63" fmla="*/ 5 h 586"/>
                    <a:gd name="T64" fmla="*/ 72 w 903"/>
                    <a:gd name="T65" fmla="*/ 2 h 586"/>
                    <a:gd name="T66" fmla="*/ 56 w 903"/>
                    <a:gd name="T67" fmla="*/ 0 h 586"/>
                    <a:gd name="T68" fmla="*/ 42 w 903"/>
                    <a:gd name="T69" fmla="*/ 2 h 586"/>
                    <a:gd name="T70" fmla="*/ 32 w 903"/>
                    <a:gd name="T71" fmla="*/ 3 h 586"/>
                    <a:gd name="T72" fmla="*/ 24 w 903"/>
                    <a:gd name="T73" fmla="*/ 6 h 586"/>
                    <a:gd name="T74" fmla="*/ 15 w 903"/>
                    <a:gd name="T75" fmla="*/ 12 h 586"/>
                    <a:gd name="T76" fmla="*/ 7 w 903"/>
                    <a:gd name="T77" fmla="*/ 22 h 586"/>
                    <a:gd name="T78" fmla="*/ 3 w 903"/>
                    <a:gd name="T79" fmla="*/ 28 h 586"/>
                    <a:gd name="T80" fmla="*/ 0 w 903"/>
                    <a:gd name="T81" fmla="*/ 41 h 586"/>
                    <a:gd name="T82" fmla="*/ 0 w 903"/>
                    <a:gd name="T83" fmla="*/ 56 h 586"/>
                    <a:gd name="T84" fmla="*/ 0 w 903"/>
                    <a:gd name="T85" fmla="*/ 65 h 586"/>
                    <a:gd name="T86" fmla="*/ 2 w 903"/>
                    <a:gd name="T87" fmla="*/ 73 h 5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headEnd/>
                  <a:tailEnd/>
                </a:ln>
              </p:spPr>
              <p:txBody>
                <a:bodyPr/>
                <a:lstStyle/>
                <a:p>
                  <a:endParaRPr lang="zh-CN" altLang="en-US" b="1"/>
                </a:p>
              </p:txBody>
            </p:sp>
          </p:grpSp>
          <p:sp>
            <p:nvSpPr>
              <p:cNvPr id="55" name="Freeform 35">
                <a:extLst>
                  <a:ext uri="{FF2B5EF4-FFF2-40B4-BE49-F238E27FC236}">
                    <a16:creationId xmlns:a16="http://schemas.microsoft.com/office/drawing/2014/main" id="{EDA6B494-9F21-4EAA-B9FD-8C0CDB8FB21B}"/>
                  </a:ext>
                </a:extLst>
              </p:cNvPr>
              <p:cNvSpPr>
                <a:spLocks/>
              </p:cNvSpPr>
              <p:nvPr/>
            </p:nvSpPr>
            <p:spPr bwMode="auto">
              <a:xfrm>
                <a:off x="3072" y="2309"/>
                <a:ext cx="477" cy="509"/>
              </a:xfrm>
              <a:custGeom>
                <a:avLst/>
                <a:gdLst>
                  <a:gd name="T0" fmla="*/ 9 w 954"/>
                  <a:gd name="T1" fmla="*/ 18 h 1017"/>
                  <a:gd name="T2" fmla="*/ 27 w 954"/>
                  <a:gd name="T3" fmla="*/ 14 h 1017"/>
                  <a:gd name="T4" fmla="*/ 37 w 954"/>
                  <a:gd name="T5" fmla="*/ 7 h 1017"/>
                  <a:gd name="T6" fmla="*/ 43 w 954"/>
                  <a:gd name="T7" fmla="*/ 0 h 1017"/>
                  <a:gd name="T8" fmla="*/ 59 w 954"/>
                  <a:gd name="T9" fmla="*/ 15 h 1017"/>
                  <a:gd name="T10" fmla="*/ 78 w 954"/>
                  <a:gd name="T11" fmla="*/ 33 h 1017"/>
                  <a:gd name="T12" fmla="*/ 94 w 954"/>
                  <a:gd name="T13" fmla="*/ 48 h 1017"/>
                  <a:gd name="T14" fmla="*/ 100 w 954"/>
                  <a:gd name="T15" fmla="*/ 56 h 1017"/>
                  <a:gd name="T16" fmla="*/ 104 w 954"/>
                  <a:gd name="T17" fmla="*/ 61 h 1017"/>
                  <a:gd name="T18" fmla="*/ 109 w 954"/>
                  <a:gd name="T19" fmla="*/ 67 h 1017"/>
                  <a:gd name="T20" fmla="*/ 113 w 954"/>
                  <a:gd name="T21" fmla="*/ 75 h 1017"/>
                  <a:gd name="T22" fmla="*/ 116 w 954"/>
                  <a:gd name="T23" fmla="*/ 81 h 1017"/>
                  <a:gd name="T24" fmla="*/ 118 w 954"/>
                  <a:gd name="T25" fmla="*/ 88 h 1017"/>
                  <a:gd name="T26" fmla="*/ 120 w 954"/>
                  <a:gd name="T27" fmla="*/ 101 h 1017"/>
                  <a:gd name="T28" fmla="*/ 118 w 954"/>
                  <a:gd name="T29" fmla="*/ 108 h 1017"/>
                  <a:gd name="T30" fmla="*/ 116 w 954"/>
                  <a:gd name="T31" fmla="*/ 114 h 1017"/>
                  <a:gd name="T32" fmla="*/ 108 w 954"/>
                  <a:gd name="T33" fmla="*/ 120 h 1017"/>
                  <a:gd name="T34" fmla="*/ 101 w 954"/>
                  <a:gd name="T35" fmla="*/ 123 h 1017"/>
                  <a:gd name="T36" fmla="*/ 91 w 954"/>
                  <a:gd name="T37" fmla="*/ 126 h 1017"/>
                  <a:gd name="T38" fmla="*/ 83 w 954"/>
                  <a:gd name="T39" fmla="*/ 128 h 1017"/>
                  <a:gd name="T40" fmla="*/ 76 w 954"/>
                  <a:gd name="T41" fmla="*/ 127 h 1017"/>
                  <a:gd name="T42" fmla="*/ 70 w 954"/>
                  <a:gd name="T43" fmla="*/ 126 h 1017"/>
                  <a:gd name="T44" fmla="*/ 64 w 954"/>
                  <a:gd name="T45" fmla="*/ 125 h 1017"/>
                  <a:gd name="T46" fmla="*/ 58 w 954"/>
                  <a:gd name="T47" fmla="*/ 122 h 1017"/>
                  <a:gd name="T48" fmla="*/ 52 w 954"/>
                  <a:gd name="T49" fmla="*/ 118 h 1017"/>
                  <a:gd name="T50" fmla="*/ 47 w 954"/>
                  <a:gd name="T51" fmla="*/ 114 h 1017"/>
                  <a:gd name="T52" fmla="*/ 42 w 954"/>
                  <a:gd name="T53" fmla="*/ 107 h 1017"/>
                  <a:gd name="T54" fmla="*/ 39 w 954"/>
                  <a:gd name="T55" fmla="*/ 102 h 1017"/>
                  <a:gd name="T56" fmla="*/ 32 w 954"/>
                  <a:gd name="T57" fmla="*/ 86 h 1017"/>
                  <a:gd name="T58" fmla="*/ 23 w 954"/>
                  <a:gd name="T59" fmla="*/ 66 h 1017"/>
                  <a:gd name="T60" fmla="*/ 17 w 954"/>
                  <a:gd name="T61" fmla="*/ 50 h 1017"/>
                  <a:gd name="T62" fmla="*/ 6 w 954"/>
                  <a:gd name="T63" fmla="*/ 31 h 1017"/>
                  <a:gd name="T64" fmla="*/ 0 w 954"/>
                  <a:gd name="T65" fmla="*/ 20 h 1017"/>
                  <a:gd name="T66" fmla="*/ 9 w 954"/>
                  <a:gd name="T67" fmla="*/ 18 h 10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headEnd/>
                <a:tailEnd/>
              </a:ln>
            </p:spPr>
            <p:txBody>
              <a:bodyPr/>
              <a:lstStyle/>
              <a:p>
                <a:endParaRPr lang="zh-CN" altLang="en-US" b="1"/>
              </a:p>
            </p:txBody>
          </p:sp>
          <p:sp>
            <p:nvSpPr>
              <p:cNvPr id="56" name="Freeform 36">
                <a:extLst>
                  <a:ext uri="{FF2B5EF4-FFF2-40B4-BE49-F238E27FC236}">
                    <a16:creationId xmlns:a16="http://schemas.microsoft.com/office/drawing/2014/main" id="{97819E16-313D-4CC2-9860-7F44E20F9CE6}"/>
                  </a:ext>
                </a:extLst>
              </p:cNvPr>
              <p:cNvSpPr>
                <a:spLocks/>
              </p:cNvSpPr>
              <p:nvPr/>
            </p:nvSpPr>
            <p:spPr bwMode="auto">
              <a:xfrm>
                <a:off x="3065" y="2297"/>
                <a:ext cx="291" cy="243"/>
              </a:xfrm>
              <a:custGeom>
                <a:avLst/>
                <a:gdLst>
                  <a:gd name="T0" fmla="*/ 0 w 581"/>
                  <a:gd name="T1" fmla="*/ 22 h 486"/>
                  <a:gd name="T2" fmla="*/ 6 w 581"/>
                  <a:gd name="T3" fmla="*/ 22 h 486"/>
                  <a:gd name="T4" fmla="*/ 12 w 581"/>
                  <a:gd name="T5" fmla="*/ 20 h 486"/>
                  <a:gd name="T6" fmla="*/ 20 w 581"/>
                  <a:gd name="T7" fmla="*/ 19 h 486"/>
                  <a:gd name="T8" fmla="*/ 24 w 581"/>
                  <a:gd name="T9" fmla="*/ 18 h 486"/>
                  <a:gd name="T10" fmla="*/ 34 w 581"/>
                  <a:gd name="T11" fmla="*/ 13 h 486"/>
                  <a:gd name="T12" fmla="*/ 42 w 581"/>
                  <a:gd name="T13" fmla="*/ 6 h 486"/>
                  <a:gd name="T14" fmla="*/ 47 w 581"/>
                  <a:gd name="T15" fmla="*/ 0 h 486"/>
                  <a:gd name="T16" fmla="*/ 73 w 581"/>
                  <a:gd name="T17" fmla="*/ 27 h 486"/>
                  <a:gd name="T18" fmla="*/ 73 w 581"/>
                  <a:gd name="T19" fmla="*/ 31 h 486"/>
                  <a:gd name="T20" fmla="*/ 71 w 581"/>
                  <a:gd name="T21" fmla="*/ 36 h 486"/>
                  <a:gd name="T22" fmla="*/ 66 w 581"/>
                  <a:gd name="T23" fmla="*/ 41 h 486"/>
                  <a:gd name="T24" fmla="*/ 62 w 581"/>
                  <a:gd name="T25" fmla="*/ 45 h 486"/>
                  <a:gd name="T26" fmla="*/ 57 w 581"/>
                  <a:gd name="T27" fmla="*/ 48 h 486"/>
                  <a:gd name="T28" fmla="*/ 50 w 581"/>
                  <a:gd name="T29" fmla="*/ 52 h 486"/>
                  <a:gd name="T30" fmla="*/ 42 w 581"/>
                  <a:gd name="T31" fmla="*/ 55 h 486"/>
                  <a:gd name="T32" fmla="*/ 32 w 581"/>
                  <a:gd name="T33" fmla="*/ 58 h 486"/>
                  <a:gd name="T34" fmla="*/ 24 w 581"/>
                  <a:gd name="T35" fmla="*/ 60 h 486"/>
                  <a:gd name="T36" fmla="*/ 18 w 581"/>
                  <a:gd name="T37" fmla="*/ 61 h 486"/>
                  <a:gd name="T38" fmla="*/ 0 w 581"/>
                  <a:gd name="T39" fmla="*/ 22 h 4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headEnd/>
                <a:tailEnd/>
              </a:ln>
            </p:spPr>
            <p:txBody>
              <a:bodyPr/>
              <a:lstStyle/>
              <a:p>
                <a:endParaRPr lang="zh-CN" altLang="en-US" b="1"/>
              </a:p>
            </p:txBody>
          </p:sp>
        </p:grpSp>
        <p:grpSp>
          <p:nvGrpSpPr>
            <p:cNvPr id="17" name="Group 37">
              <a:extLst>
                <a:ext uri="{FF2B5EF4-FFF2-40B4-BE49-F238E27FC236}">
                  <a16:creationId xmlns:a16="http://schemas.microsoft.com/office/drawing/2014/main" id="{C50ACC63-01A7-4642-9DEB-BBA3A0E1DA8D}"/>
                </a:ext>
              </a:extLst>
            </p:cNvPr>
            <p:cNvGrpSpPr>
              <a:grpSpLocks/>
            </p:cNvGrpSpPr>
            <p:nvPr/>
          </p:nvGrpSpPr>
          <p:grpSpPr bwMode="auto">
            <a:xfrm>
              <a:off x="2692" y="1940"/>
              <a:ext cx="431" cy="125"/>
              <a:chOff x="2692" y="1940"/>
              <a:chExt cx="431" cy="125"/>
            </a:xfrm>
          </p:grpSpPr>
          <p:grpSp>
            <p:nvGrpSpPr>
              <p:cNvPr id="42" name="Group 38">
                <a:extLst>
                  <a:ext uri="{FF2B5EF4-FFF2-40B4-BE49-F238E27FC236}">
                    <a16:creationId xmlns:a16="http://schemas.microsoft.com/office/drawing/2014/main" id="{1AD7EF2C-756F-4FBB-A285-184891BE9046}"/>
                  </a:ext>
                </a:extLst>
              </p:cNvPr>
              <p:cNvGrpSpPr>
                <a:grpSpLocks/>
              </p:cNvGrpSpPr>
              <p:nvPr/>
            </p:nvGrpSpPr>
            <p:grpSpPr bwMode="auto">
              <a:xfrm>
                <a:off x="2692" y="1940"/>
                <a:ext cx="431" cy="125"/>
                <a:chOff x="2692" y="1940"/>
                <a:chExt cx="431" cy="125"/>
              </a:xfrm>
            </p:grpSpPr>
            <p:sp>
              <p:nvSpPr>
                <p:cNvPr id="49" name="Freeform 39">
                  <a:extLst>
                    <a:ext uri="{FF2B5EF4-FFF2-40B4-BE49-F238E27FC236}">
                      <a16:creationId xmlns:a16="http://schemas.microsoft.com/office/drawing/2014/main" id="{0CD25B14-8476-445C-B7FF-1CA12EB6F5E0}"/>
                    </a:ext>
                  </a:extLst>
                </p:cNvPr>
                <p:cNvSpPr>
                  <a:spLocks/>
                </p:cNvSpPr>
                <p:nvPr/>
              </p:nvSpPr>
              <p:spPr bwMode="auto">
                <a:xfrm>
                  <a:off x="2756" y="1940"/>
                  <a:ext cx="155" cy="124"/>
                </a:xfrm>
                <a:custGeom>
                  <a:avLst/>
                  <a:gdLst>
                    <a:gd name="T0" fmla="*/ 4 w 309"/>
                    <a:gd name="T1" fmla="*/ 2 h 246"/>
                    <a:gd name="T2" fmla="*/ 11 w 309"/>
                    <a:gd name="T3" fmla="*/ 0 h 246"/>
                    <a:gd name="T4" fmla="*/ 19 w 309"/>
                    <a:gd name="T5" fmla="*/ 0 h 246"/>
                    <a:gd name="T6" fmla="*/ 31 w 309"/>
                    <a:gd name="T7" fmla="*/ 1 h 246"/>
                    <a:gd name="T8" fmla="*/ 35 w 309"/>
                    <a:gd name="T9" fmla="*/ 2 h 246"/>
                    <a:gd name="T10" fmla="*/ 39 w 309"/>
                    <a:gd name="T11" fmla="*/ 4 h 246"/>
                    <a:gd name="T12" fmla="*/ 39 w 309"/>
                    <a:gd name="T13" fmla="*/ 9 h 246"/>
                    <a:gd name="T14" fmla="*/ 39 w 309"/>
                    <a:gd name="T15" fmla="*/ 14 h 246"/>
                    <a:gd name="T16" fmla="*/ 38 w 309"/>
                    <a:gd name="T17" fmla="*/ 18 h 246"/>
                    <a:gd name="T18" fmla="*/ 36 w 309"/>
                    <a:gd name="T19" fmla="*/ 21 h 246"/>
                    <a:gd name="T20" fmla="*/ 35 w 309"/>
                    <a:gd name="T21" fmla="*/ 24 h 246"/>
                    <a:gd name="T22" fmla="*/ 34 w 309"/>
                    <a:gd name="T23" fmla="*/ 27 h 246"/>
                    <a:gd name="T24" fmla="*/ 31 w 309"/>
                    <a:gd name="T25" fmla="*/ 29 h 246"/>
                    <a:gd name="T26" fmla="*/ 28 w 309"/>
                    <a:gd name="T27" fmla="*/ 30 h 246"/>
                    <a:gd name="T28" fmla="*/ 23 w 309"/>
                    <a:gd name="T29" fmla="*/ 31 h 246"/>
                    <a:gd name="T30" fmla="*/ 18 w 309"/>
                    <a:gd name="T31" fmla="*/ 32 h 246"/>
                    <a:gd name="T32" fmla="*/ 13 w 309"/>
                    <a:gd name="T33" fmla="*/ 31 h 246"/>
                    <a:gd name="T34" fmla="*/ 10 w 309"/>
                    <a:gd name="T35" fmla="*/ 30 h 246"/>
                    <a:gd name="T36" fmla="*/ 6 w 309"/>
                    <a:gd name="T37" fmla="*/ 29 h 246"/>
                    <a:gd name="T38" fmla="*/ 3 w 309"/>
                    <a:gd name="T39" fmla="*/ 26 h 246"/>
                    <a:gd name="T40" fmla="*/ 2 w 309"/>
                    <a:gd name="T41" fmla="*/ 24 h 246"/>
                    <a:gd name="T42" fmla="*/ 0 w 309"/>
                    <a:gd name="T43" fmla="*/ 17 h 246"/>
                    <a:gd name="T44" fmla="*/ 0 w 309"/>
                    <a:gd name="T45" fmla="*/ 11 h 246"/>
                    <a:gd name="T46" fmla="*/ 0 w 309"/>
                    <a:gd name="T47" fmla="*/ 6 h 246"/>
                    <a:gd name="T48" fmla="*/ 4 w 309"/>
                    <a:gd name="T49" fmla="*/ 2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headEnd/>
                  <a:tailEnd/>
                </a:ln>
              </p:spPr>
              <p:txBody>
                <a:bodyPr/>
                <a:lstStyle/>
                <a:p>
                  <a:endParaRPr lang="zh-CN" altLang="en-US" b="1"/>
                </a:p>
              </p:txBody>
            </p:sp>
            <p:sp>
              <p:nvSpPr>
                <p:cNvPr id="50" name="Freeform 40">
                  <a:extLst>
                    <a:ext uri="{FF2B5EF4-FFF2-40B4-BE49-F238E27FC236}">
                      <a16:creationId xmlns:a16="http://schemas.microsoft.com/office/drawing/2014/main" id="{F9AFC5AC-44D6-42DE-9485-EE78A38C6661}"/>
                    </a:ext>
                  </a:extLst>
                </p:cNvPr>
                <p:cNvSpPr>
                  <a:spLocks/>
                </p:cNvSpPr>
                <p:nvPr/>
              </p:nvSpPr>
              <p:spPr bwMode="auto">
                <a:xfrm>
                  <a:off x="2932" y="1943"/>
                  <a:ext cx="154" cy="122"/>
                </a:xfrm>
                <a:custGeom>
                  <a:avLst/>
                  <a:gdLst>
                    <a:gd name="T0" fmla="*/ 34 w 308"/>
                    <a:gd name="T1" fmla="*/ 1 h 245"/>
                    <a:gd name="T2" fmla="*/ 27 w 308"/>
                    <a:gd name="T3" fmla="*/ 0 h 245"/>
                    <a:gd name="T4" fmla="*/ 20 w 308"/>
                    <a:gd name="T5" fmla="*/ 0 h 245"/>
                    <a:gd name="T6" fmla="*/ 14 w 308"/>
                    <a:gd name="T7" fmla="*/ 0 h 245"/>
                    <a:gd name="T8" fmla="*/ 8 w 308"/>
                    <a:gd name="T9" fmla="*/ 0 h 245"/>
                    <a:gd name="T10" fmla="*/ 4 w 308"/>
                    <a:gd name="T11" fmla="*/ 1 h 245"/>
                    <a:gd name="T12" fmla="*/ 0 w 308"/>
                    <a:gd name="T13" fmla="*/ 3 h 245"/>
                    <a:gd name="T14" fmla="*/ 0 w 308"/>
                    <a:gd name="T15" fmla="*/ 13 h 245"/>
                    <a:gd name="T16" fmla="*/ 1 w 308"/>
                    <a:gd name="T17" fmla="*/ 19 h 245"/>
                    <a:gd name="T18" fmla="*/ 3 w 308"/>
                    <a:gd name="T19" fmla="*/ 23 h 245"/>
                    <a:gd name="T20" fmla="*/ 5 w 308"/>
                    <a:gd name="T21" fmla="*/ 25 h 245"/>
                    <a:gd name="T22" fmla="*/ 8 w 308"/>
                    <a:gd name="T23" fmla="*/ 27 h 245"/>
                    <a:gd name="T24" fmla="*/ 10 w 308"/>
                    <a:gd name="T25" fmla="*/ 29 h 245"/>
                    <a:gd name="T26" fmla="*/ 13 w 308"/>
                    <a:gd name="T27" fmla="*/ 29 h 245"/>
                    <a:gd name="T28" fmla="*/ 16 w 308"/>
                    <a:gd name="T29" fmla="*/ 30 h 245"/>
                    <a:gd name="T30" fmla="*/ 20 w 308"/>
                    <a:gd name="T31" fmla="*/ 30 h 245"/>
                    <a:gd name="T32" fmla="*/ 26 w 308"/>
                    <a:gd name="T33" fmla="*/ 30 h 245"/>
                    <a:gd name="T34" fmla="*/ 30 w 308"/>
                    <a:gd name="T35" fmla="*/ 29 h 245"/>
                    <a:gd name="T36" fmla="*/ 33 w 308"/>
                    <a:gd name="T37" fmla="*/ 28 h 245"/>
                    <a:gd name="T38" fmla="*/ 36 w 308"/>
                    <a:gd name="T39" fmla="*/ 25 h 245"/>
                    <a:gd name="T40" fmla="*/ 38 w 308"/>
                    <a:gd name="T41" fmla="*/ 21 h 245"/>
                    <a:gd name="T42" fmla="*/ 39 w 308"/>
                    <a:gd name="T43" fmla="*/ 16 h 245"/>
                    <a:gd name="T44" fmla="*/ 39 w 308"/>
                    <a:gd name="T45" fmla="*/ 10 h 245"/>
                    <a:gd name="T46" fmla="*/ 39 w 308"/>
                    <a:gd name="T47" fmla="*/ 5 h 245"/>
                    <a:gd name="T48" fmla="*/ 34 w 308"/>
                    <a:gd name="T49" fmla="*/ 1 h 2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headEnd/>
                  <a:tailEnd/>
                </a:ln>
              </p:spPr>
              <p:txBody>
                <a:bodyPr/>
                <a:lstStyle/>
                <a:p>
                  <a:endParaRPr lang="zh-CN" altLang="en-US" b="1"/>
                </a:p>
              </p:txBody>
            </p:sp>
            <p:sp>
              <p:nvSpPr>
                <p:cNvPr id="51" name="Freeform 41">
                  <a:extLst>
                    <a:ext uri="{FF2B5EF4-FFF2-40B4-BE49-F238E27FC236}">
                      <a16:creationId xmlns:a16="http://schemas.microsoft.com/office/drawing/2014/main" id="{338C2A9C-310A-4EA0-83C9-4A9ABFF2A213}"/>
                    </a:ext>
                  </a:extLst>
                </p:cNvPr>
                <p:cNvSpPr>
                  <a:spLocks/>
                </p:cNvSpPr>
                <p:nvPr/>
              </p:nvSpPr>
              <p:spPr bwMode="auto">
                <a:xfrm>
                  <a:off x="2911" y="1958"/>
                  <a:ext cx="22" cy="16"/>
                </a:xfrm>
                <a:custGeom>
                  <a:avLst/>
                  <a:gdLst>
                    <a:gd name="T0" fmla="*/ 0 w 45"/>
                    <a:gd name="T1" fmla="*/ 1 h 33"/>
                    <a:gd name="T2" fmla="*/ 0 w 45"/>
                    <a:gd name="T3" fmla="*/ 0 h 33"/>
                    <a:gd name="T4" fmla="*/ 2 w 45"/>
                    <a:gd name="T5" fmla="*/ 0 h 33"/>
                    <a:gd name="T6" fmla="*/ 3 w 45"/>
                    <a:gd name="T7" fmla="*/ 0 h 33"/>
                    <a:gd name="T8" fmla="*/ 5 w 45"/>
                    <a:gd name="T9" fmla="*/ 0 h 33"/>
                    <a:gd name="T10" fmla="*/ 5 w 45"/>
                    <a:gd name="T11" fmla="*/ 3 h 33"/>
                    <a:gd name="T12" fmla="*/ 4 w 45"/>
                    <a:gd name="T13" fmla="*/ 3 h 33"/>
                    <a:gd name="T14" fmla="*/ 3 w 45"/>
                    <a:gd name="T15" fmla="*/ 3 h 33"/>
                    <a:gd name="T16" fmla="*/ 1 w 45"/>
                    <a:gd name="T17" fmla="*/ 3 h 33"/>
                    <a:gd name="T18" fmla="*/ 0 w 45"/>
                    <a:gd name="T19" fmla="*/ 4 h 33"/>
                    <a:gd name="T20" fmla="*/ 0 w 45"/>
                    <a:gd name="T21" fmla="*/ 1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headEnd/>
                  <a:tailEnd/>
                </a:ln>
              </p:spPr>
              <p:txBody>
                <a:bodyPr/>
                <a:lstStyle/>
                <a:p>
                  <a:endParaRPr lang="zh-CN" altLang="en-US" b="1"/>
                </a:p>
              </p:txBody>
            </p:sp>
            <p:sp>
              <p:nvSpPr>
                <p:cNvPr id="52" name="Freeform 42">
                  <a:extLst>
                    <a:ext uri="{FF2B5EF4-FFF2-40B4-BE49-F238E27FC236}">
                      <a16:creationId xmlns:a16="http://schemas.microsoft.com/office/drawing/2014/main" id="{ED2307DB-0A4A-440F-AA93-F0FE4DF5C59F}"/>
                    </a:ext>
                  </a:extLst>
                </p:cNvPr>
                <p:cNvSpPr>
                  <a:spLocks/>
                </p:cNvSpPr>
                <p:nvPr/>
              </p:nvSpPr>
              <p:spPr bwMode="auto">
                <a:xfrm>
                  <a:off x="2692" y="1951"/>
                  <a:ext cx="65" cy="26"/>
                </a:xfrm>
                <a:custGeom>
                  <a:avLst/>
                  <a:gdLst>
                    <a:gd name="T0" fmla="*/ 17 w 128"/>
                    <a:gd name="T1" fmla="*/ 3 h 52"/>
                    <a:gd name="T2" fmla="*/ 17 w 128"/>
                    <a:gd name="T3" fmla="*/ 7 h 52"/>
                    <a:gd name="T4" fmla="*/ 2 w 128"/>
                    <a:gd name="T5" fmla="*/ 3 h 52"/>
                    <a:gd name="T6" fmla="*/ 0 w 128"/>
                    <a:gd name="T7" fmla="*/ 0 h 52"/>
                    <a:gd name="T8" fmla="*/ 17 w 128"/>
                    <a:gd name="T9" fmla="*/ 3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headEnd/>
                  <a:tailEnd/>
                </a:ln>
              </p:spPr>
              <p:txBody>
                <a:bodyPr/>
                <a:lstStyle/>
                <a:p>
                  <a:endParaRPr lang="zh-CN" altLang="en-US" b="1"/>
                </a:p>
              </p:txBody>
            </p:sp>
            <p:sp>
              <p:nvSpPr>
                <p:cNvPr id="53" name="Freeform 43">
                  <a:extLst>
                    <a:ext uri="{FF2B5EF4-FFF2-40B4-BE49-F238E27FC236}">
                      <a16:creationId xmlns:a16="http://schemas.microsoft.com/office/drawing/2014/main" id="{2B59D3FC-279C-47A2-A142-D6A61687134B}"/>
                    </a:ext>
                  </a:extLst>
                </p:cNvPr>
                <p:cNvSpPr>
                  <a:spLocks/>
                </p:cNvSpPr>
                <p:nvPr/>
              </p:nvSpPr>
              <p:spPr bwMode="auto">
                <a:xfrm>
                  <a:off x="3085" y="1950"/>
                  <a:ext cx="38" cy="27"/>
                </a:xfrm>
                <a:custGeom>
                  <a:avLst/>
                  <a:gdLst>
                    <a:gd name="T0" fmla="*/ 0 w 74"/>
                    <a:gd name="T1" fmla="*/ 4 h 54"/>
                    <a:gd name="T2" fmla="*/ 0 w 74"/>
                    <a:gd name="T3" fmla="*/ 7 h 54"/>
                    <a:gd name="T4" fmla="*/ 9 w 74"/>
                    <a:gd name="T5" fmla="*/ 3 h 54"/>
                    <a:gd name="T6" fmla="*/ 10 w 74"/>
                    <a:gd name="T7" fmla="*/ 0 h 54"/>
                    <a:gd name="T8" fmla="*/ 0 w 74"/>
                    <a:gd name="T9" fmla="*/ 4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headEnd/>
                  <a:tailEnd/>
                </a:ln>
              </p:spPr>
              <p:txBody>
                <a:bodyPr/>
                <a:lstStyle/>
                <a:p>
                  <a:endParaRPr lang="zh-CN" altLang="en-US" b="1"/>
                </a:p>
              </p:txBody>
            </p:sp>
          </p:grpSp>
          <p:grpSp>
            <p:nvGrpSpPr>
              <p:cNvPr id="43" name="Group 44">
                <a:extLst>
                  <a:ext uri="{FF2B5EF4-FFF2-40B4-BE49-F238E27FC236}">
                    <a16:creationId xmlns:a16="http://schemas.microsoft.com/office/drawing/2014/main" id="{F8467785-94F8-47B5-B663-0CB125C20989}"/>
                  </a:ext>
                </a:extLst>
              </p:cNvPr>
              <p:cNvGrpSpPr>
                <a:grpSpLocks/>
              </p:cNvGrpSpPr>
              <p:nvPr/>
            </p:nvGrpSpPr>
            <p:grpSpPr bwMode="auto">
              <a:xfrm>
                <a:off x="2803" y="1970"/>
                <a:ext cx="67" cy="57"/>
                <a:chOff x="2803" y="1970"/>
                <a:chExt cx="67" cy="57"/>
              </a:xfrm>
            </p:grpSpPr>
            <p:sp>
              <p:nvSpPr>
                <p:cNvPr id="47" name="Oval 45">
                  <a:extLst>
                    <a:ext uri="{FF2B5EF4-FFF2-40B4-BE49-F238E27FC236}">
                      <a16:creationId xmlns:a16="http://schemas.microsoft.com/office/drawing/2014/main" id="{D4DB985B-4517-48DF-A6E5-5A3897685DDE}"/>
                    </a:ext>
                  </a:extLst>
                </p:cNvPr>
                <p:cNvSpPr>
                  <a:spLocks noChangeArrowheads="1"/>
                </p:cNvSpPr>
                <p:nvPr/>
              </p:nvSpPr>
              <p:spPr bwMode="auto">
                <a:xfrm>
                  <a:off x="2803" y="1970"/>
                  <a:ext cx="67" cy="57"/>
                </a:xfrm>
                <a:prstGeom prst="ellipse">
                  <a:avLst/>
                </a:prstGeom>
                <a:solidFill>
                  <a:srgbClr val="C0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sp>
              <p:nvSpPr>
                <p:cNvPr id="48" name="Oval 46">
                  <a:extLst>
                    <a:ext uri="{FF2B5EF4-FFF2-40B4-BE49-F238E27FC236}">
                      <a16:creationId xmlns:a16="http://schemas.microsoft.com/office/drawing/2014/main" id="{B307A91C-AC9B-4321-AA18-C071DBA4ECF0}"/>
                    </a:ext>
                  </a:extLst>
                </p:cNvPr>
                <p:cNvSpPr>
                  <a:spLocks noChangeArrowheads="1"/>
                </p:cNvSpPr>
                <p:nvPr/>
              </p:nvSpPr>
              <p:spPr bwMode="auto">
                <a:xfrm>
                  <a:off x="2826" y="1976"/>
                  <a:ext cx="35" cy="36"/>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grpSp>
          <p:grpSp>
            <p:nvGrpSpPr>
              <p:cNvPr id="44" name="Group 47">
                <a:extLst>
                  <a:ext uri="{FF2B5EF4-FFF2-40B4-BE49-F238E27FC236}">
                    <a16:creationId xmlns:a16="http://schemas.microsoft.com/office/drawing/2014/main" id="{22F07295-DD57-4669-92B0-EBCD6F21E731}"/>
                  </a:ext>
                </a:extLst>
              </p:cNvPr>
              <p:cNvGrpSpPr>
                <a:grpSpLocks/>
              </p:cNvGrpSpPr>
              <p:nvPr/>
            </p:nvGrpSpPr>
            <p:grpSpPr bwMode="auto">
              <a:xfrm>
                <a:off x="2975" y="1975"/>
                <a:ext cx="67" cy="57"/>
                <a:chOff x="2975" y="1975"/>
                <a:chExt cx="67" cy="57"/>
              </a:xfrm>
            </p:grpSpPr>
            <p:sp>
              <p:nvSpPr>
                <p:cNvPr id="45" name="Oval 48">
                  <a:extLst>
                    <a:ext uri="{FF2B5EF4-FFF2-40B4-BE49-F238E27FC236}">
                      <a16:creationId xmlns:a16="http://schemas.microsoft.com/office/drawing/2014/main" id="{14A561A0-6A0B-43C7-B763-F678A260BA9A}"/>
                    </a:ext>
                  </a:extLst>
                </p:cNvPr>
                <p:cNvSpPr>
                  <a:spLocks noChangeArrowheads="1"/>
                </p:cNvSpPr>
                <p:nvPr/>
              </p:nvSpPr>
              <p:spPr bwMode="auto">
                <a:xfrm>
                  <a:off x="2975" y="1975"/>
                  <a:ext cx="67" cy="57"/>
                </a:xfrm>
                <a:prstGeom prst="ellipse">
                  <a:avLst/>
                </a:prstGeom>
                <a:solidFill>
                  <a:srgbClr val="C0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sp>
              <p:nvSpPr>
                <p:cNvPr id="46" name="Oval 49">
                  <a:extLst>
                    <a:ext uri="{FF2B5EF4-FFF2-40B4-BE49-F238E27FC236}">
                      <a16:creationId xmlns:a16="http://schemas.microsoft.com/office/drawing/2014/main" id="{7216D055-8A0E-4A06-AAC8-24DB87B479FE}"/>
                    </a:ext>
                  </a:extLst>
                </p:cNvPr>
                <p:cNvSpPr>
                  <a:spLocks noChangeArrowheads="1"/>
                </p:cNvSpPr>
                <p:nvPr/>
              </p:nvSpPr>
              <p:spPr bwMode="auto">
                <a:xfrm>
                  <a:off x="2998" y="1982"/>
                  <a:ext cx="35" cy="35"/>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grpSp>
        </p:grpSp>
        <p:sp>
          <p:nvSpPr>
            <p:cNvPr id="18" name="Freeform 50">
              <a:extLst>
                <a:ext uri="{FF2B5EF4-FFF2-40B4-BE49-F238E27FC236}">
                  <a16:creationId xmlns:a16="http://schemas.microsoft.com/office/drawing/2014/main" id="{53E3A02A-4060-4B7E-BF9D-1BB06B9BF3C4}"/>
                </a:ext>
              </a:extLst>
            </p:cNvPr>
            <p:cNvSpPr>
              <a:spLocks/>
            </p:cNvSpPr>
            <p:nvPr/>
          </p:nvSpPr>
          <p:spPr bwMode="auto">
            <a:xfrm>
              <a:off x="2208" y="2064"/>
              <a:ext cx="192" cy="192"/>
            </a:xfrm>
            <a:custGeom>
              <a:avLst/>
              <a:gdLst>
                <a:gd name="T0" fmla="*/ 6 w 487"/>
                <a:gd name="T1" fmla="*/ 0 h 424"/>
                <a:gd name="T2" fmla="*/ 7 w 487"/>
                <a:gd name="T3" fmla="*/ 3 h 424"/>
                <a:gd name="T4" fmla="*/ 7 w 487"/>
                <a:gd name="T5" fmla="*/ 5 h 424"/>
                <a:gd name="T6" fmla="*/ 9 w 487"/>
                <a:gd name="T7" fmla="*/ 8 h 424"/>
                <a:gd name="T8" fmla="*/ 9 w 487"/>
                <a:gd name="T9" fmla="*/ 10 h 424"/>
                <a:gd name="T10" fmla="*/ 11 w 487"/>
                <a:gd name="T11" fmla="*/ 11 h 424"/>
                <a:gd name="T12" fmla="*/ 12 w 487"/>
                <a:gd name="T13" fmla="*/ 13 h 424"/>
                <a:gd name="T14" fmla="*/ 15 w 487"/>
                <a:gd name="T15" fmla="*/ 15 h 424"/>
                <a:gd name="T16" fmla="*/ 18 w 487"/>
                <a:gd name="T17" fmla="*/ 15 h 424"/>
                <a:gd name="T18" fmla="*/ 20 w 487"/>
                <a:gd name="T19" fmla="*/ 15 h 424"/>
                <a:gd name="T20" fmla="*/ 23 w 487"/>
                <a:gd name="T21" fmla="*/ 13 h 424"/>
                <a:gd name="T22" fmla="*/ 27 w 487"/>
                <a:gd name="T23" fmla="*/ 11 h 424"/>
                <a:gd name="T24" fmla="*/ 27 w 487"/>
                <a:gd name="T25" fmla="*/ 13 h 424"/>
                <a:gd name="T26" fmla="*/ 29 w 487"/>
                <a:gd name="T27" fmla="*/ 28 h 424"/>
                <a:gd name="T28" fmla="*/ 30 w 487"/>
                <a:gd name="T29" fmla="*/ 36 h 424"/>
                <a:gd name="T30" fmla="*/ 26 w 487"/>
                <a:gd name="T31" fmla="*/ 38 h 424"/>
                <a:gd name="T32" fmla="*/ 20 w 487"/>
                <a:gd name="T33" fmla="*/ 39 h 424"/>
                <a:gd name="T34" fmla="*/ 17 w 487"/>
                <a:gd name="T35" fmla="*/ 39 h 424"/>
                <a:gd name="T36" fmla="*/ 11 w 487"/>
                <a:gd name="T37" fmla="*/ 37 h 424"/>
                <a:gd name="T38" fmla="*/ 7 w 487"/>
                <a:gd name="T39" fmla="*/ 34 h 424"/>
                <a:gd name="T40" fmla="*/ 4 w 487"/>
                <a:gd name="T41" fmla="*/ 30 h 424"/>
                <a:gd name="T42" fmla="*/ 2 w 487"/>
                <a:gd name="T43" fmla="*/ 26 h 424"/>
                <a:gd name="T44" fmla="*/ 0 w 487"/>
                <a:gd name="T45" fmla="*/ 21 h 424"/>
                <a:gd name="T46" fmla="*/ 1 w 487"/>
                <a:gd name="T47" fmla="*/ 16 h 424"/>
                <a:gd name="T48" fmla="*/ 2 w 487"/>
                <a:gd name="T49" fmla="*/ 10 h 424"/>
                <a:gd name="T50" fmla="*/ 4 w 487"/>
                <a:gd name="T51" fmla="*/ 6 h 424"/>
                <a:gd name="T52" fmla="*/ 6 w 487"/>
                <a:gd name="T53" fmla="*/ 0 h 4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headEnd/>
              <a:tailEnd/>
            </a:ln>
          </p:spPr>
          <p:txBody>
            <a:bodyPr/>
            <a:lstStyle/>
            <a:p>
              <a:endParaRPr lang="zh-CN" altLang="en-US" b="1"/>
            </a:p>
          </p:txBody>
        </p:sp>
        <p:grpSp>
          <p:nvGrpSpPr>
            <p:cNvPr id="19" name="Group 51">
              <a:extLst>
                <a:ext uri="{FF2B5EF4-FFF2-40B4-BE49-F238E27FC236}">
                  <a16:creationId xmlns:a16="http://schemas.microsoft.com/office/drawing/2014/main" id="{9556EAF9-642F-4B16-A95F-DA9D1A24C1A8}"/>
                </a:ext>
              </a:extLst>
            </p:cNvPr>
            <p:cNvGrpSpPr>
              <a:grpSpLocks/>
            </p:cNvGrpSpPr>
            <p:nvPr/>
          </p:nvGrpSpPr>
          <p:grpSpPr bwMode="auto">
            <a:xfrm rot="16200000" flipV="1">
              <a:off x="2006" y="1788"/>
              <a:ext cx="442" cy="322"/>
              <a:chOff x="4363" y="2585"/>
              <a:chExt cx="1104" cy="808"/>
            </a:xfrm>
          </p:grpSpPr>
          <p:sp>
            <p:nvSpPr>
              <p:cNvPr id="20" name="Freeform 52">
                <a:extLst>
                  <a:ext uri="{FF2B5EF4-FFF2-40B4-BE49-F238E27FC236}">
                    <a16:creationId xmlns:a16="http://schemas.microsoft.com/office/drawing/2014/main" id="{8D353A16-1CEF-40AF-ADDE-2189BB0E59A4}"/>
                  </a:ext>
                </a:extLst>
              </p:cNvPr>
              <p:cNvSpPr>
                <a:spLocks/>
              </p:cNvSpPr>
              <p:nvPr/>
            </p:nvSpPr>
            <p:spPr bwMode="auto">
              <a:xfrm>
                <a:off x="4363" y="2585"/>
                <a:ext cx="1104" cy="808"/>
              </a:xfrm>
              <a:custGeom>
                <a:avLst/>
                <a:gdLst>
                  <a:gd name="T0" fmla="*/ 27 w 3311"/>
                  <a:gd name="T1" fmla="*/ 4 h 2423"/>
                  <a:gd name="T2" fmla="*/ 46 w 3311"/>
                  <a:gd name="T3" fmla="*/ 0 h 2423"/>
                  <a:gd name="T4" fmla="*/ 62 w 3311"/>
                  <a:gd name="T5" fmla="*/ 3 h 2423"/>
                  <a:gd name="T6" fmla="*/ 78 w 3311"/>
                  <a:gd name="T7" fmla="*/ 10 h 2423"/>
                  <a:gd name="T8" fmla="*/ 93 w 3311"/>
                  <a:gd name="T9" fmla="*/ 16 h 2423"/>
                  <a:gd name="T10" fmla="*/ 106 w 3311"/>
                  <a:gd name="T11" fmla="*/ 22 h 2423"/>
                  <a:gd name="T12" fmla="*/ 110 w 3311"/>
                  <a:gd name="T13" fmla="*/ 25 h 2423"/>
                  <a:gd name="T14" fmla="*/ 110 w 3311"/>
                  <a:gd name="T15" fmla="*/ 31 h 2423"/>
                  <a:gd name="T16" fmla="*/ 106 w 3311"/>
                  <a:gd name="T17" fmla="*/ 34 h 2423"/>
                  <a:gd name="T18" fmla="*/ 100 w 3311"/>
                  <a:gd name="T19" fmla="*/ 35 h 2423"/>
                  <a:gd name="T20" fmla="*/ 95 w 3311"/>
                  <a:gd name="T21" fmla="*/ 34 h 2423"/>
                  <a:gd name="T22" fmla="*/ 90 w 3311"/>
                  <a:gd name="T23" fmla="*/ 33 h 2423"/>
                  <a:gd name="T24" fmla="*/ 92 w 3311"/>
                  <a:gd name="T25" fmla="*/ 36 h 2423"/>
                  <a:gd name="T26" fmla="*/ 94 w 3311"/>
                  <a:gd name="T27" fmla="*/ 39 h 2423"/>
                  <a:gd name="T28" fmla="*/ 102 w 3311"/>
                  <a:gd name="T29" fmla="*/ 44 h 2423"/>
                  <a:gd name="T30" fmla="*/ 106 w 3311"/>
                  <a:gd name="T31" fmla="*/ 49 h 2423"/>
                  <a:gd name="T32" fmla="*/ 111 w 3311"/>
                  <a:gd name="T33" fmla="*/ 53 h 2423"/>
                  <a:gd name="T34" fmla="*/ 117 w 3311"/>
                  <a:gd name="T35" fmla="*/ 58 h 2423"/>
                  <a:gd name="T36" fmla="*/ 120 w 3311"/>
                  <a:gd name="T37" fmla="*/ 62 h 2423"/>
                  <a:gd name="T38" fmla="*/ 122 w 3311"/>
                  <a:gd name="T39" fmla="*/ 66 h 2423"/>
                  <a:gd name="T40" fmla="*/ 123 w 3311"/>
                  <a:gd name="T41" fmla="*/ 70 h 2423"/>
                  <a:gd name="T42" fmla="*/ 120 w 3311"/>
                  <a:gd name="T43" fmla="*/ 73 h 2423"/>
                  <a:gd name="T44" fmla="*/ 120 w 3311"/>
                  <a:gd name="T45" fmla="*/ 76 h 2423"/>
                  <a:gd name="T46" fmla="*/ 120 w 3311"/>
                  <a:gd name="T47" fmla="*/ 79 h 2423"/>
                  <a:gd name="T48" fmla="*/ 119 w 3311"/>
                  <a:gd name="T49" fmla="*/ 82 h 2423"/>
                  <a:gd name="T50" fmla="*/ 118 w 3311"/>
                  <a:gd name="T51" fmla="*/ 83 h 2423"/>
                  <a:gd name="T52" fmla="*/ 115 w 3311"/>
                  <a:gd name="T53" fmla="*/ 84 h 2423"/>
                  <a:gd name="T54" fmla="*/ 111 w 3311"/>
                  <a:gd name="T55" fmla="*/ 84 h 2423"/>
                  <a:gd name="T56" fmla="*/ 109 w 3311"/>
                  <a:gd name="T57" fmla="*/ 85 h 2423"/>
                  <a:gd name="T58" fmla="*/ 108 w 3311"/>
                  <a:gd name="T59" fmla="*/ 88 h 2423"/>
                  <a:gd name="T60" fmla="*/ 107 w 3311"/>
                  <a:gd name="T61" fmla="*/ 89 h 2423"/>
                  <a:gd name="T62" fmla="*/ 105 w 3311"/>
                  <a:gd name="T63" fmla="*/ 90 h 2423"/>
                  <a:gd name="T64" fmla="*/ 103 w 3311"/>
                  <a:gd name="T65" fmla="*/ 90 h 2423"/>
                  <a:gd name="T66" fmla="*/ 97 w 3311"/>
                  <a:gd name="T67" fmla="*/ 88 h 2423"/>
                  <a:gd name="T68" fmla="*/ 87 w 3311"/>
                  <a:gd name="T69" fmla="*/ 82 h 2423"/>
                  <a:gd name="T70" fmla="*/ 81 w 3311"/>
                  <a:gd name="T71" fmla="*/ 81 h 2423"/>
                  <a:gd name="T72" fmla="*/ 75 w 3311"/>
                  <a:gd name="T73" fmla="*/ 80 h 2423"/>
                  <a:gd name="T74" fmla="*/ 61 w 3311"/>
                  <a:gd name="T75" fmla="*/ 74 h 2423"/>
                  <a:gd name="T76" fmla="*/ 51 w 3311"/>
                  <a:gd name="T77" fmla="*/ 69 h 2423"/>
                  <a:gd name="T78" fmla="*/ 43 w 3311"/>
                  <a:gd name="T79" fmla="*/ 65 h 2423"/>
                  <a:gd name="T80" fmla="*/ 37 w 3311"/>
                  <a:gd name="T81" fmla="*/ 63 h 2423"/>
                  <a:gd name="T82" fmla="*/ 30 w 3311"/>
                  <a:gd name="T83" fmla="*/ 58 h 2423"/>
                  <a:gd name="T84" fmla="*/ 10 w 3311"/>
                  <a:gd name="T85" fmla="*/ 39 h 2423"/>
                  <a:gd name="T86" fmla="*/ 8 w 3311"/>
                  <a:gd name="T87" fmla="*/ 8 h 2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headEnd/>
                <a:tailEnd/>
              </a:ln>
            </p:spPr>
            <p:txBody>
              <a:bodyPr/>
              <a:lstStyle/>
              <a:p>
                <a:endParaRPr lang="zh-CN" altLang="en-US" b="1"/>
              </a:p>
            </p:txBody>
          </p:sp>
          <p:sp>
            <p:nvSpPr>
              <p:cNvPr id="21" name="Freeform 53">
                <a:extLst>
                  <a:ext uri="{FF2B5EF4-FFF2-40B4-BE49-F238E27FC236}">
                    <a16:creationId xmlns:a16="http://schemas.microsoft.com/office/drawing/2014/main" id="{71885395-EB60-49FC-90C0-28862FC53660}"/>
                  </a:ext>
                </a:extLst>
              </p:cNvPr>
              <p:cNvSpPr>
                <a:spLocks/>
              </p:cNvSpPr>
              <p:nvPr/>
            </p:nvSpPr>
            <p:spPr bwMode="auto">
              <a:xfrm>
                <a:off x="4784" y="3075"/>
                <a:ext cx="336" cy="224"/>
              </a:xfrm>
              <a:custGeom>
                <a:avLst/>
                <a:gdLst>
                  <a:gd name="T0" fmla="*/ 36 w 1008"/>
                  <a:gd name="T1" fmla="*/ 25 h 673"/>
                  <a:gd name="T2" fmla="*/ 37 w 1008"/>
                  <a:gd name="T3" fmla="*/ 23 h 673"/>
                  <a:gd name="T4" fmla="*/ 37 w 1008"/>
                  <a:gd name="T5" fmla="*/ 21 h 673"/>
                  <a:gd name="T6" fmla="*/ 37 w 1008"/>
                  <a:gd name="T7" fmla="*/ 20 h 673"/>
                  <a:gd name="T8" fmla="*/ 36 w 1008"/>
                  <a:gd name="T9" fmla="*/ 17 h 673"/>
                  <a:gd name="T10" fmla="*/ 34 w 1008"/>
                  <a:gd name="T11" fmla="*/ 16 h 673"/>
                  <a:gd name="T12" fmla="*/ 31 w 1008"/>
                  <a:gd name="T13" fmla="*/ 14 h 673"/>
                  <a:gd name="T14" fmla="*/ 28 w 1008"/>
                  <a:gd name="T15" fmla="*/ 12 h 673"/>
                  <a:gd name="T16" fmla="*/ 25 w 1008"/>
                  <a:gd name="T17" fmla="*/ 11 h 673"/>
                  <a:gd name="T18" fmla="*/ 22 w 1008"/>
                  <a:gd name="T19" fmla="*/ 11 h 673"/>
                  <a:gd name="T20" fmla="*/ 21 w 1008"/>
                  <a:gd name="T21" fmla="*/ 9 h 673"/>
                  <a:gd name="T22" fmla="*/ 19 w 1008"/>
                  <a:gd name="T23" fmla="*/ 8 h 673"/>
                  <a:gd name="T24" fmla="*/ 17 w 1008"/>
                  <a:gd name="T25" fmla="*/ 6 h 673"/>
                  <a:gd name="T26" fmla="*/ 15 w 1008"/>
                  <a:gd name="T27" fmla="*/ 5 h 673"/>
                  <a:gd name="T28" fmla="*/ 12 w 1008"/>
                  <a:gd name="T29" fmla="*/ 3 h 673"/>
                  <a:gd name="T30" fmla="*/ 11 w 1008"/>
                  <a:gd name="T31" fmla="*/ 3 h 673"/>
                  <a:gd name="T32" fmla="*/ 8 w 1008"/>
                  <a:gd name="T33" fmla="*/ 1 h 673"/>
                  <a:gd name="T34" fmla="*/ 5 w 1008"/>
                  <a:gd name="T35" fmla="*/ 0 h 673"/>
                  <a:gd name="T36" fmla="*/ 2 w 1008"/>
                  <a:gd name="T37" fmla="*/ 0 h 673"/>
                  <a:gd name="T38" fmla="*/ 0 w 1008"/>
                  <a:gd name="T39" fmla="*/ 0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headEnd/>
                <a:tailEnd/>
              </a:ln>
            </p:spPr>
            <p:txBody>
              <a:bodyPr/>
              <a:lstStyle/>
              <a:p>
                <a:endParaRPr lang="zh-CN" altLang="en-US" b="1"/>
              </a:p>
            </p:txBody>
          </p:sp>
          <p:sp>
            <p:nvSpPr>
              <p:cNvPr id="22" name="Freeform 54">
                <a:extLst>
                  <a:ext uri="{FF2B5EF4-FFF2-40B4-BE49-F238E27FC236}">
                    <a16:creationId xmlns:a16="http://schemas.microsoft.com/office/drawing/2014/main" id="{4E3AAA4B-051F-47A1-8FDE-0B8D7C52C817}"/>
                  </a:ext>
                </a:extLst>
              </p:cNvPr>
              <p:cNvSpPr>
                <a:spLocks/>
              </p:cNvSpPr>
              <p:nvPr/>
            </p:nvSpPr>
            <p:spPr bwMode="auto">
              <a:xfrm>
                <a:off x="4981" y="3054"/>
                <a:ext cx="359" cy="279"/>
              </a:xfrm>
              <a:custGeom>
                <a:avLst/>
                <a:gdLst>
                  <a:gd name="T0" fmla="*/ 40 w 1077"/>
                  <a:gd name="T1" fmla="*/ 31 h 838"/>
                  <a:gd name="T2" fmla="*/ 40 w 1077"/>
                  <a:gd name="T3" fmla="*/ 30 h 838"/>
                  <a:gd name="T4" fmla="*/ 39 w 1077"/>
                  <a:gd name="T5" fmla="*/ 28 h 838"/>
                  <a:gd name="T6" fmla="*/ 38 w 1077"/>
                  <a:gd name="T7" fmla="*/ 27 h 838"/>
                  <a:gd name="T8" fmla="*/ 38 w 1077"/>
                  <a:gd name="T9" fmla="*/ 26 h 838"/>
                  <a:gd name="T10" fmla="*/ 37 w 1077"/>
                  <a:gd name="T11" fmla="*/ 25 h 838"/>
                  <a:gd name="T12" fmla="*/ 34 w 1077"/>
                  <a:gd name="T13" fmla="*/ 23 h 838"/>
                  <a:gd name="T14" fmla="*/ 30 w 1077"/>
                  <a:gd name="T15" fmla="*/ 20 h 838"/>
                  <a:gd name="T16" fmla="*/ 27 w 1077"/>
                  <a:gd name="T17" fmla="*/ 19 h 838"/>
                  <a:gd name="T18" fmla="*/ 24 w 1077"/>
                  <a:gd name="T19" fmla="*/ 18 h 838"/>
                  <a:gd name="T20" fmla="*/ 20 w 1077"/>
                  <a:gd name="T21" fmla="*/ 15 h 838"/>
                  <a:gd name="T22" fmla="*/ 17 w 1077"/>
                  <a:gd name="T23" fmla="*/ 13 h 838"/>
                  <a:gd name="T24" fmla="*/ 14 w 1077"/>
                  <a:gd name="T25" fmla="*/ 10 h 838"/>
                  <a:gd name="T26" fmla="*/ 11 w 1077"/>
                  <a:gd name="T27" fmla="*/ 8 h 838"/>
                  <a:gd name="T28" fmla="*/ 7 w 1077"/>
                  <a:gd name="T29" fmla="*/ 6 h 838"/>
                  <a:gd name="T30" fmla="*/ 4 w 1077"/>
                  <a:gd name="T31" fmla="*/ 3 h 838"/>
                  <a:gd name="T32" fmla="*/ 0 w 1077"/>
                  <a:gd name="T33" fmla="*/ 0 h 8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headEnd/>
                <a:tailEnd/>
              </a:ln>
            </p:spPr>
            <p:txBody>
              <a:bodyPr/>
              <a:lstStyle/>
              <a:p>
                <a:endParaRPr lang="zh-CN" altLang="en-US" b="1"/>
              </a:p>
            </p:txBody>
          </p:sp>
          <p:sp>
            <p:nvSpPr>
              <p:cNvPr id="23" name="Freeform 55">
                <a:extLst>
                  <a:ext uri="{FF2B5EF4-FFF2-40B4-BE49-F238E27FC236}">
                    <a16:creationId xmlns:a16="http://schemas.microsoft.com/office/drawing/2014/main" id="{94AA98D0-3DDC-4528-A317-6A579334AC75}"/>
                  </a:ext>
                </a:extLst>
              </p:cNvPr>
              <p:cNvSpPr>
                <a:spLocks/>
              </p:cNvSpPr>
              <p:nvPr/>
            </p:nvSpPr>
            <p:spPr bwMode="auto">
              <a:xfrm>
                <a:off x="5074" y="2973"/>
                <a:ext cx="356" cy="276"/>
              </a:xfrm>
              <a:custGeom>
                <a:avLst/>
                <a:gdLst>
                  <a:gd name="T0" fmla="*/ 40 w 1069"/>
                  <a:gd name="T1" fmla="*/ 31 h 828"/>
                  <a:gd name="T2" fmla="*/ 38 w 1069"/>
                  <a:gd name="T3" fmla="*/ 29 h 828"/>
                  <a:gd name="T4" fmla="*/ 37 w 1069"/>
                  <a:gd name="T5" fmla="*/ 27 h 828"/>
                  <a:gd name="T6" fmla="*/ 35 w 1069"/>
                  <a:gd name="T7" fmla="*/ 26 h 828"/>
                  <a:gd name="T8" fmla="*/ 29 w 1069"/>
                  <a:gd name="T9" fmla="*/ 22 h 828"/>
                  <a:gd name="T10" fmla="*/ 26 w 1069"/>
                  <a:gd name="T11" fmla="*/ 20 h 828"/>
                  <a:gd name="T12" fmla="*/ 23 w 1069"/>
                  <a:gd name="T13" fmla="*/ 17 h 828"/>
                  <a:gd name="T14" fmla="*/ 20 w 1069"/>
                  <a:gd name="T15" fmla="*/ 15 h 828"/>
                  <a:gd name="T16" fmla="*/ 17 w 1069"/>
                  <a:gd name="T17" fmla="*/ 12 h 828"/>
                  <a:gd name="T18" fmla="*/ 14 w 1069"/>
                  <a:gd name="T19" fmla="*/ 10 h 828"/>
                  <a:gd name="T20" fmla="*/ 12 w 1069"/>
                  <a:gd name="T21" fmla="*/ 9 h 828"/>
                  <a:gd name="T22" fmla="*/ 8 w 1069"/>
                  <a:gd name="T23" fmla="*/ 7 h 828"/>
                  <a:gd name="T24" fmla="*/ 5 w 1069"/>
                  <a:gd name="T25" fmla="*/ 3 h 828"/>
                  <a:gd name="T26" fmla="*/ 0 w 1069"/>
                  <a:gd name="T27" fmla="*/ 0 h 8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headEnd/>
                <a:tailEnd/>
              </a:ln>
            </p:spPr>
            <p:txBody>
              <a:bodyPr/>
              <a:lstStyle/>
              <a:p>
                <a:endParaRPr lang="zh-CN" altLang="en-US" b="1"/>
              </a:p>
            </p:txBody>
          </p:sp>
          <p:sp>
            <p:nvSpPr>
              <p:cNvPr id="24" name="Freeform 56">
                <a:extLst>
                  <a:ext uri="{FF2B5EF4-FFF2-40B4-BE49-F238E27FC236}">
                    <a16:creationId xmlns:a16="http://schemas.microsoft.com/office/drawing/2014/main" id="{B260B480-E22E-4D57-B5C8-52C661066D4E}"/>
                  </a:ext>
                </a:extLst>
              </p:cNvPr>
              <p:cNvSpPr>
                <a:spLocks/>
              </p:cNvSpPr>
              <p:nvPr/>
            </p:nvSpPr>
            <p:spPr bwMode="auto">
              <a:xfrm>
                <a:off x="5130" y="2749"/>
                <a:ext cx="12" cy="104"/>
              </a:xfrm>
              <a:custGeom>
                <a:avLst/>
                <a:gdLst>
                  <a:gd name="T0" fmla="*/ 1 w 36"/>
                  <a:gd name="T1" fmla="*/ 12 h 313"/>
                  <a:gd name="T2" fmla="*/ 0 w 36"/>
                  <a:gd name="T3" fmla="*/ 8 h 313"/>
                  <a:gd name="T4" fmla="*/ 0 w 36"/>
                  <a:gd name="T5" fmla="*/ 6 h 313"/>
                  <a:gd name="T6" fmla="*/ 1 w 36"/>
                  <a:gd name="T7" fmla="*/ 2 h 313"/>
                  <a:gd name="T8" fmla="*/ 1 w 36"/>
                  <a:gd name="T9" fmla="*/ 0 h 3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headEnd/>
                <a:tailEnd/>
              </a:ln>
            </p:spPr>
            <p:txBody>
              <a:bodyPr/>
              <a:lstStyle/>
              <a:p>
                <a:endParaRPr lang="zh-CN" altLang="en-US" b="1"/>
              </a:p>
            </p:txBody>
          </p:sp>
          <p:sp>
            <p:nvSpPr>
              <p:cNvPr id="25" name="Freeform 57">
                <a:extLst>
                  <a:ext uri="{FF2B5EF4-FFF2-40B4-BE49-F238E27FC236}">
                    <a16:creationId xmlns:a16="http://schemas.microsoft.com/office/drawing/2014/main" id="{8D3F7019-1692-4C5F-AF15-FF8DF4D4EE16}"/>
                  </a:ext>
                </a:extLst>
              </p:cNvPr>
              <p:cNvSpPr>
                <a:spLocks/>
              </p:cNvSpPr>
              <p:nvPr/>
            </p:nvSpPr>
            <p:spPr bwMode="auto">
              <a:xfrm>
                <a:off x="5146" y="2938"/>
                <a:ext cx="59" cy="59"/>
              </a:xfrm>
              <a:custGeom>
                <a:avLst/>
                <a:gdLst>
                  <a:gd name="T0" fmla="*/ 7 w 177"/>
                  <a:gd name="T1" fmla="*/ 0 h 175"/>
                  <a:gd name="T2" fmla="*/ 5 w 177"/>
                  <a:gd name="T3" fmla="*/ 0 h 175"/>
                  <a:gd name="T4" fmla="*/ 3 w 177"/>
                  <a:gd name="T5" fmla="*/ 1 h 175"/>
                  <a:gd name="T6" fmla="*/ 2 w 177"/>
                  <a:gd name="T7" fmla="*/ 3 h 175"/>
                  <a:gd name="T8" fmla="*/ 1 w 177"/>
                  <a:gd name="T9" fmla="*/ 4 h 175"/>
                  <a:gd name="T10" fmla="*/ 0 w 177"/>
                  <a:gd name="T11" fmla="*/ 7 h 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headEnd/>
                <a:tailEnd/>
              </a:ln>
            </p:spPr>
            <p:txBody>
              <a:bodyPr/>
              <a:lstStyle/>
              <a:p>
                <a:endParaRPr lang="zh-CN" altLang="en-US" b="1"/>
              </a:p>
            </p:txBody>
          </p:sp>
          <p:sp>
            <p:nvSpPr>
              <p:cNvPr id="26" name="Freeform 58">
                <a:extLst>
                  <a:ext uri="{FF2B5EF4-FFF2-40B4-BE49-F238E27FC236}">
                    <a16:creationId xmlns:a16="http://schemas.microsoft.com/office/drawing/2014/main" id="{0A5809CF-A26A-4523-ADF9-F14D3A81E950}"/>
                  </a:ext>
                </a:extLst>
              </p:cNvPr>
              <p:cNvSpPr>
                <a:spLocks/>
              </p:cNvSpPr>
              <p:nvPr/>
            </p:nvSpPr>
            <p:spPr bwMode="auto">
              <a:xfrm>
                <a:off x="5048" y="3028"/>
                <a:ext cx="94" cy="41"/>
              </a:xfrm>
              <a:custGeom>
                <a:avLst/>
                <a:gdLst>
                  <a:gd name="T0" fmla="*/ 10 w 281"/>
                  <a:gd name="T1" fmla="*/ 0 h 123"/>
                  <a:gd name="T2" fmla="*/ 9 w 281"/>
                  <a:gd name="T3" fmla="*/ 0 h 123"/>
                  <a:gd name="T4" fmla="*/ 6 w 281"/>
                  <a:gd name="T5" fmla="*/ 0 h 123"/>
                  <a:gd name="T6" fmla="*/ 3 w 281"/>
                  <a:gd name="T7" fmla="*/ 1 h 123"/>
                  <a:gd name="T8" fmla="*/ 2 w 281"/>
                  <a:gd name="T9" fmla="*/ 2 h 123"/>
                  <a:gd name="T10" fmla="*/ 0 w 281"/>
                  <a:gd name="T11" fmla="*/ 5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headEnd/>
                <a:tailEnd/>
              </a:ln>
            </p:spPr>
            <p:txBody>
              <a:bodyPr/>
              <a:lstStyle/>
              <a:p>
                <a:endParaRPr lang="zh-CN" altLang="en-US" b="1"/>
              </a:p>
            </p:txBody>
          </p:sp>
          <p:sp>
            <p:nvSpPr>
              <p:cNvPr id="27" name="Freeform 59">
                <a:extLst>
                  <a:ext uri="{FF2B5EF4-FFF2-40B4-BE49-F238E27FC236}">
                    <a16:creationId xmlns:a16="http://schemas.microsoft.com/office/drawing/2014/main" id="{8E36F052-9146-40F7-806A-3E2137BFFD5F}"/>
                  </a:ext>
                </a:extLst>
              </p:cNvPr>
              <p:cNvSpPr>
                <a:spLocks/>
              </p:cNvSpPr>
              <p:nvPr/>
            </p:nvSpPr>
            <p:spPr bwMode="auto">
              <a:xfrm>
                <a:off x="4920" y="3088"/>
                <a:ext cx="106" cy="22"/>
              </a:xfrm>
              <a:custGeom>
                <a:avLst/>
                <a:gdLst>
                  <a:gd name="T0" fmla="*/ 12 w 319"/>
                  <a:gd name="T1" fmla="*/ 0 h 68"/>
                  <a:gd name="T2" fmla="*/ 9 w 319"/>
                  <a:gd name="T3" fmla="*/ 0 h 68"/>
                  <a:gd name="T4" fmla="*/ 6 w 319"/>
                  <a:gd name="T5" fmla="*/ 0 h 68"/>
                  <a:gd name="T6" fmla="*/ 4 w 319"/>
                  <a:gd name="T7" fmla="*/ 1 h 68"/>
                  <a:gd name="T8" fmla="*/ 2 w 319"/>
                  <a:gd name="T9" fmla="*/ 1 h 68"/>
                  <a:gd name="T10" fmla="*/ 0 w 319"/>
                  <a:gd name="T11" fmla="*/ 2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headEnd/>
                <a:tailEnd/>
              </a:ln>
            </p:spPr>
            <p:txBody>
              <a:bodyPr/>
              <a:lstStyle/>
              <a:p>
                <a:endParaRPr lang="zh-CN" altLang="en-US" b="1"/>
              </a:p>
            </p:txBody>
          </p:sp>
          <p:sp>
            <p:nvSpPr>
              <p:cNvPr id="28" name="Freeform 60">
                <a:extLst>
                  <a:ext uri="{FF2B5EF4-FFF2-40B4-BE49-F238E27FC236}">
                    <a16:creationId xmlns:a16="http://schemas.microsoft.com/office/drawing/2014/main" id="{C1A11EB8-DC67-451C-B4A0-8BBED833F235}"/>
                  </a:ext>
                </a:extLst>
              </p:cNvPr>
              <p:cNvSpPr>
                <a:spLocks/>
              </p:cNvSpPr>
              <p:nvPr/>
            </p:nvSpPr>
            <p:spPr bwMode="auto">
              <a:xfrm>
                <a:off x="5251" y="3010"/>
                <a:ext cx="50" cy="35"/>
              </a:xfrm>
              <a:custGeom>
                <a:avLst/>
                <a:gdLst>
                  <a:gd name="T0" fmla="*/ 6 w 150"/>
                  <a:gd name="T1" fmla="*/ 0 h 103"/>
                  <a:gd name="T2" fmla="*/ 4 w 150"/>
                  <a:gd name="T3" fmla="*/ 0 h 103"/>
                  <a:gd name="T4" fmla="*/ 2 w 150"/>
                  <a:gd name="T5" fmla="*/ 2 h 103"/>
                  <a:gd name="T6" fmla="*/ 0 w 150"/>
                  <a:gd name="T7" fmla="*/ 4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headEnd/>
                <a:tailEnd/>
              </a:ln>
            </p:spPr>
            <p:txBody>
              <a:bodyPr/>
              <a:lstStyle/>
              <a:p>
                <a:endParaRPr lang="zh-CN" altLang="en-US" b="1"/>
              </a:p>
            </p:txBody>
          </p:sp>
          <p:sp>
            <p:nvSpPr>
              <p:cNvPr id="29" name="Freeform 61">
                <a:extLst>
                  <a:ext uri="{FF2B5EF4-FFF2-40B4-BE49-F238E27FC236}">
                    <a16:creationId xmlns:a16="http://schemas.microsoft.com/office/drawing/2014/main" id="{C6F65BC9-2ACE-4CDC-AD51-2E0E95205F02}"/>
                  </a:ext>
                </a:extLst>
              </p:cNvPr>
              <p:cNvSpPr>
                <a:spLocks/>
              </p:cNvSpPr>
              <p:nvPr/>
            </p:nvSpPr>
            <p:spPr bwMode="auto">
              <a:xfrm>
                <a:off x="5142" y="3082"/>
                <a:ext cx="81" cy="42"/>
              </a:xfrm>
              <a:custGeom>
                <a:avLst/>
                <a:gdLst>
                  <a:gd name="T0" fmla="*/ 9 w 242"/>
                  <a:gd name="T1" fmla="*/ 0 h 124"/>
                  <a:gd name="T2" fmla="*/ 6 w 242"/>
                  <a:gd name="T3" fmla="*/ 0 h 124"/>
                  <a:gd name="T4" fmla="*/ 4 w 242"/>
                  <a:gd name="T5" fmla="*/ 1 h 124"/>
                  <a:gd name="T6" fmla="*/ 2 w 242"/>
                  <a:gd name="T7" fmla="*/ 2 h 124"/>
                  <a:gd name="T8" fmla="*/ 0 w 242"/>
                  <a:gd name="T9" fmla="*/ 5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0" name="Freeform 62">
                <a:extLst>
                  <a:ext uri="{FF2B5EF4-FFF2-40B4-BE49-F238E27FC236}">
                    <a16:creationId xmlns:a16="http://schemas.microsoft.com/office/drawing/2014/main" id="{D913B4B4-3AAE-484D-A6DD-E2120D1B2C10}"/>
                  </a:ext>
                </a:extLst>
              </p:cNvPr>
              <p:cNvSpPr>
                <a:spLocks/>
              </p:cNvSpPr>
              <p:nvPr/>
            </p:nvSpPr>
            <p:spPr bwMode="auto">
              <a:xfrm>
                <a:off x="5262" y="3167"/>
                <a:ext cx="68" cy="32"/>
              </a:xfrm>
              <a:custGeom>
                <a:avLst/>
                <a:gdLst>
                  <a:gd name="T0" fmla="*/ 8 w 205"/>
                  <a:gd name="T1" fmla="*/ 0 h 95"/>
                  <a:gd name="T2" fmla="*/ 6 w 205"/>
                  <a:gd name="T3" fmla="*/ 0 h 95"/>
                  <a:gd name="T4" fmla="*/ 4 w 205"/>
                  <a:gd name="T5" fmla="*/ 1 h 95"/>
                  <a:gd name="T6" fmla="*/ 2 w 205"/>
                  <a:gd name="T7" fmla="*/ 2 h 95"/>
                  <a:gd name="T8" fmla="*/ 0 w 205"/>
                  <a:gd name="T9" fmla="*/ 4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1" name="Freeform 63">
                <a:extLst>
                  <a:ext uri="{FF2B5EF4-FFF2-40B4-BE49-F238E27FC236}">
                    <a16:creationId xmlns:a16="http://schemas.microsoft.com/office/drawing/2014/main" id="{FFB1148E-8C79-4B14-A275-5717BAA248C5}"/>
                  </a:ext>
                </a:extLst>
              </p:cNvPr>
              <p:cNvSpPr>
                <a:spLocks/>
              </p:cNvSpPr>
              <p:nvPr/>
            </p:nvSpPr>
            <p:spPr bwMode="auto">
              <a:xfrm>
                <a:off x="5139" y="3221"/>
                <a:ext cx="66" cy="33"/>
              </a:xfrm>
              <a:custGeom>
                <a:avLst/>
                <a:gdLst>
                  <a:gd name="T0" fmla="*/ 7 w 199"/>
                  <a:gd name="T1" fmla="*/ 0 h 101"/>
                  <a:gd name="T2" fmla="*/ 5 w 199"/>
                  <a:gd name="T3" fmla="*/ 1 h 101"/>
                  <a:gd name="T4" fmla="*/ 3 w 199"/>
                  <a:gd name="T5" fmla="*/ 1 h 101"/>
                  <a:gd name="T6" fmla="*/ 1 w 199"/>
                  <a:gd name="T7" fmla="*/ 2 h 101"/>
                  <a:gd name="T8" fmla="*/ 0 w 199"/>
                  <a:gd name="T9" fmla="*/ 4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2" name="Freeform 64">
                <a:extLst>
                  <a:ext uri="{FF2B5EF4-FFF2-40B4-BE49-F238E27FC236}">
                    <a16:creationId xmlns:a16="http://schemas.microsoft.com/office/drawing/2014/main" id="{87AD5755-D5BA-4B14-B38B-26F34ABE3F3F}"/>
                  </a:ext>
                </a:extLst>
              </p:cNvPr>
              <p:cNvSpPr>
                <a:spLocks/>
              </p:cNvSpPr>
              <p:nvPr/>
            </p:nvSpPr>
            <p:spPr bwMode="auto">
              <a:xfrm>
                <a:off x="5013" y="2863"/>
                <a:ext cx="98" cy="85"/>
              </a:xfrm>
              <a:custGeom>
                <a:avLst/>
                <a:gdLst>
                  <a:gd name="T0" fmla="*/ 0 w 296"/>
                  <a:gd name="T1" fmla="*/ 10 h 253"/>
                  <a:gd name="T2" fmla="*/ 2 w 296"/>
                  <a:gd name="T3" fmla="*/ 8 h 253"/>
                  <a:gd name="T4" fmla="*/ 5 w 296"/>
                  <a:gd name="T5" fmla="*/ 5 h 253"/>
                  <a:gd name="T6" fmla="*/ 8 w 296"/>
                  <a:gd name="T7" fmla="*/ 3 h 253"/>
                  <a:gd name="T8" fmla="*/ 11 w 296"/>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3" name="Freeform 65">
                <a:extLst>
                  <a:ext uri="{FF2B5EF4-FFF2-40B4-BE49-F238E27FC236}">
                    <a16:creationId xmlns:a16="http://schemas.microsoft.com/office/drawing/2014/main" id="{3F0A7472-FAC0-43BC-AC1B-EE23D04A7AF7}"/>
                  </a:ext>
                </a:extLst>
              </p:cNvPr>
              <p:cNvSpPr>
                <a:spLocks/>
              </p:cNvSpPr>
              <p:nvPr/>
            </p:nvSpPr>
            <p:spPr bwMode="auto">
              <a:xfrm>
                <a:off x="5016" y="3137"/>
                <a:ext cx="79" cy="32"/>
              </a:xfrm>
              <a:custGeom>
                <a:avLst/>
                <a:gdLst>
                  <a:gd name="T0" fmla="*/ 9 w 237"/>
                  <a:gd name="T1" fmla="*/ 0 h 96"/>
                  <a:gd name="T2" fmla="*/ 6 w 237"/>
                  <a:gd name="T3" fmla="*/ 0 h 96"/>
                  <a:gd name="T4" fmla="*/ 3 w 237"/>
                  <a:gd name="T5" fmla="*/ 1 h 96"/>
                  <a:gd name="T6" fmla="*/ 2 w 237"/>
                  <a:gd name="T7" fmla="*/ 2 h 96"/>
                  <a:gd name="T8" fmla="*/ 0 w 237"/>
                  <a:gd name="T9" fmla="*/ 4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4" name="Freeform 66">
                <a:extLst>
                  <a:ext uri="{FF2B5EF4-FFF2-40B4-BE49-F238E27FC236}">
                    <a16:creationId xmlns:a16="http://schemas.microsoft.com/office/drawing/2014/main" id="{D85E200A-CDE1-4746-815C-C55CA85A927B}"/>
                  </a:ext>
                </a:extLst>
              </p:cNvPr>
              <p:cNvSpPr>
                <a:spLocks/>
              </p:cNvSpPr>
              <p:nvPr/>
            </p:nvSpPr>
            <p:spPr bwMode="auto">
              <a:xfrm>
                <a:off x="5320" y="3082"/>
                <a:ext cx="66" cy="27"/>
              </a:xfrm>
              <a:custGeom>
                <a:avLst/>
                <a:gdLst>
                  <a:gd name="T0" fmla="*/ 7 w 198"/>
                  <a:gd name="T1" fmla="*/ 1 h 79"/>
                  <a:gd name="T2" fmla="*/ 5 w 198"/>
                  <a:gd name="T3" fmla="*/ 0 h 79"/>
                  <a:gd name="T4" fmla="*/ 4 w 198"/>
                  <a:gd name="T5" fmla="*/ 0 h 79"/>
                  <a:gd name="T6" fmla="*/ 2 w 198"/>
                  <a:gd name="T7" fmla="*/ 1 h 79"/>
                  <a:gd name="T8" fmla="*/ 1 w 198"/>
                  <a:gd name="T9" fmla="*/ 2 h 79"/>
                  <a:gd name="T10" fmla="*/ 0 w 198"/>
                  <a:gd name="T11" fmla="*/ 3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5" name="Freeform 67">
                <a:extLst>
                  <a:ext uri="{FF2B5EF4-FFF2-40B4-BE49-F238E27FC236}">
                    <a16:creationId xmlns:a16="http://schemas.microsoft.com/office/drawing/2014/main" id="{4E12F89F-0D59-49A0-A68D-F613DF4FD4FC}"/>
                  </a:ext>
                </a:extLst>
              </p:cNvPr>
              <p:cNvSpPr>
                <a:spLocks/>
              </p:cNvSpPr>
              <p:nvPr/>
            </p:nvSpPr>
            <p:spPr bwMode="auto">
              <a:xfrm>
                <a:off x="4928" y="3174"/>
                <a:ext cx="61" cy="24"/>
              </a:xfrm>
              <a:custGeom>
                <a:avLst/>
                <a:gdLst>
                  <a:gd name="T0" fmla="*/ 7 w 184"/>
                  <a:gd name="T1" fmla="*/ 0 h 72"/>
                  <a:gd name="T2" fmla="*/ 6 w 184"/>
                  <a:gd name="T3" fmla="*/ 0 h 72"/>
                  <a:gd name="T4" fmla="*/ 4 w 184"/>
                  <a:gd name="T5" fmla="*/ 0 h 72"/>
                  <a:gd name="T6" fmla="*/ 2 w 184"/>
                  <a:gd name="T7" fmla="*/ 1 h 72"/>
                  <a:gd name="T8" fmla="*/ 1 w 184"/>
                  <a:gd name="T9" fmla="*/ 1 h 72"/>
                  <a:gd name="T10" fmla="*/ 1 w 184"/>
                  <a:gd name="T11" fmla="*/ 2 h 72"/>
                  <a:gd name="T12" fmla="*/ 0 w 184"/>
                  <a:gd name="T13" fmla="*/ 3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6" name="Freeform 68">
                <a:extLst>
                  <a:ext uri="{FF2B5EF4-FFF2-40B4-BE49-F238E27FC236}">
                    <a16:creationId xmlns:a16="http://schemas.microsoft.com/office/drawing/2014/main" id="{8D1932D1-8D08-4769-B4AF-D43F1F2199F9}"/>
                  </a:ext>
                </a:extLst>
              </p:cNvPr>
              <p:cNvSpPr>
                <a:spLocks/>
              </p:cNvSpPr>
              <p:nvPr/>
            </p:nvSpPr>
            <p:spPr bwMode="auto">
              <a:xfrm>
                <a:off x="4839" y="3054"/>
                <a:ext cx="12" cy="26"/>
              </a:xfrm>
              <a:custGeom>
                <a:avLst/>
                <a:gdLst>
                  <a:gd name="T0" fmla="*/ 0 w 38"/>
                  <a:gd name="T1" fmla="*/ 3 h 78"/>
                  <a:gd name="T2" fmla="*/ 0 w 38"/>
                  <a:gd name="T3" fmla="*/ 1 h 78"/>
                  <a:gd name="T4" fmla="*/ 1 w 38"/>
                  <a:gd name="T5" fmla="*/ 0 h 78"/>
                  <a:gd name="T6" fmla="*/ 1 w 38"/>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7" name="Freeform 69">
                <a:extLst>
                  <a:ext uri="{FF2B5EF4-FFF2-40B4-BE49-F238E27FC236}">
                    <a16:creationId xmlns:a16="http://schemas.microsoft.com/office/drawing/2014/main" id="{FB886D89-D317-43B9-95B1-EAE37A7001E8}"/>
                  </a:ext>
                </a:extLst>
              </p:cNvPr>
              <p:cNvSpPr>
                <a:spLocks/>
              </p:cNvSpPr>
              <p:nvPr/>
            </p:nvSpPr>
            <p:spPr bwMode="auto">
              <a:xfrm>
                <a:off x="4684" y="2741"/>
                <a:ext cx="342" cy="89"/>
              </a:xfrm>
              <a:custGeom>
                <a:avLst/>
                <a:gdLst>
                  <a:gd name="T0" fmla="*/ 0 w 1027"/>
                  <a:gd name="T1" fmla="*/ 0 h 266"/>
                  <a:gd name="T2" fmla="*/ 6 w 1027"/>
                  <a:gd name="T3" fmla="*/ 5 h 266"/>
                  <a:gd name="T4" fmla="*/ 10 w 1027"/>
                  <a:gd name="T5" fmla="*/ 8 h 266"/>
                  <a:gd name="T6" fmla="*/ 14 w 1027"/>
                  <a:gd name="T7" fmla="*/ 9 h 266"/>
                  <a:gd name="T8" fmla="*/ 27 w 1027"/>
                  <a:gd name="T9" fmla="*/ 10 h 266"/>
                  <a:gd name="T10" fmla="*/ 32 w 1027"/>
                  <a:gd name="T11" fmla="*/ 9 h 266"/>
                  <a:gd name="T12" fmla="*/ 35 w 1027"/>
                  <a:gd name="T13" fmla="*/ 8 h 266"/>
                  <a:gd name="T14" fmla="*/ 38 w 1027"/>
                  <a:gd name="T15" fmla="*/ 8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8" name="Freeform 70">
                <a:extLst>
                  <a:ext uri="{FF2B5EF4-FFF2-40B4-BE49-F238E27FC236}">
                    <a16:creationId xmlns:a16="http://schemas.microsoft.com/office/drawing/2014/main" id="{EB276ABC-849B-40CD-9231-A312FCA6D1C7}"/>
                  </a:ext>
                </a:extLst>
              </p:cNvPr>
              <p:cNvSpPr>
                <a:spLocks/>
              </p:cNvSpPr>
              <p:nvPr/>
            </p:nvSpPr>
            <p:spPr bwMode="auto">
              <a:xfrm>
                <a:off x="4700" y="2762"/>
                <a:ext cx="58" cy="132"/>
              </a:xfrm>
              <a:custGeom>
                <a:avLst/>
                <a:gdLst>
                  <a:gd name="T0" fmla="*/ 0 w 174"/>
                  <a:gd name="T1" fmla="*/ 0 h 396"/>
                  <a:gd name="T2" fmla="*/ 3 w 174"/>
                  <a:gd name="T3" fmla="*/ 4 h 396"/>
                  <a:gd name="T4" fmla="*/ 5 w 174"/>
                  <a:gd name="T5" fmla="*/ 8 h 396"/>
                  <a:gd name="T6" fmla="*/ 5 w 174"/>
                  <a:gd name="T7" fmla="*/ 11 h 396"/>
                  <a:gd name="T8" fmla="*/ 6 w 174"/>
                  <a:gd name="T9" fmla="*/ 15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headEnd/>
                <a:tailEnd/>
              </a:ln>
            </p:spPr>
            <p:txBody>
              <a:bodyPr/>
              <a:lstStyle/>
              <a:p>
                <a:endParaRPr lang="zh-CN" altLang="en-US" b="1"/>
              </a:p>
            </p:txBody>
          </p:sp>
          <p:sp>
            <p:nvSpPr>
              <p:cNvPr id="39" name="Freeform 71">
                <a:extLst>
                  <a:ext uri="{FF2B5EF4-FFF2-40B4-BE49-F238E27FC236}">
                    <a16:creationId xmlns:a16="http://schemas.microsoft.com/office/drawing/2014/main" id="{5B1EC8EC-DD42-47F2-AA22-561F8E967353}"/>
                  </a:ext>
                </a:extLst>
              </p:cNvPr>
              <p:cNvSpPr>
                <a:spLocks/>
              </p:cNvSpPr>
              <p:nvPr/>
            </p:nvSpPr>
            <p:spPr bwMode="auto">
              <a:xfrm>
                <a:off x="4653" y="2924"/>
                <a:ext cx="331" cy="142"/>
              </a:xfrm>
              <a:custGeom>
                <a:avLst/>
                <a:gdLst>
                  <a:gd name="T0" fmla="*/ 37 w 992"/>
                  <a:gd name="T1" fmla="*/ 0 h 425"/>
                  <a:gd name="T2" fmla="*/ 30 w 992"/>
                  <a:gd name="T3" fmla="*/ 4 h 425"/>
                  <a:gd name="T4" fmla="*/ 25 w 992"/>
                  <a:gd name="T5" fmla="*/ 5 h 425"/>
                  <a:gd name="T6" fmla="*/ 19 w 992"/>
                  <a:gd name="T7" fmla="*/ 8 h 425"/>
                  <a:gd name="T8" fmla="*/ 12 w 992"/>
                  <a:gd name="T9" fmla="*/ 9 h 425"/>
                  <a:gd name="T10" fmla="*/ 6 w 992"/>
                  <a:gd name="T11" fmla="*/ 12 h 425"/>
                  <a:gd name="T12" fmla="*/ 1 w 992"/>
                  <a:gd name="T13" fmla="*/ 15 h 425"/>
                  <a:gd name="T14" fmla="*/ 0 w 992"/>
                  <a:gd name="T15" fmla="*/ 16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headEnd/>
                <a:tailEnd/>
              </a:ln>
            </p:spPr>
            <p:txBody>
              <a:bodyPr/>
              <a:lstStyle/>
              <a:p>
                <a:endParaRPr lang="zh-CN" altLang="en-US" b="1"/>
              </a:p>
            </p:txBody>
          </p:sp>
          <p:sp>
            <p:nvSpPr>
              <p:cNvPr id="40" name="Freeform 72">
                <a:extLst>
                  <a:ext uri="{FF2B5EF4-FFF2-40B4-BE49-F238E27FC236}">
                    <a16:creationId xmlns:a16="http://schemas.microsoft.com/office/drawing/2014/main" id="{D893FDED-3D6F-45A7-9651-7003546BD401}"/>
                  </a:ext>
                </a:extLst>
              </p:cNvPr>
              <p:cNvSpPr>
                <a:spLocks/>
              </p:cNvSpPr>
              <p:nvPr/>
            </p:nvSpPr>
            <p:spPr bwMode="auto">
              <a:xfrm>
                <a:off x="5082" y="2939"/>
                <a:ext cx="9" cy="39"/>
              </a:xfrm>
              <a:custGeom>
                <a:avLst/>
                <a:gdLst>
                  <a:gd name="T0" fmla="*/ 1 w 27"/>
                  <a:gd name="T1" fmla="*/ 4 h 116"/>
                  <a:gd name="T2" fmla="*/ 1 w 27"/>
                  <a:gd name="T3" fmla="*/ 3 h 116"/>
                  <a:gd name="T4" fmla="*/ 0 w 27"/>
                  <a:gd name="T5" fmla="*/ 1 h 116"/>
                  <a:gd name="T6" fmla="*/ 0 w 27"/>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headEnd/>
                <a:tailEnd/>
              </a:ln>
            </p:spPr>
            <p:txBody>
              <a:bodyPr/>
              <a:lstStyle/>
              <a:p>
                <a:endParaRPr lang="zh-CN" altLang="en-US" b="1"/>
              </a:p>
            </p:txBody>
          </p:sp>
          <p:sp>
            <p:nvSpPr>
              <p:cNvPr id="41" name="Freeform 73">
                <a:extLst>
                  <a:ext uri="{FF2B5EF4-FFF2-40B4-BE49-F238E27FC236}">
                    <a16:creationId xmlns:a16="http://schemas.microsoft.com/office/drawing/2014/main" id="{DE04AE3A-C7A8-43D4-8EB8-F8C584438DFE}"/>
                  </a:ext>
                </a:extLst>
              </p:cNvPr>
              <p:cNvSpPr>
                <a:spLocks/>
              </p:cNvSpPr>
              <p:nvPr/>
            </p:nvSpPr>
            <p:spPr bwMode="auto">
              <a:xfrm>
                <a:off x="5042" y="2814"/>
                <a:ext cx="68" cy="49"/>
              </a:xfrm>
              <a:custGeom>
                <a:avLst/>
                <a:gdLst>
                  <a:gd name="T0" fmla="*/ 0 w 204"/>
                  <a:gd name="T1" fmla="*/ 0 h 149"/>
                  <a:gd name="T2" fmla="*/ 2 w 204"/>
                  <a:gd name="T3" fmla="*/ 2 h 149"/>
                  <a:gd name="T4" fmla="*/ 4 w 204"/>
                  <a:gd name="T5" fmla="*/ 3 h 149"/>
                  <a:gd name="T6" fmla="*/ 8 w 204"/>
                  <a:gd name="T7" fmla="*/ 5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headEnd/>
                <a:tailEnd/>
              </a:ln>
            </p:spPr>
            <p:txBody>
              <a:bodyPr/>
              <a:lstStyle/>
              <a:p>
                <a:endParaRPr lang="zh-CN" altLang="en-US" b="1"/>
              </a:p>
            </p:txBody>
          </p:sp>
        </p:grpSp>
      </p:grpSp>
      <p:sp>
        <p:nvSpPr>
          <p:cNvPr id="81" name="AutoShape 74">
            <a:extLst>
              <a:ext uri="{FF2B5EF4-FFF2-40B4-BE49-F238E27FC236}">
                <a16:creationId xmlns:a16="http://schemas.microsoft.com/office/drawing/2014/main" id="{46F0AFE4-1A5A-4C35-B6A3-9EFDB43DDEDE}"/>
              </a:ext>
            </a:extLst>
          </p:cNvPr>
          <p:cNvSpPr>
            <a:spLocks noChangeArrowheads="1"/>
          </p:cNvSpPr>
          <p:nvPr/>
        </p:nvSpPr>
        <p:spPr bwMode="auto">
          <a:xfrm>
            <a:off x="926018" y="971203"/>
            <a:ext cx="6400800" cy="762000"/>
          </a:xfrm>
          <a:prstGeom prst="cloudCallout">
            <a:avLst>
              <a:gd name="adj1" fmla="val 52836"/>
              <a:gd name="adj2" fmla="val 90985"/>
            </a:avLst>
          </a:prstGeom>
          <a:gradFill rotWithShape="0">
            <a:gsLst>
              <a:gs pos="0">
                <a:srgbClr val="FFFFFF"/>
              </a:gs>
              <a:gs pos="100000">
                <a:srgbClr val="CCFFFF"/>
              </a:gs>
            </a:gsLst>
            <a:lin ang="2700000" scaled="1"/>
          </a:gradFill>
          <a:ln w="9525">
            <a:solidFill>
              <a:srgbClr val="CDB33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0" b="1" dirty="0">
                <a:solidFill>
                  <a:srgbClr val="000000"/>
                </a:solidFill>
                <a:latin typeface="Times New Roman" panose="02020603050405020304" pitchFamily="18" charset="0"/>
              </a:rPr>
              <a:t>什么是分布估计算法？</a:t>
            </a:r>
            <a:endParaRPr kumimoji="1" lang="zh-CN" altLang="en-US" sz="2000" b="1" dirty="0">
              <a:solidFill>
                <a:srgbClr val="000000"/>
              </a:solidFill>
              <a:latin typeface="Times New Roman" panose="02020603050405020304" pitchFamily="18" charset="0"/>
            </a:endParaRPr>
          </a:p>
        </p:txBody>
      </p:sp>
      <p:grpSp>
        <p:nvGrpSpPr>
          <p:cNvPr id="82" name="Group 75">
            <a:extLst>
              <a:ext uri="{FF2B5EF4-FFF2-40B4-BE49-F238E27FC236}">
                <a16:creationId xmlns:a16="http://schemas.microsoft.com/office/drawing/2014/main" id="{FF881673-3386-4109-ABD0-71F9E9C4F98E}"/>
              </a:ext>
            </a:extLst>
          </p:cNvPr>
          <p:cNvGrpSpPr>
            <a:grpSpLocks/>
          </p:cNvGrpSpPr>
          <p:nvPr/>
        </p:nvGrpSpPr>
        <p:grpSpPr bwMode="auto">
          <a:xfrm>
            <a:off x="479425" y="4965700"/>
            <a:ext cx="1593850" cy="1631950"/>
            <a:chOff x="2051" y="1696"/>
            <a:chExt cx="1004" cy="1028"/>
          </a:xfrm>
        </p:grpSpPr>
        <p:sp>
          <p:nvSpPr>
            <p:cNvPr id="83" name="Freeform 76">
              <a:extLst>
                <a:ext uri="{FF2B5EF4-FFF2-40B4-BE49-F238E27FC236}">
                  <a16:creationId xmlns:a16="http://schemas.microsoft.com/office/drawing/2014/main" id="{FECA5BC5-09DF-4AE2-97E3-459307BA80CA}"/>
                </a:ext>
              </a:extLst>
            </p:cNvPr>
            <p:cNvSpPr>
              <a:spLocks/>
            </p:cNvSpPr>
            <p:nvPr/>
          </p:nvSpPr>
          <p:spPr bwMode="auto">
            <a:xfrm rot="1123344">
              <a:off x="2261" y="1981"/>
              <a:ext cx="467" cy="582"/>
            </a:xfrm>
            <a:custGeom>
              <a:avLst/>
              <a:gdLst>
                <a:gd name="T0" fmla="*/ 14 w 648"/>
                <a:gd name="T1" fmla="*/ 46 h 858"/>
                <a:gd name="T2" fmla="*/ 33 w 648"/>
                <a:gd name="T3" fmla="*/ 32 h 858"/>
                <a:gd name="T4" fmla="*/ 109 w 648"/>
                <a:gd name="T5" fmla="*/ 12 h 858"/>
                <a:gd name="T6" fmla="*/ 156 w 648"/>
                <a:gd name="T7" fmla="*/ 2 h 858"/>
                <a:gd name="T8" fmla="*/ 174 w 648"/>
                <a:gd name="T9" fmla="*/ 0 h 858"/>
                <a:gd name="T10" fmla="*/ 197 w 648"/>
                <a:gd name="T11" fmla="*/ 31 h 858"/>
                <a:gd name="T12" fmla="*/ 209 w 648"/>
                <a:gd name="T13" fmla="*/ 64 h 858"/>
                <a:gd name="T14" fmla="*/ 216 w 648"/>
                <a:gd name="T15" fmla="*/ 96 h 858"/>
                <a:gd name="T16" fmla="*/ 216 w 648"/>
                <a:gd name="T17" fmla="*/ 155 h 858"/>
                <a:gd name="T18" fmla="*/ 243 w 648"/>
                <a:gd name="T19" fmla="*/ 212 h 858"/>
                <a:gd name="T20" fmla="*/ 239 w 648"/>
                <a:gd name="T21" fmla="*/ 238 h 858"/>
                <a:gd name="T22" fmla="*/ 204 w 648"/>
                <a:gd name="T23" fmla="*/ 254 h 858"/>
                <a:gd name="T24" fmla="*/ 112 w 648"/>
                <a:gd name="T25" fmla="*/ 268 h 858"/>
                <a:gd name="T26" fmla="*/ 79 w 648"/>
                <a:gd name="T27" fmla="*/ 252 h 858"/>
                <a:gd name="T28" fmla="*/ 57 w 648"/>
                <a:gd name="T29" fmla="*/ 206 h 858"/>
                <a:gd name="T30" fmla="*/ 40 w 648"/>
                <a:gd name="T31" fmla="*/ 155 h 858"/>
                <a:gd name="T32" fmla="*/ 9 w 648"/>
                <a:gd name="T33" fmla="*/ 130 h 858"/>
                <a:gd name="T34" fmla="*/ 2 w 648"/>
                <a:gd name="T35" fmla="*/ 102 h 858"/>
                <a:gd name="T36" fmla="*/ 0 w 648"/>
                <a:gd name="T37" fmla="*/ 69 h 858"/>
                <a:gd name="T38" fmla="*/ 14 w 648"/>
                <a:gd name="T39" fmla="*/ 46 h 8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headEnd/>
              <a:tailEnd/>
            </a:ln>
          </p:spPr>
          <p:txBody>
            <a:bodyPr/>
            <a:lstStyle/>
            <a:p>
              <a:endParaRPr lang="zh-CN" altLang="en-US" b="1"/>
            </a:p>
          </p:txBody>
        </p:sp>
        <p:grpSp>
          <p:nvGrpSpPr>
            <p:cNvPr id="84" name="Group 77">
              <a:extLst>
                <a:ext uri="{FF2B5EF4-FFF2-40B4-BE49-F238E27FC236}">
                  <a16:creationId xmlns:a16="http://schemas.microsoft.com/office/drawing/2014/main" id="{B4F4894A-9BD2-442A-B85E-18DBA5D3D40A}"/>
                </a:ext>
              </a:extLst>
            </p:cNvPr>
            <p:cNvGrpSpPr>
              <a:grpSpLocks/>
            </p:cNvGrpSpPr>
            <p:nvPr/>
          </p:nvGrpSpPr>
          <p:grpSpPr bwMode="auto">
            <a:xfrm rot="1123344">
              <a:off x="2441" y="2029"/>
              <a:ext cx="511" cy="637"/>
              <a:chOff x="2308" y="1206"/>
              <a:chExt cx="710" cy="940"/>
            </a:xfrm>
          </p:grpSpPr>
          <p:sp>
            <p:nvSpPr>
              <p:cNvPr id="128" name="Freeform 78">
                <a:extLst>
                  <a:ext uri="{FF2B5EF4-FFF2-40B4-BE49-F238E27FC236}">
                    <a16:creationId xmlns:a16="http://schemas.microsoft.com/office/drawing/2014/main" id="{12E8DD49-838E-4FD3-A7C0-619511D794DE}"/>
                  </a:ext>
                </a:extLst>
              </p:cNvPr>
              <p:cNvSpPr>
                <a:spLocks/>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headEnd/>
                <a:tailEnd/>
              </a:ln>
            </p:spPr>
            <p:txBody>
              <a:bodyPr/>
              <a:lstStyle/>
              <a:p>
                <a:endParaRPr lang="zh-CN" altLang="en-US" b="1"/>
              </a:p>
            </p:txBody>
          </p:sp>
          <p:sp>
            <p:nvSpPr>
              <p:cNvPr id="129" name="Freeform 79">
                <a:extLst>
                  <a:ext uri="{FF2B5EF4-FFF2-40B4-BE49-F238E27FC236}">
                    <a16:creationId xmlns:a16="http://schemas.microsoft.com/office/drawing/2014/main" id="{CD76C828-521F-4004-8F7B-9F088AEB18C0}"/>
                  </a:ext>
                </a:extLst>
              </p:cNvPr>
              <p:cNvSpPr>
                <a:spLocks/>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sp>
          <p:nvSpPr>
            <p:cNvPr id="85" name="Freeform 80">
              <a:extLst>
                <a:ext uri="{FF2B5EF4-FFF2-40B4-BE49-F238E27FC236}">
                  <a16:creationId xmlns:a16="http://schemas.microsoft.com/office/drawing/2014/main" id="{A986EBE9-6567-4144-A419-2356365FF0B8}"/>
                </a:ext>
              </a:extLst>
            </p:cNvPr>
            <p:cNvSpPr>
              <a:spLocks/>
            </p:cNvSpPr>
            <p:nvPr/>
          </p:nvSpPr>
          <p:spPr bwMode="auto">
            <a:xfrm rot="1123344">
              <a:off x="2406" y="1975"/>
              <a:ext cx="154" cy="119"/>
            </a:xfrm>
            <a:custGeom>
              <a:avLst/>
              <a:gdLst>
                <a:gd name="T0" fmla="*/ 7 w 213"/>
                <a:gd name="T1" fmla="*/ 18 h 176"/>
                <a:gd name="T2" fmla="*/ 0 w 213"/>
                <a:gd name="T3" fmla="*/ 26 h 176"/>
                <a:gd name="T4" fmla="*/ 35 w 213"/>
                <a:gd name="T5" fmla="*/ 54 h 176"/>
                <a:gd name="T6" fmla="*/ 46 w 213"/>
                <a:gd name="T7" fmla="*/ 22 h 176"/>
                <a:gd name="T8" fmla="*/ 80 w 213"/>
                <a:gd name="T9" fmla="*/ 37 h 176"/>
                <a:gd name="T10" fmla="*/ 79 w 213"/>
                <a:gd name="T11" fmla="*/ 9 h 176"/>
                <a:gd name="T12" fmla="*/ 58 w 213"/>
                <a:gd name="T13" fmla="*/ 0 h 176"/>
                <a:gd name="T14" fmla="*/ 7 w 213"/>
                <a:gd name="T15" fmla="*/ 18 h 1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headEnd/>
              <a:tailEnd/>
            </a:ln>
          </p:spPr>
          <p:txBody>
            <a:bodyPr/>
            <a:lstStyle/>
            <a:p>
              <a:endParaRPr lang="zh-CN" altLang="en-US" b="1"/>
            </a:p>
          </p:txBody>
        </p:sp>
        <p:grpSp>
          <p:nvGrpSpPr>
            <p:cNvPr id="86" name="Group 81">
              <a:extLst>
                <a:ext uri="{FF2B5EF4-FFF2-40B4-BE49-F238E27FC236}">
                  <a16:creationId xmlns:a16="http://schemas.microsoft.com/office/drawing/2014/main" id="{45C9EDEC-3E91-40FF-9DC9-3A6D2D3DCCE9}"/>
                </a:ext>
              </a:extLst>
            </p:cNvPr>
            <p:cNvGrpSpPr>
              <a:grpSpLocks/>
            </p:cNvGrpSpPr>
            <p:nvPr/>
          </p:nvGrpSpPr>
          <p:grpSpPr bwMode="auto">
            <a:xfrm rot="1123344">
              <a:off x="2051" y="1977"/>
              <a:ext cx="454" cy="747"/>
              <a:chOff x="1799" y="1328"/>
              <a:chExt cx="630" cy="1101"/>
            </a:xfrm>
          </p:grpSpPr>
          <p:grpSp>
            <p:nvGrpSpPr>
              <p:cNvPr id="121" name="Group 82">
                <a:extLst>
                  <a:ext uri="{FF2B5EF4-FFF2-40B4-BE49-F238E27FC236}">
                    <a16:creationId xmlns:a16="http://schemas.microsoft.com/office/drawing/2014/main" id="{15FAB9C0-D100-43CC-B88F-CF1CE2C8C6F1}"/>
                  </a:ext>
                </a:extLst>
              </p:cNvPr>
              <p:cNvGrpSpPr>
                <a:grpSpLocks/>
              </p:cNvGrpSpPr>
              <p:nvPr/>
            </p:nvGrpSpPr>
            <p:grpSpPr bwMode="auto">
              <a:xfrm>
                <a:off x="1968" y="1328"/>
                <a:ext cx="461" cy="1101"/>
                <a:chOff x="1968" y="1328"/>
                <a:chExt cx="461" cy="1101"/>
              </a:xfrm>
            </p:grpSpPr>
            <p:sp>
              <p:nvSpPr>
                <p:cNvPr id="126" name="Freeform 83">
                  <a:extLst>
                    <a:ext uri="{FF2B5EF4-FFF2-40B4-BE49-F238E27FC236}">
                      <a16:creationId xmlns:a16="http://schemas.microsoft.com/office/drawing/2014/main" id="{CF369901-CADC-47A5-B375-F3AA8A4FD08B}"/>
                    </a:ext>
                  </a:extLst>
                </p:cNvPr>
                <p:cNvSpPr>
                  <a:spLocks/>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headEnd/>
                  <a:tailEnd/>
                </a:ln>
              </p:spPr>
              <p:txBody>
                <a:bodyPr/>
                <a:lstStyle/>
                <a:p>
                  <a:endParaRPr lang="zh-CN" altLang="en-US" b="1"/>
                </a:p>
              </p:txBody>
            </p:sp>
            <p:sp>
              <p:nvSpPr>
                <p:cNvPr id="127" name="Freeform 84">
                  <a:extLst>
                    <a:ext uri="{FF2B5EF4-FFF2-40B4-BE49-F238E27FC236}">
                      <a16:creationId xmlns:a16="http://schemas.microsoft.com/office/drawing/2014/main" id="{3896FD8D-6246-4076-AC49-60B422B75B57}"/>
                    </a:ext>
                  </a:extLst>
                </p:cNvPr>
                <p:cNvSpPr>
                  <a:spLocks/>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grpSp>
          <p:grpSp>
            <p:nvGrpSpPr>
              <p:cNvPr id="122" name="Group 85">
                <a:extLst>
                  <a:ext uri="{FF2B5EF4-FFF2-40B4-BE49-F238E27FC236}">
                    <a16:creationId xmlns:a16="http://schemas.microsoft.com/office/drawing/2014/main" id="{B35516EA-0E76-4C64-973D-60D7210132E2}"/>
                  </a:ext>
                </a:extLst>
              </p:cNvPr>
              <p:cNvGrpSpPr>
                <a:grpSpLocks/>
              </p:cNvGrpSpPr>
              <p:nvPr/>
            </p:nvGrpSpPr>
            <p:grpSpPr bwMode="auto">
              <a:xfrm>
                <a:off x="1799" y="1444"/>
                <a:ext cx="549" cy="922"/>
                <a:chOff x="1799" y="1444"/>
                <a:chExt cx="549" cy="922"/>
              </a:xfrm>
            </p:grpSpPr>
            <p:sp>
              <p:nvSpPr>
                <p:cNvPr id="123" name="Freeform 86">
                  <a:extLst>
                    <a:ext uri="{FF2B5EF4-FFF2-40B4-BE49-F238E27FC236}">
                      <a16:creationId xmlns:a16="http://schemas.microsoft.com/office/drawing/2014/main" id="{46D44AF1-7104-431B-A46A-8D7F1FC898BC}"/>
                    </a:ext>
                  </a:extLst>
                </p:cNvPr>
                <p:cNvSpPr>
                  <a:spLocks/>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headEnd/>
                  <a:tailEnd/>
                </a:ln>
              </p:spPr>
              <p:txBody>
                <a:bodyPr/>
                <a:lstStyle/>
                <a:p>
                  <a:endParaRPr lang="zh-CN" altLang="en-US" b="1"/>
                </a:p>
              </p:txBody>
            </p:sp>
            <p:sp>
              <p:nvSpPr>
                <p:cNvPr id="124" name="Freeform 87">
                  <a:extLst>
                    <a:ext uri="{FF2B5EF4-FFF2-40B4-BE49-F238E27FC236}">
                      <a16:creationId xmlns:a16="http://schemas.microsoft.com/office/drawing/2014/main" id="{3284CE3B-D6A9-4A74-B887-B47098282094}"/>
                    </a:ext>
                  </a:extLst>
                </p:cNvPr>
                <p:cNvSpPr>
                  <a:spLocks/>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headEnd/>
                  <a:tailEnd/>
                </a:ln>
              </p:spPr>
              <p:txBody>
                <a:bodyPr/>
                <a:lstStyle/>
                <a:p>
                  <a:endParaRPr lang="zh-CN" altLang="en-US" b="1"/>
                </a:p>
              </p:txBody>
            </p:sp>
            <p:sp>
              <p:nvSpPr>
                <p:cNvPr id="125" name="Freeform 88">
                  <a:extLst>
                    <a:ext uri="{FF2B5EF4-FFF2-40B4-BE49-F238E27FC236}">
                      <a16:creationId xmlns:a16="http://schemas.microsoft.com/office/drawing/2014/main" id="{62888DC4-0D40-46B0-A3F4-C6B54B8A170B}"/>
                    </a:ext>
                  </a:extLst>
                </p:cNvPr>
                <p:cNvSpPr>
                  <a:spLocks/>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headEnd/>
                  <a:tailEnd/>
                </a:ln>
              </p:spPr>
              <p:txBody>
                <a:bodyPr/>
                <a:lstStyle/>
                <a:p>
                  <a:endParaRPr lang="zh-CN" altLang="en-US" b="1"/>
                </a:p>
              </p:txBody>
            </p:sp>
          </p:grpSp>
        </p:grpSp>
        <p:grpSp>
          <p:nvGrpSpPr>
            <p:cNvPr id="87" name="Group 89">
              <a:extLst>
                <a:ext uri="{FF2B5EF4-FFF2-40B4-BE49-F238E27FC236}">
                  <a16:creationId xmlns:a16="http://schemas.microsoft.com/office/drawing/2014/main" id="{F562FB15-4582-41D7-8226-AF65BFD53720}"/>
                </a:ext>
              </a:extLst>
            </p:cNvPr>
            <p:cNvGrpSpPr>
              <a:grpSpLocks/>
            </p:cNvGrpSpPr>
            <p:nvPr/>
          </p:nvGrpSpPr>
          <p:grpSpPr bwMode="auto">
            <a:xfrm rot="1123344">
              <a:off x="2327" y="1696"/>
              <a:ext cx="255" cy="314"/>
              <a:chOff x="1947" y="869"/>
              <a:chExt cx="355" cy="463"/>
            </a:xfrm>
          </p:grpSpPr>
          <p:grpSp>
            <p:nvGrpSpPr>
              <p:cNvPr id="105" name="Group 90">
                <a:extLst>
                  <a:ext uri="{FF2B5EF4-FFF2-40B4-BE49-F238E27FC236}">
                    <a16:creationId xmlns:a16="http://schemas.microsoft.com/office/drawing/2014/main" id="{3FC9553E-7E50-411A-863A-E663E4912183}"/>
                  </a:ext>
                </a:extLst>
              </p:cNvPr>
              <p:cNvGrpSpPr>
                <a:grpSpLocks/>
              </p:cNvGrpSpPr>
              <p:nvPr/>
            </p:nvGrpSpPr>
            <p:grpSpPr bwMode="auto">
              <a:xfrm>
                <a:off x="1982" y="1005"/>
                <a:ext cx="305" cy="220"/>
                <a:chOff x="1982" y="1005"/>
                <a:chExt cx="305" cy="220"/>
              </a:xfrm>
            </p:grpSpPr>
            <p:sp>
              <p:nvSpPr>
                <p:cNvPr id="119" name="Freeform 91">
                  <a:extLst>
                    <a:ext uri="{FF2B5EF4-FFF2-40B4-BE49-F238E27FC236}">
                      <a16:creationId xmlns:a16="http://schemas.microsoft.com/office/drawing/2014/main" id="{A9B01F4F-0015-4A68-BE28-B06DABA2048F}"/>
                    </a:ext>
                  </a:extLst>
                </p:cNvPr>
                <p:cNvSpPr>
                  <a:spLocks/>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headEnd/>
                  <a:tailEnd/>
                </a:ln>
              </p:spPr>
              <p:txBody>
                <a:bodyPr/>
                <a:lstStyle/>
                <a:p>
                  <a:endParaRPr lang="zh-CN" altLang="en-US" b="1"/>
                </a:p>
              </p:txBody>
            </p:sp>
            <p:sp>
              <p:nvSpPr>
                <p:cNvPr id="120" name="Freeform 92">
                  <a:extLst>
                    <a:ext uri="{FF2B5EF4-FFF2-40B4-BE49-F238E27FC236}">
                      <a16:creationId xmlns:a16="http://schemas.microsoft.com/office/drawing/2014/main" id="{961D4EC7-5504-43B0-8366-BA9FEA827D01}"/>
                    </a:ext>
                  </a:extLst>
                </p:cNvPr>
                <p:cNvSpPr>
                  <a:spLocks/>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headEnd/>
                  <a:tailEnd/>
                </a:ln>
              </p:spPr>
              <p:txBody>
                <a:bodyPr/>
                <a:lstStyle/>
                <a:p>
                  <a:endParaRPr lang="zh-CN" altLang="en-US" b="1"/>
                </a:p>
              </p:txBody>
            </p:sp>
          </p:grpSp>
          <p:sp>
            <p:nvSpPr>
              <p:cNvPr id="106" name="Freeform 93">
                <a:extLst>
                  <a:ext uri="{FF2B5EF4-FFF2-40B4-BE49-F238E27FC236}">
                    <a16:creationId xmlns:a16="http://schemas.microsoft.com/office/drawing/2014/main" id="{75ABB7C0-FB45-45CA-8CD2-BE4B81CBA657}"/>
                  </a:ext>
                </a:extLst>
              </p:cNvPr>
              <p:cNvSpPr>
                <a:spLocks/>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headEnd/>
                <a:tailEnd/>
              </a:ln>
            </p:spPr>
            <p:txBody>
              <a:bodyPr/>
              <a:lstStyle/>
              <a:p>
                <a:endParaRPr lang="zh-CN" altLang="en-US" b="1"/>
              </a:p>
            </p:txBody>
          </p:sp>
          <p:grpSp>
            <p:nvGrpSpPr>
              <p:cNvPr id="107" name="Group 94">
                <a:extLst>
                  <a:ext uri="{FF2B5EF4-FFF2-40B4-BE49-F238E27FC236}">
                    <a16:creationId xmlns:a16="http://schemas.microsoft.com/office/drawing/2014/main" id="{3454428B-43B1-4A68-ACAD-8A2C220CE200}"/>
                  </a:ext>
                </a:extLst>
              </p:cNvPr>
              <p:cNvGrpSpPr>
                <a:grpSpLocks/>
              </p:cNvGrpSpPr>
              <p:nvPr/>
            </p:nvGrpSpPr>
            <p:grpSpPr bwMode="auto">
              <a:xfrm>
                <a:off x="1997" y="1009"/>
                <a:ext cx="257" cy="143"/>
                <a:chOff x="1997" y="1009"/>
                <a:chExt cx="257" cy="143"/>
              </a:xfrm>
            </p:grpSpPr>
            <p:sp>
              <p:nvSpPr>
                <p:cNvPr id="116" name="Freeform 95">
                  <a:extLst>
                    <a:ext uri="{FF2B5EF4-FFF2-40B4-BE49-F238E27FC236}">
                      <a16:creationId xmlns:a16="http://schemas.microsoft.com/office/drawing/2014/main" id="{24BE1856-FF17-4C68-A882-F1DD9B4D033C}"/>
                    </a:ext>
                  </a:extLst>
                </p:cNvPr>
                <p:cNvSpPr>
                  <a:spLocks/>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headEnd/>
                  <a:tailEnd/>
                </a:ln>
              </p:spPr>
              <p:txBody>
                <a:bodyPr/>
                <a:lstStyle/>
                <a:p>
                  <a:endParaRPr lang="zh-CN" altLang="en-US" b="1"/>
                </a:p>
              </p:txBody>
            </p:sp>
            <p:sp>
              <p:nvSpPr>
                <p:cNvPr id="117" name="Freeform 96">
                  <a:extLst>
                    <a:ext uri="{FF2B5EF4-FFF2-40B4-BE49-F238E27FC236}">
                      <a16:creationId xmlns:a16="http://schemas.microsoft.com/office/drawing/2014/main" id="{4661EB5C-CD19-4E77-A3BE-0B2F738D7319}"/>
                    </a:ext>
                  </a:extLst>
                </p:cNvPr>
                <p:cNvSpPr>
                  <a:spLocks/>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headEnd/>
                  <a:tailEnd/>
                </a:ln>
              </p:spPr>
              <p:txBody>
                <a:bodyPr/>
                <a:lstStyle/>
                <a:p>
                  <a:endParaRPr lang="zh-CN" altLang="en-US" b="1"/>
                </a:p>
              </p:txBody>
            </p:sp>
            <p:sp>
              <p:nvSpPr>
                <p:cNvPr id="118" name="Freeform 97">
                  <a:extLst>
                    <a:ext uri="{FF2B5EF4-FFF2-40B4-BE49-F238E27FC236}">
                      <a16:creationId xmlns:a16="http://schemas.microsoft.com/office/drawing/2014/main" id="{7AE5AAAF-3115-4B1F-8DEC-DA9C1795892B}"/>
                    </a:ext>
                  </a:extLst>
                </p:cNvPr>
                <p:cNvSpPr>
                  <a:spLocks/>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headEnd/>
                  <a:tailEnd/>
                </a:ln>
              </p:spPr>
              <p:txBody>
                <a:bodyPr/>
                <a:lstStyle/>
                <a:p>
                  <a:endParaRPr lang="zh-CN" altLang="en-US" b="1"/>
                </a:p>
              </p:txBody>
            </p:sp>
          </p:grpSp>
          <p:grpSp>
            <p:nvGrpSpPr>
              <p:cNvPr id="108" name="Group 98">
                <a:extLst>
                  <a:ext uri="{FF2B5EF4-FFF2-40B4-BE49-F238E27FC236}">
                    <a16:creationId xmlns:a16="http://schemas.microsoft.com/office/drawing/2014/main" id="{A3FD34FE-546E-433B-9A18-E54CB5956238}"/>
                  </a:ext>
                </a:extLst>
              </p:cNvPr>
              <p:cNvGrpSpPr>
                <a:grpSpLocks/>
              </p:cNvGrpSpPr>
              <p:nvPr/>
            </p:nvGrpSpPr>
            <p:grpSpPr bwMode="auto">
              <a:xfrm>
                <a:off x="2027" y="1019"/>
                <a:ext cx="218" cy="158"/>
                <a:chOff x="2027" y="1019"/>
                <a:chExt cx="218" cy="158"/>
              </a:xfrm>
            </p:grpSpPr>
            <p:sp>
              <p:nvSpPr>
                <p:cNvPr id="112" name="Freeform 99">
                  <a:extLst>
                    <a:ext uri="{FF2B5EF4-FFF2-40B4-BE49-F238E27FC236}">
                      <a16:creationId xmlns:a16="http://schemas.microsoft.com/office/drawing/2014/main" id="{442B25E1-A08A-47C9-AC46-78F7A87B125E}"/>
                    </a:ext>
                  </a:extLst>
                </p:cNvPr>
                <p:cNvSpPr>
                  <a:spLocks/>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headEnd/>
                  <a:tailEnd/>
                </a:ln>
              </p:spPr>
              <p:txBody>
                <a:bodyPr/>
                <a:lstStyle/>
                <a:p>
                  <a:endParaRPr lang="zh-CN" altLang="en-US" b="1"/>
                </a:p>
              </p:txBody>
            </p:sp>
            <p:sp>
              <p:nvSpPr>
                <p:cNvPr id="113" name="Oval 100">
                  <a:extLst>
                    <a:ext uri="{FF2B5EF4-FFF2-40B4-BE49-F238E27FC236}">
                      <a16:creationId xmlns:a16="http://schemas.microsoft.com/office/drawing/2014/main" id="{567DEAF5-1D47-447D-8AE4-F687A673C118}"/>
                    </a:ext>
                  </a:extLst>
                </p:cNvPr>
                <p:cNvSpPr>
                  <a:spLocks noChangeArrowheads="1"/>
                </p:cNvSpPr>
                <p:nvPr/>
              </p:nvSpPr>
              <p:spPr bwMode="auto">
                <a:xfrm>
                  <a:off x="2077" y="1122"/>
                  <a:ext cx="19" cy="18"/>
                </a:xfrm>
                <a:prstGeom prst="ellipse">
                  <a:avLst/>
                </a:prstGeom>
                <a:solidFill>
                  <a:srgbClr val="00A000"/>
                </a:solidFill>
                <a:ln w="1270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sp>
              <p:nvSpPr>
                <p:cNvPr id="114" name="Freeform 101">
                  <a:extLst>
                    <a:ext uri="{FF2B5EF4-FFF2-40B4-BE49-F238E27FC236}">
                      <a16:creationId xmlns:a16="http://schemas.microsoft.com/office/drawing/2014/main" id="{11833716-B80D-4645-BCC2-4A035BC521EB}"/>
                    </a:ext>
                  </a:extLst>
                </p:cNvPr>
                <p:cNvSpPr>
                  <a:spLocks/>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headEnd/>
                  <a:tailEnd/>
                </a:ln>
              </p:spPr>
              <p:txBody>
                <a:bodyPr/>
                <a:lstStyle/>
                <a:p>
                  <a:endParaRPr lang="zh-CN" altLang="en-US" b="1"/>
                </a:p>
              </p:txBody>
            </p:sp>
            <p:sp>
              <p:nvSpPr>
                <p:cNvPr id="115" name="Oval 102">
                  <a:extLst>
                    <a:ext uri="{FF2B5EF4-FFF2-40B4-BE49-F238E27FC236}">
                      <a16:creationId xmlns:a16="http://schemas.microsoft.com/office/drawing/2014/main" id="{5647AF6B-885F-47E4-B098-207383374D98}"/>
                    </a:ext>
                  </a:extLst>
                </p:cNvPr>
                <p:cNvSpPr>
                  <a:spLocks noChangeArrowheads="1"/>
                </p:cNvSpPr>
                <p:nvPr/>
              </p:nvSpPr>
              <p:spPr bwMode="auto">
                <a:xfrm>
                  <a:off x="2184" y="1064"/>
                  <a:ext cx="19" cy="18"/>
                </a:xfrm>
                <a:prstGeom prst="ellipse">
                  <a:avLst/>
                </a:prstGeom>
                <a:solidFill>
                  <a:srgbClr val="00A000"/>
                </a:solidFill>
                <a:ln w="1270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b="1"/>
                </a:p>
              </p:txBody>
            </p:sp>
          </p:grpSp>
          <p:sp>
            <p:nvSpPr>
              <p:cNvPr id="109" name="Freeform 103">
                <a:extLst>
                  <a:ext uri="{FF2B5EF4-FFF2-40B4-BE49-F238E27FC236}">
                    <a16:creationId xmlns:a16="http://schemas.microsoft.com/office/drawing/2014/main" id="{8A1117AD-A4E1-4C09-8F4D-1C2675E266E7}"/>
                  </a:ext>
                </a:extLst>
              </p:cNvPr>
              <p:cNvSpPr>
                <a:spLocks/>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headEnd/>
                <a:tailEnd/>
              </a:ln>
            </p:spPr>
            <p:txBody>
              <a:bodyPr/>
              <a:lstStyle/>
              <a:p>
                <a:endParaRPr lang="zh-CN" altLang="en-US" b="1"/>
              </a:p>
            </p:txBody>
          </p:sp>
          <p:sp>
            <p:nvSpPr>
              <p:cNvPr id="110" name="Freeform 104">
                <a:extLst>
                  <a:ext uri="{FF2B5EF4-FFF2-40B4-BE49-F238E27FC236}">
                    <a16:creationId xmlns:a16="http://schemas.microsoft.com/office/drawing/2014/main" id="{2058B122-EBBB-44AD-AB53-0FB8BAAEBD09}"/>
                  </a:ext>
                </a:extLst>
              </p:cNvPr>
              <p:cNvSpPr>
                <a:spLocks/>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111" name="Freeform 105">
                <a:extLst>
                  <a:ext uri="{FF2B5EF4-FFF2-40B4-BE49-F238E27FC236}">
                    <a16:creationId xmlns:a16="http://schemas.microsoft.com/office/drawing/2014/main" id="{F2F08464-A797-45D2-960F-2CBD5B893E6C}"/>
                  </a:ext>
                </a:extLst>
              </p:cNvPr>
              <p:cNvSpPr>
                <a:spLocks/>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headEnd/>
                <a:tailEnd/>
              </a:ln>
            </p:spPr>
            <p:txBody>
              <a:bodyPr/>
              <a:lstStyle/>
              <a:p>
                <a:endParaRPr lang="zh-CN" altLang="en-US" b="1"/>
              </a:p>
            </p:txBody>
          </p:sp>
        </p:grpSp>
        <p:sp>
          <p:nvSpPr>
            <p:cNvPr id="88" name="Freeform 106">
              <a:extLst>
                <a:ext uri="{FF2B5EF4-FFF2-40B4-BE49-F238E27FC236}">
                  <a16:creationId xmlns:a16="http://schemas.microsoft.com/office/drawing/2014/main" id="{6652F889-56DF-426B-ADE3-291EEAB24588}"/>
                </a:ext>
              </a:extLst>
            </p:cNvPr>
            <p:cNvSpPr>
              <a:spLocks/>
            </p:cNvSpPr>
            <p:nvPr/>
          </p:nvSpPr>
          <p:spPr bwMode="auto">
            <a:xfrm rot="1123344">
              <a:off x="2393" y="2047"/>
              <a:ext cx="219" cy="518"/>
            </a:xfrm>
            <a:custGeom>
              <a:avLst/>
              <a:gdLst>
                <a:gd name="T0" fmla="*/ 6 w 304"/>
                <a:gd name="T1" fmla="*/ 2 h 764"/>
                <a:gd name="T2" fmla="*/ 12 w 304"/>
                <a:gd name="T3" fmla="*/ 0 h 764"/>
                <a:gd name="T4" fmla="*/ 28 w 304"/>
                <a:gd name="T5" fmla="*/ 8 h 764"/>
                <a:gd name="T6" fmla="*/ 28 w 304"/>
                <a:gd name="T7" fmla="*/ 22 h 764"/>
                <a:gd name="T8" fmla="*/ 41 w 304"/>
                <a:gd name="T9" fmla="*/ 35 h 764"/>
                <a:gd name="T10" fmla="*/ 54 w 304"/>
                <a:gd name="T11" fmla="*/ 49 h 764"/>
                <a:gd name="T12" fmla="*/ 68 w 304"/>
                <a:gd name="T13" fmla="*/ 68 h 764"/>
                <a:gd name="T14" fmla="*/ 78 w 304"/>
                <a:gd name="T15" fmla="*/ 86 h 764"/>
                <a:gd name="T16" fmla="*/ 89 w 304"/>
                <a:gd name="T17" fmla="*/ 111 h 764"/>
                <a:gd name="T18" fmla="*/ 97 w 304"/>
                <a:gd name="T19" fmla="*/ 134 h 764"/>
                <a:gd name="T20" fmla="*/ 109 w 304"/>
                <a:gd name="T21" fmla="*/ 178 h 764"/>
                <a:gd name="T22" fmla="*/ 114 w 304"/>
                <a:gd name="T23" fmla="*/ 205 h 764"/>
                <a:gd name="T24" fmla="*/ 99 w 304"/>
                <a:gd name="T25" fmla="*/ 238 h 764"/>
                <a:gd name="T26" fmla="*/ 71 w 304"/>
                <a:gd name="T27" fmla="*/ 212 h 764"/>
                <a:gd name="T28" fmla="*/ 63 w 304"/>
                <a:gd name="T29" fmla="*/ 167 h 764"/>
                <a:gd name="T30" fmla="*/ 57 w 304"/>
                <a:gd name="T31" fmla="*/ 140 h 764"/>
                <a:gd name="T32" fmla="*/ 48 w 304"/>
                <a:gd name="T33" fmla="*/ 114 h 764"/>
                <a:gd name="T34" fmla="*/ 38 w 304"/>
                <a:gd name="T35" fmla="*/ 95 h 764"/>
                <a:gd name="T36" fmla="*/ 26 w 304"/>
                <a:gd name="T37" fmla="*/ 68 h 764"/>
                <a:gd name="T38" fmla="*/ 18 w 304"/>
                <a:gd name="T39" fmla="*/ 49 h 764"/>
                <a:gd name="T40" fmla="*/ 12 w 304"/>
                <a:gd name="T41" fmla="*/ 26 h 764"/>
                <a:gd name="T42" fmla="*/ 0 w 304"/>
                <a:gd name="T43" fmla="*/ 21 h 764"/>
                <a:gd name="T44" fmla="*/ 6 w 304"/>
                <a:gd name="T45" fmla="*/ 2 h 7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headEnd/>
              <a:tailEnd/>
            </a:ln>
          </p:spPr>
          <p:txBody>
            <a:bodyPr/>
            <a:lstStyle/>
            <a:p>
              <a:endParaRPr lang="zh-CN" altLang="en-US" b="1"/>
            </a:p>
          </p:txBody>
        </p:sp>
        <p:grpSp>
          <p:nvGrpSpPr>
            <p:cNvPr id="89" name="Group 107">
              <a:extLst>
                <a:ext uri="{FF2B5EF4-FFF2-40B4-BE49-F238E27FC236}">
                  <a16:creationId xmlns:a16="http://schemas.microsoft.com/office/drawing/2014/main" id="{B998102F-5DF6-4E8B-902D-1DCF65A161FB}"/>
                </a:ext>
              </a:extLst>
            </p:cNvPr>
            <p:cNvGrpSpPr>
              <a:grpSpLocks/>
            </p:cNvGrpSpPr>
            <p:nvPr/>
          </p:nvGrpSpPr>
          <p:grpSpPr bwMode="auto">
            <a:xfrm rot="1123344">
              <a:off x="2928" y="1942"/>
              <a:ext cx="127" cy="227"/>
              <a:chOff x="2833" y="962"/>
              <a:chExt cx="176" cy="334"/>
            </a:xfrm>
          </p:grpSpPr>
          <p:sp>
            <p:nvSpPr>
              <p:cNvPr id="90" name="Freeform 108">
                <a:extLst>
                  <a:ext uri="{FF2B5EF4-FFF2-40B4-BE49-F238E27FC236}">
                    <a16:creationId xmlns:a16="http://schemas.microsoft.com/office/drawing/2014/main" id="{CF8A6AE9-D661-4CB2-BD50-4802756BF0BE}"/>
                  </a:ext>
                </a:extLst>
              </p:cNvPr>
              <p:cNvSpPr>
                <a:spLocks/>
              </p:cNvSpPr>
              <p:nvPr/>
            </p:nvSpPr>
            <p:spPr bwMode="auto">
              <a:xfrm>
                <a:off x="2834" y="1086"/>
                <a:ext cx="175" cy="210"/>
              </a:xfrm>
              <a:custGeom>
                <a:avLst/>
                <a:gdLst>
                  <a:gd name="T0" fmla="*/ 3 w 1229"/>
                  <a:gd name="T1" fmla="*/ 4 h 1468"/>
                  <a:gd name="T2" fmla="*/ 3 w 1229"/>
                  <a:gd name="T3" fmla="*/ 4 h 1468"/>
                  <a:gd name="T4" fmla="*/ 3 w 1229"/>
                  <a:gd name="T5" fmla="*/ 3 h 1468"/>
                  <a:gd name="T6" fmla="*/ 3 w 1229"/>
                  <a:gd name="T7" fmla="*/ 3 h 1468"/>
                  <a:gd name="T8" fmla="*/ 3 w 1229"/>
                  <a:gd name="T9" fmla="*/ 3 h 1468"/>
                  <a:gd name="T10" fmla="*/ 4 w 1229"/>
                  <a:gd name="T11" fmla="*/ 2 h 1468"/>
                  <a:gd name="T12" fmla="*/ 4 w 1229"/>
                  <a:gd name="T13" fmla="*/ 2 h 1468"/>
                  <a:gd name="T14" fmla="*/ 3 w 1229"/>
                  <a:gd name="T15" fmla="*/ 2 h 1468"/>
                  <a:gd name="T16" fmla="*/ 3 w 1229"/>
                  <a:gd name="T17" fmla="*/ 1 h 1468"/>
                  <a:gd name="T18" fmla="*/ 3 w 1229"/>
                  <a:gd name="T19" fmla="*/ 1 h 1468"/>
                  <a:gd name="T20" fmla="*/ 3 w 1229"/>
                  <a:gd name="T21" fmla="*/ 1 h 1468"/>
                  <a:gd name="T22" fmla="*/ 3 w 1229"/>
                  <a:gd name="T23" fmla="*/ 1 h 1468"/>
                  <a:gd name="T24" fmla="*/ 3 w 1229"/>
                  <a:gd name="T25" fmla="*/ 1 h 1468"/>
                  <a:gd name="T26" fmla="*/ 3 w 1229"/>
                  <a:gd name="T27" fmla="*/ 1 h 1468"/>
                  <a:gd name="T28" fmla="*/ 3 w 1229"/>
                  <a:gd name="T29" fmla="*/ 1 h 1468"/>
                  <a:gd name="T30" fmla="*/ 3 w 1229"/>
                  <a:gd name="T31" fmla="*/ 0 h 1468"/>
                  <a:gd name="T32" fmla="*/ 3 w 1229"/>
                  <a:gd name="T33" fmla="*/ 1 h 1468"/>
                  <a:gd name="T34" fmla="*/ 3 w 1229"/>
                  <a:gd name="T35" fmla="*/ 1 h 1468"/>
                  <a:gd name="T36" fmla="*/ 3 w 1229"/>
                  <a:gd name="T37" fmla="*/ 1 h 1468"/>
                  <a:gd name="T38" fmla="*/ 3 w 1229"/>
                  <a:gd name="T39" fmla="*/ 1 h 1468"/>
                  <a:gd name="T40" fmla="*/ 3 w 1229"/>
                  <a:gd name="T41" fmla="*/ 0 h 1468"/>
                  <a:gd name="T42" fmla="*/ 3 w 1229"/>
                  <a:gd name="T43" fmla="*/ 0 h 1468"/>
                  <a:gd name="T44" fmla="*/ 3 w 1229"/>
                  <a:gd name="T45" fmla="*/ 0 h 1468"/>
                  <a:gd name="T46" fmla="*/ 3 w 1229"/>
                  <a:gd name="T47" fmla="*/ 0 h 1468"/>
                  <a:gd name="T48" fmla="*/ 2 w 1229"/>
                  <a:gd name="T49" fmla="*/ 0 h 1468"/>
                  <a:gd name="T50" fmla="*/ 2 w 1229"/>
                  <a:gd name="T51" fmla="*/ 0 h 1468"/>
                  <a:gd name="T52" fmla="*/ 2 w 1229"/>
                  <a:gd name="T53" fmla="*/ 0 h 1468"/>
                  <a:gd name="T54" fmla="*/ 2 w 1229"/>
                  <a:gd name="T55" fmla="*/ 0 h 1468"/>
                  <a:gd name="T56" fmla="*/ 1 w 1229"/>
                  <a:gd name="T57" fmla="*/ 0 h 1468"/>
                  <a:gd name="T58" fmla="*/ 1 w 1229"/>
                  <a:gd name="T59" fmla="*/ 1 h 1468"/>
                  <a:gd name="T60" fmla="*/ 1 w 1229"/>
                  <a:gd name="T61" fmla="*/ 1 h 1468"/>
                  <a:gd name="T62" fmla="*/ 1 w 1229"/>
                  <a:gd name="T63" fmla="*/ 1 h 1468"/>
                  <a:gd name="T64" fmla="*/ 0 w 1229"/>
                  <a:gd name="T65" fmla="*/ 1 h 1468"/>
                  <a:gd name="T66" fmla="*/ 0 w 1229"/>
                  <a:gd name="T67" fmla="*/ 1 h 1468"/>
                  <a:gd name="T68" fmla="*/ 0 w 1229"/>
                  <a:gd name="T69" fmla="*/ 1 h 1468"/>
                  <a:gd name="T70" fmla="*/ 0 w 1229"/>
                  <a:gd name="T71" fmla="*/ 2 h 1468"/>
                  <a:gd name="T72" fmla="*/ 0 w 1229"/>
                  <a:gd name="T73" fmla="*/ 2 h 1468"/>
                  <a:gd name="T74" fmla="*/ 0 w 1229"/>
                  <a:gd name="T75" fmla="*/ 2 h 1468"/>
                  <a:gd name="T76" fmla="*/ 0 w 1229"/>
                  <a:gd name="T77" fmla="*/ 3 h 1468"/>
                  <a:gd name="T78" fmla="*/ 0 w 1229"/>
                  <a:gd name="T79" fmla="*/ 3 h 1468"/>
                  <a:gd name="T80" fmla="*/ 0 w 1229"/>
                  <a:gd name="T81" fmla="*/ 3 h 1468"/>
                  <a:gd name="T82" fmla="*/ 1 w 1229"/>
                  <a:gd name="T83" fmla="*/ 4 h 1468"/>
                  <a:gd name="T84" fmla="*/ 1 w 1229"/>
                  <a:gd name="T85" fmla="*/ 4 h 1468"/>
                  <a:gd name="T86" fmla="*/ 1 w 1229"/>
                  <a:gd name="T87" fmla="*/ 4 h 1468"/>
                  <a:gd name="T88" fmla="*/ 1 w 1229"/>
                  <a:gd name="T89" fmla="*/ 4 h 1468"/>
                  <a:gd name="T90" fmla="*/ 3 w 1229"/>
                  <a:gd name="T91" fmla="*/ 4 h 14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headEnd/>
                <a:tailEnd/>
              </a:ln>
            </p:spPr>
            <p:txBody>
              <a:bodyPr/>
              <a:lstStyle/>
              <a:p>
                <a:endParaRPr lang="zh-CN" altLang="en-US" b="1"/>
              </a:p>
            </p:txBody>
          </p:sp>
          <p:sp>
            <p:nvSpPr>
              <p:cNvPr id="91" name="Freeform 109">
                <a:extLst>
                  <a:ext uri="{FF2B5EF4-FFF2-40B4-BE49-F238E27FC236}">
                    <a16:creationId xmlns:a16="http://schemas.microsoft.com/office/drawing/2014/main" id="{9EA0E513-51A5-47E3-A76F-A9252C8AB5A8}"/>
                  </a:ext>
                </a:extLst>
              </p:cNvPr>
              <p:cNvSpPr>
                <a:spLocks/>
              </p:cNvSpPr>
              <p:nvPr/>
            </p:nvSpPr>
            <p:spPr bwMode="auto">
              <a:xfrm>
                <a:off x="2932" y="1151"/>
                <a:ext cx="77" cy="40"/>
              </a:xfrm>
              <a:custGeom>
                <a:avLst/>
                <a:gdLst>
                  <a:gd name="T0" fmla="*/ 0 w 538"/>
                  <a:gd name="T1" fmla="*/ 0 h 275"/>
                  <a:gd name="T2" fmla="*/ 1 w 538"/>
                  <a:gd name="T3" fmla="*/ 0 h 275"/>
                  <a:gd name="T4" fmla="*/ 1 w 538"/>
                  <a:gd name="T5" fmla="*/ 1 h 275"/>
                  <a:gd name="T6" fmla="*/ 2 w 538"/>
                  <a:gd name="T7" fmla="*/ 1 h 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headEnd/>
                <a:tailEnd/>
              </a:ln>
            </p:spPr>
            <p:txBody>
              <a:bodyPr/>
              <a:lstStyle/>
              <a:p>
                <a:endParaRPr lang="zh-CN" altLang="en-US" b="1"/>
              </a:p>
            </p:txBody>
          </p:sp>
          <p:sp>
            <p:nvSpPr>
              <p:cNvPr id="92" name="Freeform 110">
                <a:extLst>
                  <a:ext uri="{FF2B5EF4-FFF2-40B4-BE49-F238E27FC236}">
                    <a16:creationId xmlns:a16="http://schemas.microsoft.com/office/drawing/2014/main" id="{5349FC44-9BA0-4B23-95C1-7D52922DCC25}"/>
                  </a:ext>
                </a:extLst>
              </p:cNvPr>
              <p:cNvSpPr>
                <a:spLocks/>
              </p:cNvSpPr>
              <p:nvPr/>
            </p:nvSpPr>
            <p:spPr bwMode="auto">
              <a:xfrm>
                <a:off x="2885" y="1141"/>
                <a:ext cx="86" cy="91"/>
              </a:xfrm>
              <a:custGeom>
                <a:avLst/>
                <a:gdLst>
                  <a:gd name="T0" fmla="*/ 0 w 601"/>
                  <a:gd name="T1" fmla="*/ 0 h 643"/>
                  <a:gd name="T2" fmla="*/ 1 w 601"/>
                  <a:gd name="T3" fmla="*/ 1 h 643"/>
                  <a:gd name="T4" fmla="*/ 1 w 601"/>
                  <a:gd name="T5" fmla="*/ 1 h 643"/>
                  <a:gd name="T6" fmla="*/ 1 w 601"/>
                  <a:gd name="T7" fmla="*/ 1 h 643"/>
                  <a:gd name="T8" fmla="*/ 2 w 601"/>
                  <a:gd name="T9" fmla="*/ 1 h 643"/>
                  <a:gd name="T10" fmla="*/ 2 w 601"/>
                  <a:gd name="T11" fmla="*/ 2 h 643"/>
                  <a:gd name="T12" fmla="*/ 2 w 601"/>
                  <a:gd name="T13" fmla="*/ 2 h 6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headEnd/>
                <a:tailEnd/>
              </a:ln>
            </p:spPr>
            <p:txBody>
              <a:bodyPr/>
              <a:lstStyle/>
              <a:p>
                <a:endParaRPr lang="zh-CN" altLang="en-US" b="1"/>
              </a:p>
            </p:txBody>
          </p:sp>
          <p:sp>
            <p:nvSpPr>
              <p:cNvPr id="93" name="Freeform 111">
                <a:extLst>
                  <a:ext uri="{FF2B5EF4-FFF2-40B4-BE49-F238E27FC236}">
                    <a16:creationId xmlns:a16="http://schemas.microsoft.com/office/drawing/2014/main" id="{333DD7DE-6CD6-4EE7-AA07-CFA2BF6B7DAB}"/>
                  </a:ext>
                </a:extLst>
              </p:cNvPr>
              <p:cNvSpPr>
                <a:spLocks/>
              </p:cNvSpPr>
              <p:nvPr/>
            </p:nvSpPr>
            <p:spPr bwMode="auto">
              <a:xfrm>
                <a:off x="2919" y="1090"/>
                <a:ext cx="57" cy="89"/>
              </a:xfrm>
              <a:custGeom>
                <a:avLst/>
                <a:gdLst>
                  <a:gd name="T0" fmla="*/ 1 w 395"/>
                  <a:gd name="T1" fmla="*/ 0 h 623"/>
                  <a:gd name="T2" fmla="*/ 1 w 395"/>
                  <a:gd name="T3" fmla="*/ 0 h 623"/>
                  <a:gd name="T4" fmla="*/ 1 w 395"/>
                  <a:gd name="T5" fmla="*/ 0 h 623"/>
                  <a:gd name="T6" fmla="*/ 1 w 395"/>
                  <a:gd name="T7" fmla="*/ 0 h 623"/>
                  <a:gd name="T8" fmla="*/ 1 w 395"/>
                  <a:gd name="T9" fmla="*/ 0 h 623"/>
                  <a:gd name="T10" fmla="*/ 1 w 395"/>
                  <a:gd name="T11" fmla="*/ 0 h 623"/>
                  <a:gd name="T12" fmla="*/ 1 w 395"/>
                  <a:gd name="T13" fmla="*/ 0 h 623"/>
                  <a:gd name="T14" fmla="*/ 1 w 395"/>
                  <a:gd name="T15" fmla="*/ 0 h 623"/>
                  <a:gd name="T16" fmla="*/ 0 w 395"/>
                  <a:gd name="T17" fmla="*/ 0 h 623"/>
                  <a:gd name="T18" fmla="*/ 0 w 395"/>
                  <a:gd name="T19" fmla="*/ 1 h 623"/>
                  <a:gd name="T20" fmla="*/ 0 w 395"/>
                  <a:gd name="T21" fmla="*/ 1 h 623"/>
                  <a:gd name="T22" fmla="*/ 0 w 395"/>
                  <a:gd name="T23" fmla="*/ 1 h 623"/>
                  <a:gd name="T24" fmla="*/ 0 w 395"/>
                  <a:gd name="T25" fmla="*/ 2 h 623"/>
                  <a:gd name="T26" fmla="*/ 0 w 395"/>
                  <a:gd name="T27" fmla="*/ 2 h 623"/>
                  <a:gd name="T28" fmla="*/ 0 w 395"/>
                  <a:gd name="T29" fmla="*/ 2 h 623"/>
                  <a:gd name="T30" fmla="*/ 0 w 395"/>
                  <a:gd name="T31" fmla="*/ 2 h 623"/>
                  <a:gd name="T32" fmla="*/ 0 w 395"/>
                  <a:gd name="T33" fmla="*/ 2 h 623"/>
                  <a:gd name="T34" fmla="*/ 1 w 395"/>
                  <a:gd name="T35" fmla="*/ 2 h 623"/>
                  <a:gd name="T36" fmla="*/ 1 w 395"/>
                  <a:gd name="T37" fmla="*/ 1 h 623"/>
                  <a:gd name="T38" fmla="*/ 1 w 395"/>
                  <a:gd name="T39" fmla="*/ 1 h 623"/>
                  <a:gd name="T40" fmla="*/ 1 w 395"/>
                  <a:gd name="T41" fmla="*/ 1 h 623"/>
                  <a:gd name="T42" fmla="*/ 1 w 395"/>
                  <a:gd name="T43" fmla="*/ 1 h 623"/>
                  <a:gd name="T44" fmla="*/ 1 w 395"/>
                  <a:gd name="T45" fmla="*/ 1 h 623"/>
                  <a:gd name="T46" fmla="*/ 1 w 395"/>
                  <a:gd name="T47" fmla="*/ 0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headEnd/>
                <a:tailEnd/>
              </a:ln>
            </p:spPr>
            <p:txBody>
              <a:bodyPr/>
              <a:lstStyle/>
              <a:p>
                <a:endParaRPr lang="zh-CN" altLang="en-US" b="1"/>
              </a:p>
            </p:txBody>
          </p:sp>
          <p:sp>
            <p:nvSpPr>
              <p:cNvPr id="94" name="Freeform 112">
                <a:extLst>
                  <a:ext uri="{FF2B5EF4-FFF2-40B4-BE49-F238E27FC236}">
                    <a16:creationId xmlns:a16="http://schemas.microsoft.com/office/drawing/2014/main" id="{FA7D7EB4-268E-4992-AC3F-149794641855}"/>
                  </a:ext>
                </a:extLst>
              </p:cNvPr>
              <p:cNvSpPr>
                <a:spLocks/>
              </p:cNvSpPr>
              <p:nvPr/>
            </p:nvSpPr>
            <p:spPr bwMode="auto">
              <a:xfrm>
                <a:off x="2925" y="1154"/>
                <a:ext cx="16" cy="21"/>
              </a:xfrm>
              <a:custGeom>
                <a:avLst/>
                <a:gdLst>
                  <a:gd name="T0" fmla="*/ 0 w 114"/>
                  <a:gd name="T1" fmla="*/ 0 h 148"/>
                  <a:gd name="T2" fmla="*/ 0 w 114"/>
                  <a:gd name="T3" fmla="*/ 0 h 148"/>
                  <a:gd name="T4" fmla="*/ 0 w 114"/>
                  <a:gd name="T5" fmla="*/ 0 h 148"/>
                  <a:gd name="T6" fmla="*/ 0 w 114"/>
                  <a:gd name="T7" fmla="*/ 0 h 148"/>
                  <a:gd name="T8" fmla="*/ 0 w 114"/>
                  <a:gd name="T9" fmla="*/ 0 h 148"/>
                  <a:gd name="T10" fmla="*/ 0 w 114"/>
                  <a:gd name="T11" fmla="*/ 0 h 148"/>
                  <a:gd name="T12" fmla="*/ 0 w 114"/>
                  <a:gd name="T13" fmla="*/ 0 h 148"/>
                  <a:gd name="T14" fmla="*/ 0 w 114"/>
                  <a:gd name="T15" fmla="*/ 0 h 148"/>
                  <a:gd name="T16" fmla="*/ 0 w 114"/>
                  <a:gd name="T17" fmla="*/ 0 h 148"/>
                  <a:gd name="T18" fmla="*/ 0 w 114"/>
                  <a:gd name="T19" fmla="*/ 0 h 148"/>
                  <a:gd name="T20" fmla="*/ 0 w 114"/>
                  <a:gd name="T21" fmla="*/ 0 h 148"/>
                  <a:gd name="T22" fmla="*/ 0 w 114"/>
                  <a:gd name="T23" fmla="*/ 0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headEnd/>
                <a:tailEnd/>
              </a:ln>
            </p:spPr>
            <p:txBody>
              <a:bodyPr/>
              <a:lstStyle/>
              <a:p>
                <a:endParaRPr lang="zh-CN" altLang="en-US" b="1"/>
              </a:p>
            </p:txBody>
          </p:sp>
          <p:sp>
            <p:nvSpPr>
              <p:cNvPr id="95" name="Freeform 113">
                <a:extLst>
                  <a:ext uri="{FF2B5EF4-FFF2-40B4-BE49-F238E27FC236}">
                    <a16:creationId xmlns:a16="http://schemas.microsoft.com/office/drawing/2014/main" id="{D2557A73-730A-4C83-917E-7E64BF6E424E}"/>
                  </a:ext>
                </a:extLst>
              </p:cNvPr>
              <p:cNvSpPr>
                <a:spLocks/>
              </p:cNvSpPr>
              <p:nvPr/>
            </p:nvSpPr>
            <p:spPr bwMode="auto">
              <a:xfrm>
                <a:off x="2870" y="962"/>
                <a:ext cx="42" cy="155"/>
              </a:xfrm>
              <a:custGeom>
                <a:avLst/>
                <a:gdLst>
                  <a:gd name="T0" fmla="*/ 1 w 290"/>
                  <a:gd name="T1" fmla="*/ 3 h 1090"/>
                  <a:gd name="T2" fmla="*/ 1 w 290"/>
                  <a:gd name="T3" fmla="*/ 3 h 1090"/>
                  <a:gd name="T4" fmla="*/ 1 w 290"/>
                  <a:gd name="T5" fmla="*/ 2 h 1090"/>
                  <a:gd name="T6" fmla="*/ 1 w 290"/>
                  <a:gd name="T7" fmla="*/ 2 h 1090"/>
                  <a:gd name="T8" fmla="*/ 1 w 290"/>
                  <a:gd name="T9" fmla="*/ 2 h 1090"/>
                  <a:gd name="T10" fmla="*/ 1 w 290"/>
                  <a:gd name="T11" fmla="*/ 2 h 1090"/>
                  <a:gd name="T12" fmla="*/ 1 w 290"/>
                  <a:gd name="T13" fmla="*/ 1 h 1090"/>
                  <a:gd name="T14" fmla="*/ 1 w 290"/>
                  <a:gd name="T15" fmla="*/ 1 h 1090"/>
                  <a:gd name="T16" fmla="*/ 1 w 290"/>
                  <a:gd name="T17" fmla="*/ 1 h 1090"/>
                  <a:gd name="T18" fmla="*/ 1 w 290"/>
                  <a:gd name="T19" fmla="*/ 1 h 1090"/>
                  <a:gd name="T20" fmla="*/ 1 w 290"/>
                  <a:gd name="T21" fmla="*/ 0 h 1090"/>
                  <a:gd name="T22" fmla="*/ 1 w 290"/>
                  <a:gd name="T23" fmla="*/ 0 h 1090"/>
                  <a:gd name="T24" fmla="*/ 1 w 290"/>
                  <a:gd name="T25" fmla="*/ 0 h 1090"/>
                  <a:gd name="T26" fmla="*/ 1 w 290"/>
                  <a:gd name="T27" fmla="*/ 0 h 1090"/>
                  <a:gd name="T28" fmla="*/ 1 w 290"/>
                  <a:gd name="T29" fmla="*/ 0 h 1090"/>
                  <a:gd name="T30" fmla="*/ 0 w 290"/>
                  <a:gd name="T31" fmla="*/ 0 h 1090"/>
                  <a:gd name="T32" fmla="*/ 0 w 290"/>
                  <a:gd name="T33" fmla="*/ 0 h 1090"/>
                  <a:gd name="T34" fmla="*/ 0 w 290"/>
                  <a:gd name="T35" fmla="*/ 0 h 1090"/>
                  <a:gd name="T36" fmla="*/ 0 w 290"/>
                  <a:gd name="T37" fmla="*/ 0 h 1090"/>
                  <a:gd name="T38" fmla="*/ 0 w 290"/>
                  <a:gd name="T39" fmla="*/ 1 h 1090"/>
                  <a:gd name="T40" fmla="*/ 0 w 290"/>
                  <a:gd name="T41" fmla="*/ 1 h 1090"/>
                  <a:gd name="T42" fmla="*/ 0 w 290"/>
                  <a:gd name="T43" fmla="*/ 1 h 1090"/>
                  <a:gd name="T44" fmla="*/ 0 w 290"/>
                  <a:gd name="T45" fmla="*/ 1 h 1090"/>
                  <a:gd name="T46" fmla="*/ 0 w 290"/>
                  <a:gd name="T47" fmla="*/ 2 h 1090"/>
                  <a:gd name="T48" fmla="*/ 0 w 290"/>
                  <a:gd name="T49" fmla="*/ 2 h 1090"/>
                  <a:gd name="T50" fmla="*/ 0 w 290"/>
                  <a:gd name="T51" fmla="*/ 2 h 1090"/>
                  <a:gd name="T52" fmla="*/ 0 w 290"/>
                  <a:gd name="T53" fmla="*/ 3 h 1090"/>
                  <a:gd name="T54" fmla="*/ 0 w 290"/>
                  <a:gd name="T55" fmla="*/ 3 h 1090"/>
                  <a:gd name="T56" fmla="*/ 0 w 290"/>
                  <a:gd name="T57" fmla="*/ 3 h 1090"/>
                  <a:gd name="T58" fmla="*/ 1 w 290"/>
                  <a:gd name="T59" fmla="*/ 3 h 1090"/>
                  <a:gd name="T60" fmla="*/ 1 w 290"/>
                  <a:gd name="T61" fmla="*/ 3 h 10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headEnd/>
                <a:tailEnd/>
              </a:ln>
            </p:spPr>
            <p:txBody>
              <a:bodyPr/>
              <a:lstStyle/>
              <a:p>
                <a:endParaRPr lang="zh-CN" altLang="en-US" b="1"/>
              </a:p>
            </p:txBody>
          </p:sp>
          <p:sp>
            <p:nvSpPr>
              <p:cNvPr id="96" name="Freeform 114">
                <a:extLst>
                  <a:ext uri="{FF2B5EF4-FFF2-40B4-BE49-F238E27FC236}">
                    <a16:creationId xmlns:a16="http://schemas.microsoft.com/office/drawing/2014/main" id="{CC8800E4-AB98-4FC2-9408-6E38285EBC9F}"/>
                  </a:ext>
                </a:extLst>
              </p:cNvPr>
              <p:cNvSpPr>
                <a:spLocks/>
              </p:cNvSpPr>
              <p:nvPr/>
            </p:nvSpPr>
            <p:spPr bwMode="auto">
              <a:xfrm>
                <a:off x="2968" y="1156"/>
                <a:ext cx="31" cy="4"/>
              </a:xfrm>
              <a:custGeom>
                <a:avLst/>
                <a:gdLst>
                  <a:gd name="T0" fmla="*/ 1 w 221"/>
                  <a:gd name="T1" fmla="*/ 0 h 28"/>
                  <a:gd name="T2" fmla="*/ 0 w 221"/>
                  <a:gd name="T3" fmla="*/ 0 h 28"/>
                  <a:gd name="T4" fmla="*/ 0 w 221"/>
                  <a:gd name="T5" fmla="*/ 0 h 28"/>
                  <a:gd name="T6" fmla="*/ 0 w 221"/>
                  <a:gd name="T7" fmla="*/ 0 h 28"/>
                  <a:gd name="T8" fmla="*/ 0 w 2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headEnd/>
                <a:tailEnd/>
              </a:ln>
            </p:spPr>
            <p:txBody>
              <a:bodyPr/>
              <a:lstStyle/>
              <a:p>
                <a:endParaRPr lang="zh-CN" altLang="en-US" b="1"/>
              </a:p>
            </p:txBody>
          </p:sp>
          <p:sp>
            <p:nvSpPr>
              <p:cNvPr id="97" name="Freeform 115">
                <a:extLst>
                  <a:ext uri="{FF2B5EF4-FFF2-40B4-BE49-F238E27FC236}">
                    <a16:creationId xmlns:a16="http://schemas.microsoft.com/office/drawing/2014/main" id="{C397386B-5736-4D5E-A843-AF66C0F880C2}"/>
                  </a:ext>
                </a:extLst>
              </p:cNvPr>
              <p:cNvSpPr>
                <a:spLocks/>
              </p:cNvSpPr>
              <p:nvPr/>
            </p:nvSpPr>
            <p:spPr bwMode="auto">
              <a:xfrm>
                <a:off x="2872" y="1264"/>
                <a:ext cx="26" cy="2"/>
              </a:xfrm>
              <a:custGeom>
                <a:avLst/>
                <a:gdLst>
                  <a:gd name="T0" fmla="*/ 0 w 181"/>
                  <a:gd name="T1" fmla="*/ 0 h 14"/>
                  <a:gd name="T2" fmla="*/ 0 w 181"/>
                  <a:gd name="T3" fmla="*/ 0 h 14"/>
                  <a:gd name="T4" fmla="*/ 0 w 181"/>
                  <a:gd name="T5" fmla="*/ 0 h 14"/>
                  <a:gd name="T6" fmla="*/ 1 w 18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headEnd/>
                <a:tailEnd/>
              </a:ln>
            </p:spPr>
            <p:txBody>
              <a:bodyPr/>
              <a:lstStyle/>
              <a:p>
                <a:endParaRPr lang="zh-CN" altLang="en-US" b="1"/>
              </a:p>
            </p:txBody>
          </p:sp>
          <p:sp>
            <p:nvSpPr>
              <p:cNvPr id="98" name="Freeform 116">
                <a:extLst>
                  <a:ext uri="{FF2B5EF4-FFF2-40B4-BE49-F238E27FC236}">
                    <a16:creationId xmlns:a16="http://schemas.microsoft.com/office/drawing/2014/main" id="{78B3CDB1-2EEC-4EE7-894D-9199DCF06E18}"/>
                  </a:ext>
                </a:extLst>
              </p:cNvPr>
              <p:cNvSpPr>
                <a:spLocks/>
              </p:cNvSpPr>
              <p:nvPr/>
            </p:nvSpPr>
            <p:spPr bwMode="auto">
              <a:xfrm>
                <a:off x="2928" y="1104"/>
                <a:ext cx="53" cy="72"/>
              </a:xfrm>
              <a:custGeom>
                <a:avLst/>
                <a:gdLst>
                  <a:gd name="T0" fmla="*/ 1 w 370"/>
                  <a:gd name="T1" fmla="*/ 0 h 501"/>
                  <a:gd name="T2" fmla="*/ 1 w 370"/>
                  <a:gd name="T3" fmla="*/ 0 h 501"/>
                  <a:gd name="T4" fmla="*/ 1 w 370"/>
                  <a:gd name="T5" fmla="*/ 1 h 501"/>
                  <a:gd name="T6" fmla="*/ 1 w 370"/>
                  <a:gd name="T7" fmla="*/ 1 h 501"/>
                  <a:gd name="T8" fmla="*/ 1 w 370"/>
                  <a:gd name="T9" fmla="*/ 1 h 501"/>
                  <a:gd name="T10" fmla="*/ 1 w 370"/>
                  <a:gd name="T11" fmla="*/ 1 h 501"/>
                  <a:gd name="T12" fmla="*/ 1 w 370"/>
                  <a:gd name="T13" fmla="*/ 1 h 501"/>
                  <a:gd name="T14" fmla="*/ 0 w 370"/>
                  <a:gd name="T15" fmla="*/ 1 h 501"/>
                  <a:gd name="T16" fmla="*/ 0 w 370"/>
                  <a:gd name="T17" fmla="*/ 1 h 501"/>
                  <a:gd name="T18" fmla="*/ 0 w 370"/>
                  <a:gd name="T19" fmla="*/ 1 h 501"/>
                  <a:gd name="T20" fmla="*/ 0 w 370"/>
                  <a:gd name="T21" fmla="*/ 1 h 501"/>
                  <a:gd name="T22" fmla="*/ 0 w 370"/>
                  <a:gd name="T23" fmla="*/ 1 h 501"/>
                  <a:gd name="T24" fmla="*/ 0 w 370"/>
                  <a:gd name="T25" fmla="*/ 1 h 501"/>
                  <a:gd name="T26" fmla="*/ 0 w 370"/>
                  <a:gd name="T27" fmla="*/ 1 h 501"/>
                  <a:gd name="T28" fmla="*/ 0 w 370"/>
                  <a:gd name="T29" fmla="*/ 1 h 501"/>
                  <a:gd name="T30" fmla="*/ 0 w 370"/>
                  <a:gd name="T31" fmla="*/ 1 h 501"/>
                  <a:gd name="T32" fmla="*/ 0 w 370"/>
                  <a:gd name="T33" fmla="*/ 1 h 501"/>
                  <a:gd name="T34" fmla="*/ 0 w 370"/>
                  <a:gd name="T35" fmla="*/ 0 h 501"/>
                  <a:gd name="T36" fmla="*/ 1 w 370"/>
                  <a:gd name="T37" fmla="*/ 0 h 501"/>
                  <a:gd name="T38" fmla="*/ 1 w 370"/>
                  <a:gd name="T39" fmla="*/ 0 h 501"/>
                  <a:gd name="T40" fmla="*/ 1 w 370"/>
                  <a:gd name="T41" fmla="*/ 0 h 501"/>
                  <a:gd name="T42" fmla="*/ 1 w 370"/>
                  <a:gd name="T43" fmla="*/ 0 h 501"/>
                  <a:gd name="T44" fmla="*/ 1 w 370"/>
                  <a:gd name="T45" fmla="*/ 0 h 501"/>
                  <a:gd name="T46" fmla="*/ 1 w 370"/>
                  <a:gd name="T47" fmla="*/ 0 h 5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headEnd/>
                <a:tailEnd/>
              </a:ln>
            </p:spPr>
            <p:txBody>
              <a:bodyPr/>
              <a:lstStyle/>
              <a:p>
                <a:endParaRPr lang="zh-CN" altLang="en-US" b="1"/>
              </a:p>
            </p:txBody>
          </p:sp>
          <p:sp>
            <p:nvSpPr>
              <p:cNvPr id="99" name="Freeform 117">
                <a:extLst>
                  <a:ext uri="{FF2B5EF4-FFF2-40B4-BE49-F238E27FC236}">
                    <a16:creationId xmlns:a16="http://schemas.microsoft.com/office/drawing/2014/main" id="{31430D11-C038-4EB9-BD19-1FF321D1F06D}"/>
                  </a:ext>
                </a:extLst>
              </p:cNvPr>
              <p:cNvSpPr>
                <a:spLocks/>
              </p:cNvSpPr>
              <p:nvPr/>
            </p:nvSpPr>
            <p:spPr bwMode="auto">
              <a:xfrm>
                <a:off x="2948" y="1163"/>
                <a:ext cx="14" cy="17"/>
              </a:xfrm>
              <a:custGeom>
                <a:avLst/>
                <a:gdLst>
                  <a:gd name="T0" fmla="*/ 0 w 98"/>
                  <a:gd name="T1" fmla="*/ 0 h 114"/>
                  <a:gd name="T2" fmla="*/ 0 w 98"/>
                  <a:gd name="T3" fmla="*/ 0 h 114"/>
                  <a:gd name="T4" fmla="*/ 0 w 98"/>
                  <a:gd name="T5" fmla="*/ 0 h 114"/>
                  <a:gd name="T6" fmla="*/ 0 w 98"/>
                  <a:gd name="T7" fmla="*/ 0 h 114"/>
                  <a:gd name="T8" fmla="*/ 0 w 98"/>
                  <a:gd name="T9" fmla="*/ 0 h 114"/>
                  <a:gd name="T10" fmla="*/ 0 w 98"/>
                  <a:gd name="T11" fmla="*/ 0 h 114"/>
                  <a:gd name="T12" fmla="*/ 0 w 98"/>
                  <a:gd name="T13" fmla="*/ 0 h 114"/>
                  <a:gd name="T14" fmla="*/ 0 w 98"/>
                  <a:gd name="T15" fmla="*/ 0 h 114"/>
                  <a:gd name="T16" fmla="*/ 0 w 98"/>
                  <a:gd name="T17" fmla="*/ 0 h 114"/>
                  <a:gd name="T18" fmla="*/ 0 w 98"/>
                  <a:gd name="T19" fmla="*/ 0 h 114"/>
                  <a:gd name="T20" fmla="*/ 0 w 98"/>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headEnd/>
                <a:tailEnd/>
              </a:ln>
            </p:spPr>
            <p:txBody>
              <a:bodyPr/>
              <a:lstStyle/>
              <a:p>
                <a:endParaRPr lang="zh-CN" altLang="en-US" b="1"/>
              </a:p>
            </p:txBody>
          </p:sp>
          <p:sp>
            <p:nvSpPr>
              <p:cNvPr id="100" name="Freeform 118">
                <a:extLst>
                  <a:ext uri="{FF2B5EF4-FFF2-40B4-BE49-F238E27FC236}">
                    <a16:creationId xmlns:a16="http://schemas.microsoft.com/office/drawing/2014/main" id="{C705F591-4E29-45AE-BE1F-D0665E40C8EF}"/>
                  </a:ext>
                </a:extLst>
              </p:cNvPr>
              <p:cNvSpPr>
                <a:spLocks/>
              </p:cNvSpPr>
              <p:nvPr/>
            </p:nvSpPr>
            <p:spPr bwMode="auto">
              <a:xfrm>
                <a:off x="2902" y="1083"/>
                <a:ext cx="45" cy="90"/>
              </a:xfrm>
              <a:custGeom>
                <a:avLst/>
                <a:gdLst>
                  <a:gd name="T0" fmla="*/ 1 w 317"/>
                  <a:gd name="T1" fmla="*/ 0 h 626"/>
                  <a:gd name="T2" fmla="*/ 1 w 317"/>
                  <a:gd name="T3" fmla="*/ 0 h 626"/>
                  <a:gd name="T4" fmla="*/ 1 w 317"/>
                  <a:gd name="T5" fmla="*/ 0 h 626"/>
                  <a:gd name="T6" fmla="*/ 1 w 317"/>
                  <a:gd name="T7" fmla="*/ 0 h 626"/>
                  <a:gd name="T8" fmla="*/ 1 w 317"/>
                  <a:gd name="T9" fmla="*/ 0 h 626"/>
                  <a:gd name="T10" fmla="*/ 0 w 317"/>
                  <a:gd name="T11" fmla="*/ 0 h 626"/>
                  <a:gd name="T12" fmla="*/ 0 w 317"/>
                  <a:gd name="T13" fmla="*/ 0 h 626"/>
                  <a:gd name="T14" fmla="*/ 0 w 317"/>
                  <a:gd name="T15" fmla="*/ 0 h 626"/>
                  <a:gd name="T16" fmla="*/ 0 w 317"/>
                  <a:gd name="T17" fmla="*/ 1 h 626"/>
                  <a:gd name="T18" fmla="*/ 0 w 317"/>
                  <a:gd name="T19" fmla="*/ 1 h 626"/>
                  <a:gd name="T20" fmla="*/ 0 w 317"/>
                  <a:gd name="T21" fmla="*/ 2 h 626"/>
                  <a:gd name="T22" fmla="*/ 0 w 317"/>
                  <a:gd name="T23" fmla="*/ 2 h 626"/>
                  <a:gd name="T24" fmla="*/ 0 w 317"/>
                  <a:gd name="T25" fmla="*/ 2 h 626"/>
                  <a:gd name="T26" fmla="*/ 0 w 317"/>
                  <a:gd name="T27" fmla="*/ 2 h 626"/>
                  <a:gd name="T28" fmla="*/ 0 w 317"/>
                  <a:gd name="T29" fmla="*/ 2 h 626"/>
                  <a:gd name="T30" fmla="*/ 1 w 317"/>
                  <a:gd name="T31" fmla="*/ 2 h 626"/>
                  <a:gd name="T32" fmla="*/ 1 w 317"/>
                  <a:gd name="T33" fmla="*/ 1 h 626"/>
                  <a:gd name="T34" fmla="*/ 1 w 317"/>
                  <a:gd name="T35" fmla="*/ 1 h 626"/>
                  <a:gd name="T36" fmla="*/ 1 w 317"/>
                  <a:gd name="T37" fmla="*/ 1 h 626"/>
                  <a:gd name="T38" fmla="*/ 1 w 317"/>
                  <a:gd name="T39" fmla="*/ 0 h 626"/>
                  <a:gd name="T40" fmla="*/ 1 w 317"/>
                  <a:gd name="T41" fmla="*/ 0 h 6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headEnd/>
                <a:tailEnd/>
              </a:ln>
            </p:spPr>
            <p:txBody>
              <a:bodyPr/>
              <a:lstStyle/>
              <a:p>
                <a:endParaRPr lang="zh-CN" altLang="en-US" b="1"/>
              </a:p>
            </p:txBody>
          </p:sp>
          <p:sp>
            <p:nvSpPr>
              <p:cNvPr id="101" name="Freeform 119">
                <a:extLst>
                  <a:ext uri="{FF2B5EF4-FFF2-40B4-BE49-F238E27FC236}">
                    <a16:creationId xmlns:a16="http://schemas.microsoft.com/office/drawing/2014/main" id="{A270941A-A26C-4D84-B0B0-542B7045030C}"/>
                  </a:ext>
                </a:extLst>
              </p:cNvPr>
              <p:cNvSpPr>
                <a:spLocks/>
              </p:cNvSpPr>
              <p:nvPr/>
            </p:nvSpPr>
            <p:spPr bwMode="auto">
              <a:xfrm>
                <a:off x="2904" y="1147"/>
                <a:ext cx="19" cy="21"/>
              </a:xfrm>
              <a:custGeom>
                <a:avLst/>
                <a:gdLst>
                  <a:gd name="T0" fmla="*/ 0 w 132"/>
                  <a:gd name="T1" fmla="*/ 0 h 152"/>
                  <a:gd name="T2" fmla="*/ 0 w 132"/>
                  <a:gd name="T3" fmla="*/ 0 h 152"/>
                  <a:gd name="T4" fmla="*/ 0 w 132"/>
                  <a:gd name="T5" fmla="*/ 0 h 152"/>
                  <a:gd name="T6" fmla="*/ 0 w 132"/>
                  <a:gd name="T7" fmla="*/ 0 h 152"/>
                  <a:gd name="T8" fmla="*/ 0 w 132"/>
                  <a:gd name="T9" fmla="*/ 0 h 152"/>
                  <a:gd name="T10" fmla="*/ 0 w 132"/>
                  <a:gd name="T11" fmla="*/ 0 h 152"/>
                  <a:gd name="T12" fmla="*/ 0 w 132"/>
                  <a:gd name="T13" fmla="*/ 0 h 152"/>
                  <a:gd name="T14" fmla="*/ 0 w 132"/>
                  <a:gd name="T15" fmla="*/ 0 h 152"/>
                  <a:gd name="T16" fmla="*/ 0 w 132"/>
                  <a:gd name="T17" fmla="*/ 0 h 152"/>
                  <a:gd name="T18" fmla="*/ 0 w 132"/>
                  <a:gd name="T19" fmla="*/ 0 h 152"/>
                  <a:gd name="T20" fmla="*/ 0 w 132"/>
                  <a:gd name="T21" fmla="*/ 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headEnd/>
                <a:tailEnd/>
              </a:ln>
            </p:spPr>
            <p:txBody>
              <a:bodyPr/>
              <a:lstStyle/>
              <a:p>
                <a:endParaRPr lang="zh-CN" altLang="en-US" b="1"/>
              </a:p>
            </p:txBody>
          </p:sp>
          <p:sp>
            <p:nvSpPr>
              <p:cNvPr id="102" name="Freeform 120">
                <a:extLst>
                  <a:ext uri="{FF2B5EF4-FFF2-40B4-BE49-F238E27FC236}">
                    <a16:creationId xmlns:a16="http://schemas.microsoft.com/office/drawing/2014/main" id="{C449A4C1-3F20-4894-B84B-A6FE31B429EA}"/>
                  </a:ext>
                </a:extLst>
              </p:cNvPr>
              <p:cNvSpPr>
                <a:spLocks/>
              </p:cNvSpPr>
              <p:nvPr/>
            </p:nvSpPr>
            <p:spPr bwMode="auto">
              <a:xfrm>
                <a:off x="2833" y="1089"/>
                <a:ext cx="83" cy="135"/>
              </a:xfrm>
              <a:custGeom>
                <a:avLst/>
                <a:gdLst>
                  <a:gd name="T0" fmla="*/ 1 w 578"/>
                  <a:gd name="T1" fmla="*/ 0 h 941"/>
                  <a:gd name="T2" fmla="*/ 1 w 578"/>
                  <a:gd name="T3" fmla="*/ 0 h 941"/>
                  <a:gd name="T4" fmla="*/ 1 w 578"/>
                  <a:gd name="T5" fmla="*/ 0 h 941"/>
                  <a:gd name="T6" fmla="*/ 1 w 578"/>
                  <a:gd name="T7" fmla="*/ 0 h 941"/>
                  <a:gd name="T8" fmla="*/ 2 w 578"/>
                  <a:gd name="T9" fmla="*/ 0 h 941"/>
                  <a:gd name="T10" fmla="*/ 2 w 578"/>
                  <a:gd name="T11" fmla="*/ 0 h 941"/>
                  <a:gd name="T12" fmla="*/ 2 w 578"/>
                  <a:gd name="T13" fmla="*/ 0 h 941"/>
                  <a:gd name="T14" fmla="*/ 2 w 578"/>
                  <a:gd name="T15" fmla="*/ 0 h 941"/>
                  <a:gd name="T16" fmla="*/ 2 w 578"/>
                  <a:gd name="T17" fmla="*/ 0 h 941"/>
                  <a:gd name="T18" fmla="*/ 2 w 578"/>
                  <a:gd name="T19" fmla="*/ 0 h 941"/>
                  <a:gd name="T20" fmla="*/ 2 w 578"/>
                  <a:gd name="T21" fmla="*/ 1 h 941"/>
                  <a:gd name="T22" fmla="*/ 1 w 578"/>
                  <a:gd name="T23" fmla="*/ 1 h 941"/>
                  <a:gd name="T24" fmla="*/ 1 w 578"/>
                  <a:gd name="T25" fmla="*/ 1 h 941"/>
                  <a:gd name="T26" fmla="*/ 1 w 578"/>
                  <a:gd name="T27" fmla="*/ 1 h 941"/>
                  <a:gd name="T28" fmla="*/ 1 w 578"/>
                  <a:gd name="T29" fmla="*/ 1 h 941"/>
                  <a:gd name="T30" fmla="*/ 1 w 578"/>
                  <a:gd name="T31" fmla="*/ 1 h 941"/>
                  <a:gd name="T32" fmla="*/ 1 w 578"/>
                  <a:gd name="T33" fmla="*/ 2 h 941"/>
                  <a:gd name="T34" fmla="*/ 1 w 578"/>
                  <a:gd name="T35" fmla="*/ 2 h 941"/>
                  <a:gd name="T36" fmla="*/ 1 w 578"/>
                  <a:gd name="T37" fmla="*/ 2 h 941"/>
                  <a:gd name="T38" fmla="*/ 1 w 578"/>
                  <a:gd name="T39" fmla="*/ 2 h 941"/>
                  <a:gd name="T40" fmla="*/ 1 w 578"/>
                  <a:gd name="T41" fmla="*/ 2 h 941"/>
                  <a:gd name="T42" fmla="*/ 1 w 578"/>
                  <a:gd name="T43" fmla="*/ 3 h 941"/>
                  <a:gd name="T44" fmla="*/ 1 w 578"/>
                  <a:gd name="T45" fmla="*/ 3 h 941"/>
                  <a:gd name="T46" fmla="*/ 0 w 578"/>
                  <a:gd name="T47" fmla="*/ 3 h 941"/>
                  <a:gd name="T48" fmla="*/ 0 w 578"/>
                  <a:gd name="T49" fmla="*/ 3 h 941"/>
                  <a:gd name="T50" fmla="*/ 0 w 578"/>
                  <a:gd name="T51" fmla="*/ 3 h 941"/>
                  <a:gd name="T52" fmla="*/ 0 w 578"/>
                  <a:gd name="T53" fmla="*/ 2 h 941"/>
                  <a:gd name="T54" fmla="*/ 0 w 578"/>
                  <a:gd name="T55" fmla="*/ 2 h 941"/>
                  <a:gd name="T56" fmla="*/ 0 w 578"/>
                  <a:gd name="T57" fmla="*/ 2 h 941"/>
                  <a:gd name="T58" fmla="*/ 0 w 578"/>
                  <a:gd name="T59" fmla="*/ 2 h 941"/>
                  <a:gd name="T60" fmla="*/ 0 w 578"/>
                  <a:gd name="T61" fmla="*/ 1 h 941"/>
                  <a:gd name="T62" fmla="*/ 0 w 578"/>
                  <a:gd name="T63" fmla="*/ 1 h 941"/>
                  <a:gd name="T64" fmla="*/ 0 w 578"/>
                  <a:gd name="T65" fmla="*/ 0 h 941"/>
                  <a:gd name="T66" fmla="*/ 1 w 578"/>
                  <a:gd name="T67" fmla="*/ 0 h 941"/>
                  <a:gd name="T68" fmla="*/ 1 w 578"/>
                  <a:gd name="T69" fmla="*/ 0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headEnd/>
                <a:tailEnd/>
              </a:ln>
            </p:spPr>
            <p:txBody>
              <a:bodyPr/>
              <a:lstStyle/>
              <a:p>
                <a:endParaRPr lang="zh-CN" altLang="en-US" b="1"/>
              </a:p>
            </p:txBody>
          </p:sp>
          <p:sp>
            <p:nvSpPr>
              <p:cNvPr id="103" name="Freeform 121">
                <a:extLst>
                  <a:ext uri="{FF2B5EF4-FFF2-40B4-BE49-F238E27FC236}">
                    <a16:creationId xmlns:a16="http://schemas.microsoft.com/office/drawing/2014/main" id="{6B00105B-95C5-49B9-893F-2317332C9CCC}"/>
                  </a:ext>
                </a:extLst>
              </p:cNvPr>
              <p:cNvSpPr>
                <a:spLocks/>
              </p:cNvSpPr>
              <p:nvPr/>
            </p:nvSpPr>
            <p:spPr bwMode="auto">
              <a:xfrm>
                <a:off x="2883" y="1090"/>
                <a:ext cx="30" cy="21"/>
              </a:xfrm>
              <a:custGeom>
                <a:avLst/>
                <a:gdLst>
                  <a:gd name="T0" fmla="*/ 0 w 210"/>
                  <a:gd name="T1" fmla="*/ 0 h 149"/>
                  <a:gd name="T2" fmla="*/ 0 w 210"/>
                  <a:gd name="T3" fmla="*/ 0 h 149"/>
                  <a:gd name="T4" fmla="*/ 0 w 210"/>
                  <a:gd name="T5" fmla="*/ 0 h 149"/>
                  <a:gd name="T6" fmla="*/ 0 w 210"/>
                  <a:gd name="T7" fmla="*/ 0 h 149"/>
                  <a:gd name="T8" fmla="*/ 1 w 210"/>
                  <a:gd name="T9" fmla="*/ 0 h 149"/>
                  <a:gd name="T10" fmla="*/ 1 w 210"/>
                  <a:gd name="T11" fmla="*/ 0 h 149"/>
                  <a:gd name="T12" fmla="*/ 1 w 210"/>
                  <a:gd name="T13" fmla="*/ 0 h 149"/>
                  <a:gd name="T14" fmla="*/ 1 w 210"/>
                  <a:gd name="T15" fmla="*/ 0 h 149"/>
                  <a:gd name="T16" fmla="*/ 0 w 210"/>
                  <a:gd name="T17" fmla="*/ 0 h 149"/>
                  <a:gd name="T18" fmla="*/ 0 w 210"/>
                  <a:gd name="T19" fmla="*/ 0 h 149"/>
                  <a:gd name="T20" fmla="*/ 0 w 210"/>
                  <a:gd name="T21" fmla="*/ 0 h 149"/>
                  <a:gd name="T22" fmla="*/ 0 w 210"/>
                  <a:gd name="T23" fmla="*/ 0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headEnd/>
                <a:tailEnd/>
              </a:ln>
            </p:spPr>
            <p:txBody>
              <a:bodyPr/>
              <a:lstStyle/>
              <a:p>
                <a:endParaRPr lang="zh-CN" altLang="en-US" b="1"/>
              </a:p>
            </p:txBody>
          </p:sp>
          <p:sp>
            <p:nvSpPr>
              <p:cNvPr id="104" name="Freeform 122">
                <a:extLst>
                  <a:ext uri="{FF2B5EF4-FFF2-40B4-BE49-F238E27FC236}">
                    <a16:creationId xmlns:a16="http://schemas.microsoft.com/office/drawing/2014/main" id="{81994713-3E7B-4453-A500-9F8DF26931C4}"/>
                  </a:ext>
                </a:extLst>
              </p:cNvPr>
              <p:cNvSpPr>
                <a:spLocks/>
              </p:cNvSpPr>
              <p:nvPr/>
            </p:nvSpPr>
            <p:spPr bwMode="auto">
              <a:xfrm>
                <a:off x="2974" y="1146"/>
                <a:ext cx="1" cy="6"/>
              </a:xfrm>
              <a:custGeom>
                <a:avLst/>
                <a:gdLst>
                  <a:gd name="T0" fmla="*/ 0 w 7"/>
                  <a:gd name="T1" fmla="*/ 0 h 42"/>
                  <a:gd name="T2" fmla="*/ 0 w 7"/>
                  <a:gd name="T3" fmla="*/ 0 h 42"/>
                  <a:gd name="T4" fmla="*/ 0 w 7"/>
                  <a:gd name="T5" fmla="*/ 0 h 42"/>
                  <a:gd name="T6" fmla="*/ 0 60000 65536"/>
                  <a:gd name="T7" fmla="*/ 0 60000 65536"/>
                  <a:gd name="T8" fmla="*/ 0 60000 65536"/>
                </a:gdLst>
                <a:ahLst/>
                <a:cxnLst>
                  <a:cxn ang="T6">
                    <a:pos x="T0" y="T1"/>
                  </a:cxn>
                  <a:cxn ang="T7">
                    <a:pos x="T2" y="T3"/>
                  </a:cxn>
                  <a:cxn ang="T8">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headEnd/>
                <a:tailEnd/>
              </a:ln>
            </p:spPr>
            <p:txBody>
              <a:bodyPr/>
              <a:lstStyle/>
              <a:p>
                <a:endParaRPr lang="zh-CN" altLang="en-US" b="1"/>
              </a:p>
            </p:txBody>
          </p:sp>
        </p:grpSp>
      </p:grpSp>
      <p:sp>
        <p:nvSpPr>
          <p:cNvPr id="130" name="AutoShape 123">
            <a:extLst>
              <a:ext uri="{FF2B5EF4-FFF2-40B4-BE49-F238E27FC236}">
                <a16:creationId xmlns:a16="http://schemas.microsoft.com/office/drawing/2014/main" id="{2319B43A-00EB-4042-8CA2-85204DB7F896}"/>
              </a:ext>
            </a:extLst>
          </p:cNvPr>
          <p:cNvSpPr>
            <a:spLocks noChangeArrowheads="1"/>
          </p:cNvSpPr>
          <p:nvPr/>
        </p:nvSpPr>
        <p:spPr bwMode="auto">
          <a:xfrm>
            <a:off x="229607" y="2761000"/>
            <a:ext cx="8452183" cy="1954619"/>
          </a:xfrm>
          <a:prstGeom prst="cloudCallout">
            <a:avLst>
              <a:gd name="adj1" fmla="val -32792"/>
              <a:gd name="adj2" fmla="val 73639"/>
            </a:avLst>
          </a:prstGeom>
          <a:gradFill rotWithShape="0">
            <a:gsLst>
              <a:gs pos="0">
                <a:srgbClr val="CCFFCC"/>
              </a:gs>
              <a:gs pos="100000">
                <a:srgbClr val="FFFFFF"/>
              </a:gs>
            </a:gsLst>
            <a:lin ang="189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dirty="0">
              <a:solidFill>
                <a:srgbClr val="0D466D"/>
              </a:solidFill>
              <a:latin typeface="Verdana" panose="020B0604030504040204" pitchFamily="34" charset="0"/>
            </a:endParaRPr>
          </a:p>
        </p:txBody>
      </p:sp>
      <p:sp>
        <p:nvSpPr>
          <p:cNvPr id="131" name="AutoShape 124">
            <a:extLst>
              <a:ext uri="{FF2B5EF4-FFF2-40B4-BE49-F238E27FC236}">
                <a16:creationId xmlns:a16="http://schemas.microsoft.com/office/drawing/2014/main" id="{AC44AE93-BE3D-4D2C-AD99-283EDAA519F0}"/>
              </a:ext>
            </a:extLst>
          </p:cNvPr>
          <p:cNvSpPr>
            <a:spLocks noChangeArrowheads="1"/>
          </p:cNvSpPr>
          <p:nvPr/>
        </p:nvSpPr>
        <p:spPr bwMode="auto">
          <a:xfrm>
            <a:off x="358302" y="1741832"/>
            <a:ext cx="5791200" cy="1066800"/>
          </a:xfrm>
          <a:prstGeom prst="cloudCallout">
            <a:avLst>
              <a:gd name="adj1" fmla="val 74093"/>
              <a:gd name="adj2" fmla="val 18695"/>
            </a:avLst>
          </a:prstGeom>
          <a:gradFill rotWithShape="0">
            <a:gsLst>
              <a:gs pos="0">
                <a:srgbClr val="FFFFFF"/>
              </a:gs>
              <a:gs pos="100000">
                <a:srgbClr val="CCFFFF"/>
              </a:gs>
            </a:gsLst>
            <a:lin ang="2700000" scaled="1"/>
          </a:gradFill>
          <a:ln w="9525">
            <a:solidFill>
              <a:srgbClr val="CDB33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0" b="1" dirty="0">
                <a:solidFill>
                  <a:srgbClr val="000000"/>
                </a:solidFill>
                <a:latin typeface="Times New Roman" panose="02020603050405020304" pitchFamily="18" charset="0"/>
                <a:ea typeface="楷体_GB2312" pitchFamily="49" charset="-122"/>
              </a:rPr>
              <a:t>分布估计算法的思想来源是怎样的？</a:t>
            </a:r>
          </a:p>
          <a:p>
            <a:pPr algn="ctr" eaLnBrk="1" hangingPunct="1"/>
            <a:r>
              <a:rPr kumimoji="1" lang="zh-CN" altLang="en-US" sz="2400" b="1" dirty="0">
                <a:solidFill>
                  <a:srgbClr val="000000"/>
                </a:solidFill>
                <a:latin typeface="Times New Roman" panose="02020603050405020304" pitchFamily="18" charset="0"/>
                <a:ea typeface="楷体_GB2312" pitchFamily="49" charset="-122"/>
              </a:rPr>
              <a:t>它由谁提出的？</a:t>
            </a:r>
          </a:p>
        </p:txBody>
      </p:sp>
      <p:sp>
        <p:nvSpPr>
          <p:cNvPr id="132" name="AutoShape 125">
            <a:extLst>
              <a:ext uri="{FF2B5EF4-FFF2-40B4-BE49-F238E27FC236}">
                <a16:creationId xmlns:a16="http://schemas.microsoft.com/office/drawing/2014/main" id="{54D56176-4B02-402D-BD45-DA0C14600C86}"/>
              </a:ext>
            </a:extLst>
          </p:cNvPr>
          <p:cNvSpPr>
            <a:spLocks noChangeArrowheads="1"/>
          </p:cNvSpPr>
          <p:nvPr/>
        </p:nvSpPr>
        <p:spPr bwMode="auto">
          <a:xfrm>
            <a:off x="2615084" y="4672612"/>
            <a:ext cx="6468616" cy="2133600"/>
          </a:xfrm>
          <a:prstGeom prst="cloudCallout">
            <a:avLst>
              <a:gd name="adj1" fmla="val -62353"/>
              <a:gd name="adj2" fmla="val 12750"/>
            </a:avLst>
          </a:prstGeom>
          <a:gradFill rotWithShape="0">
            <a:gsLst>
              <a:gs pos="0">
                <a:srgbClr val="CCFFCC"/>
              </a:gs>
              <a:gs pos="100000">
                <a:srgbClr val="FFFFFF"/>
              </a:gs>
            </a:gsLst>
            <a:lin ang="189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dirty="0">
              <a:solidFill>
                <a:srgbClr val="0D466D"/>
              </a:solidFill>
              <a:latin typeface="Verdana" panose="020B0604030504040204" pitchFamily="34" charset="0"/>
            </a:endParaRPr>
          </a:p>
        </p:txBody>
      </p:sp>
      <p:sp>
        <p:nvSpPr>
          <p:cNvPr id="3" name="文本框 2">
            <a:extLst>
              <a:ext uri="{FF2B5EF4-FFF2-40B4-BE49-F238E27FC236}">
                <a16:creationId xmlns:a16="http://schemas.microsoft.com/office/drawing/2014/main" id="{124EB328-8915-4754-820D-78309CF75F82}"/>
              </a:ext>
            </a:extLst>
          </p:cNvPr>
          <p:cNvSpPr txBox="1"/>
          <p:nvPr/>
        </p:nvSpPr>
        <p:spPr>
          <a:xfrm>
            <a:off x="3189742" y="5187001"/>
            <a:ext cx="5513265" cy="1015663"/>
          </a:xfrm>
          <a:prstGeom prst="rect">
            <a:avLst/>
          </a:prstGeom>
          <a:noFill/>
        </p:spPr>
        <p:txBody>
          <a:bodyPr wrap="square" rtlCol="0">
            <a:spAutoFit/>
          </a:bodyPr>
          <a:lstStyle/>
          <a:p>
            <a:pPr algn="ctr" eaLnBrk="1" hangingPunct="1"/>
            <a:r>
              <a:rPr lang="en-US" altLang="zh-CN" sz="2000" b="1" dirty="0">
                <a:solidFill>
                  <a:srgbClr val="0D466D"/>
                </a:solidFill>
                <a:latin typeface="Times New Roman" panose="02020603050405020304" pitchFamily="18" charset="0"/>
                <a:cs typeface="Times New Roman" panose="02020603050405020304" pitchFamily="18" charset="0"/>
              </a:rPr>
              <a:t>EDA</a:t>
            </a:r>
            <a:r>
              <a:rPr lang="zh-CN" altLang="en-US" sz="2000" b="1" dirty="0">
                <a:solidFill>
                  <a:srgbClr val="0D466D"/>
                </a:solidFill>
                <a:latin typeface="Times New Roman" panose="02020603050405020304" pitchFamily="18" charset="0"/>
                <a:cs typeface="Times New Roman" panose="02020603050405020304" pitchFamily="18" charset="0"/>
              </a:rPr>
              <a:t>算法具有全局探索能力强，多样性高，不容易陷入局部最优等优势，已经被广泛应用于各类优化问题的求解。</a:t>
            </a:r>
          </a:p>
        </p:txBody>
      </p:sp>
      <p:sp>
        <p:nvSpPr>
          <p:cNvPr id="4" name="文本框 3">
            <a:extLst>
              <a:ext uri="{FF2B5EF4-FFF2-40B4-BE49-F238E27FC236}">
                <a16:creationId xmlns:a16="http://schemas.microsoft.com/office/drawing/2014/main" id="{98278064-38A4-44BC-AFC9-FAF018C6263A}"/>
              </a:ext>
            </a:extLst>
          </p:cNvPr>
          <p:cNvSpPr txBox="1"/>
          <p:nvPr/>
        </p:nvSpPr>
        <p:spPr>
          <a:xfrm>
            <a:off x="753814" y="2834765"/>
            <a:ext cx="7473134" cy="1754326"/>
          </a:xfrm>
          <a:prstGeom prst="rect">
            <a:avLst/>
          </a:prstGeom>
          <a:noFill/>
        </p:spPr>
        <p:txBody>
          <a:bodyPr wrap="square" rtlCol="0">
            <a:spAutoFit/>
          </a:bodyPr>
          <a:lstStyle/>
          <a:p>
            <a:pPr algn="ctr" eaLnBrk="1" hangingPunct="1"/>
            <a:r>
              <a:rPr lang="zh-CN" altLang="en-US" sz="1800" b="1" dirty="0">
                <a:solidFill>
                  <a:srgbClr val="0D466D"/>
                </a:solidFill>
                <a:latin typeface="Times New Roman" panose="02020603050405020304" pitchFamily="18" charset="0"/>
                <a:cs typeface="Times New Roman" panose="02020603050405020304" pitchFamily="18" charset="0"/>
              </a:rPr>
              <a:t>分布估计算法</a:t>
            </a:r>
          </a:p>
          <a:p>
            <a:pPr algn="ctr" eaLnBrk="1" hangingPunct="1"/>
            <a:r>
              <a:rPr lang="zh-CN" altLang="en-US" sz="1800" b="1" dirty="0">
                <a:solidFill>
                  <a:srgbClr val="0D466D"/>
                </a:solidFill>
                <a:latin typeface="Times New Roman" panose="02020603050405020304" pitchFamily="18" charset="0"/>
                <a:cs typeface="Times New Roman" panose="02020603050405020304" pitchFamily="18" charset="0"/>
              </a:rPr>
              <a:t>（</a:t>
            </a:r>
            <a:r>
              <a:rPr lang="en-US" altLang="zh-CN" sz="1800" b="1" dirty="0">
                <a:solidFill>
                  <a:srgbClr val="0D466D"/>
                </a:solidFill>
                <a:latin typeface="Times New Roman" panose="02020603050405020304" pitchFamily="18" charset="0"/>
                <a:cs typeface="Times New Roman" panose="02020603050405020304" pitchFamily="18" charset="0"/>
              </a:rPr>
              <a:t>Estimation of Distribution Algorithm</a:t>
            </a:r>
            <a:r>
              <a:rPr lang="zh-CN" altLang="en-US" sz="1800" b="1" dirty="0">
                <a:solidFill>
                  <a:srgbClr val="0D466D"/>
                </a:solidFill>
                <a:latin typeface="Times New Roman" panose="02020603050405020304" pitchFamily="18" charset="0"/>
                <a:cs typeface="Times New Roman" panose="02020603050405020304" pitchFamily="18" charset="0"/>
              </a:rPr>
              <a:t>，</a:t>
            </a:r>
            <a:r>
              <a:rPr lang="en-US" altLang="zh-CN" b="1" dirty="0">
                <a:solidFill>
                  <a:srgbClr val="0D466D"/>
                </a:solidFill>
                <a:latin typeface="Times New Roman" panose="02020603050405020304" pitchFamily="18" charset="0"/>
                <a:cs typeface="Times New Roman" panose="02020603050405020304" pitchFamily="18" charset="0"/>
              </a:rPr>
              <a:t>EDA</a:t>
            </a:r>
            <a:r>
              <a:rPr lang="zh-CN" altLang="en-US" sz="1800" b="1" dirty="0">
                <a:solidFill>
                  <a:srgbClr val="0D466D"/>
                </a:solidFill>
                <a:latin typeface="Times New Roman" panose="02020603050405020304" pitchFamily="18" charset="0"/>
                <a:cs typeface="Times New Roman" panose="02020603050405020304" pitchFamily="18" charset="0"/>
              </a:rPr>
              <a:t>）</a:t>
            </a:r>
          </a:p>
          <a:p>
            <a:pPr algn="ctr" eaLnBrk="1" hangingPunct="1"/>
            <a:r>
              <a:rPr lang="zh-CN" altLang="en-US" sz="1800" b="1" dirty="0">
                <a:solidFill>
                  <a:srgbClr val="0D466D"/>
                </a:solidFill>
                <a:latin typeface="Times New Roman" panose="02020603050405020304" pitchFamily="18" charset="0"/>
                <a:cs typeface="Times New Roman" panose="02020603050405020304" pitchFamily="18" charset="0"/>
              </a:rPr>
              <a:t>是进化</a:t>
            </a:r>
            <a:r>
              <a:rPr lang="zh-CN" altLang="en-US" b="1" dirty="0">
                <a:solidFill>
                  <a:srgbClr val="0D466D"/>
                </a:solidFill>
                <a:latin typeface="Times New Roman" panose="02020603050405020304" pitchFamily="18" charset="0"/>
                <a:cs typeface="Times New Roman" panose="02020603050405020304" pitchFamily="18" charset="0"/>
              </a:rPr>
              <a:t>算法</a:t>
            </a:r>
            <a:r>
              <a:rPr lang="zh-CN" altLang="en-US" sz="1800" b="1" dirty="0">
                <a:solidFill>
                  <a:srgbClr val="0D466D"/>
                </a:solidFill>
                <a:latin typeface="Times New Roman" panose="02020603050405020304" pitchFamily="18" charset="0"/>
                <a:cs typeface="Times New Roman" panose="02020603050405020304" pitchFamily="18" charset="0"/>
              </a:rPr>
              <a:t>的一个分支，</a:t>
            </a:r>
            <a:r>
              <a:rPr lang="zh-CN" altLang="en-US" b="1" dirty="0">
                <a:solidFill>
                  <a:srgbClr val="0D466D"/>
                </a:solidFill>
                <a:latin typeface="Times New Roman" panose="02020603050405020304" pitchFamily="18" charset="0"/>
                <a:cs typeface="Times New Roman" panose="02020603050405020304" pitchFamily="18" charset="0"/>
              </a:rPr>
              <a:t>通过统计学习建立解空间内个体分布的概率模型</a:t>
            </a:r>
            <a:r>
              <a:rPr lang="en-US" altLang="zh-CN" b="1" dirty="0">
                <a:solidFill>
                  <a:srgbClr val="0D466D"/>
                </a:solidFill>
                <a:latin typeface="Times New Roman" panose="02020603050405020304" pitchFamily="18" charset="0"/>
                <a:cs typeface="Times New Roman" panose="02020603050405020304" pitchFamily="18" charset="0"/>
              </a:rPr>
              <a:t>,</a:t>
            </a:r>
            <a:r>
              <a:rPr lang="zh-CN" altLang="en-US" b="1" dirty="0">
                <a:solidFill>
                  <a:srgbClr val="0D466D"/>
                </a:solidFill>
                <a:latin typeface="Times New Roman" panose="02020603050405020304" pitchFamily="18" charset="0"/>
                <a:cs typeface="Times New Roman" panose="02020603050405020304" pitchFamily="18" charset="0"/>
              </a:rPr>
              <a:t>然后对概率模型随机采样产生新的群体</a:t>
            </a:r>
            <a:r>
              <a:rPr lang="en-US" altLang="zh-CN" b="1" dirty="0">
                <a:solidFill>
                  <a:srgbClr val="0D466D"/>
                </a:solidFill>
                <a:latin typeface="Times New Roman" panose="02020603050405020304" pitchFamily="18" charset="0"/>
                <a:cs typeface="Times New Roman" panose="02020603050405020304" pitchFamily="18" charset="0"/>
              </a:rPr>
              <a:t>,</a:t>
            </a:r>
            <a:r>
              <a:rPr lang="zh-CN" altLang="en-US" b="1" dirty="0">
                <a:solidFill>
                  <a:srgbClr val="0D466D"/>
                </a:solidFill>
                <a:latin typeface="Times New Roman" panose="02020603050405020304" pitchFamily="18" charset="0"/>
                <a:cs typeface="Times New Roman" panose="02020603050405020304" pitchFamily="18" charset="0"/>
              </a:rPr>
              <a:t>如此反复进行</a:t>
            </a:r>
            <a:r>
              <a:rPr lang="en-US" altLang="zh-CN" b="1" dirty="0">
                <a:solidFill>
                  <a:srgbClr val="0D466D"/>
                </a:solidFill>
                <a:latin typeface="Times New Roman" panose="02020603050405020304" pitchFamily="18" charset="0"/>
                <a:cs typeface="Times New Roman" panose="02020603050405020304" pitchFamily="18" charset="0"/>
              </a:rPr>
              <a:t>,</a:t>
            </a:r>
            <a:r>
              <a:rPr lang="zh-CN" altLang="en-US" b="1" dirty="0">
                <a:solidFill>
                  <a:srgbClr val="0D466D"/>
                </a:solidFill>
                <a:latin typeface="Times New Roman" panose="02020603050405020304" pitchFamily="18" charset="0"/>
                <a:cs typeface="Times New Roman" panose="02020603050405020304" pitchFamily="18" charset="0"/>
              </a:rPr>
              <a:t>实现群体的进化</a:t>
            </a:r>
            <a:r>
              <a:rPr lang="zh-CN" altLang="en-US" sz="1800" b="1" dirty="0">
                <a:solidFill>
                  <a:srgbClr val="0D466D"/>
                </a:solidFill>
                <a:latin typeface="Times New Roman" panose="02020603050405020304" pitchFamily="18" charset="0"/>
                <a:cs typeface="Times New Roman" panose="02020603050405020304" pitchFamily="18" charset="0"/>
              </a:rPr>
              <a:t>。</a:t>
            </a:r>
          </a:p>
          <a:p>
            <a:pPr algn="ctr" eaLnBrk="1" hangingPunct="1"/>
            <a:r>
              <a:rPr lang="zh-CN" altLang="en-US" sz="1800" b="1" dirty="0">
                <a:solidFill>
                  <a:srgbClr val="0D466D"/>
                </a:solidFill>
                <a:latin typeface="Times New Roman" panose="02020603050405020304" pitchFamily="18" charset="0"/>
                <a:cs typeface="Times New Roman" panose="02020603050405020304" pitchFamily="18" charset="0"/>
              </a:rPr>
              <a:t>它</a:t>
            </a:r>
            <a:r>
              <a:rPr lang="zh-CN" altLang="en-US" b="1" dirty="0">
                <a:solidFill>
                  <a:srgbClr val="0D466D"/>
                </a:solidFill>
                <a:latin typeface="Times New Roman" panose="02020603050405020304" pitchFamily="18" charset="0"/>
                <a:cs typeface="Times New Roman" panose="02020603050405020304" pitchFamily="18" charset="0"/>
              </a:rPr>
              <a:t>的概念最初</a:t>
            </a:r>
            <a:r>
              <a:rPr lang="zh-CN" altLang="en-US" sz="1800" b="1" dirty="0">
                <a:solidFill>
                  <a:srgbClr val="0D466D"/>
                </a:solidFill>
                <a:latin typeface="Times New Roman" panose="02020603050405020304" pitchFamily="18" charset="0"/>
                <a:cs typeface="Times New Roman" panose="02020603050405020304" pitchFamily="18" charset="0"/>
              </a:rPr>
              <a:t>是</a:t>
            </a:r>
            <a:r>
              <a:rPr lang="en-US" altLang="zh-CN" sz="1800" b="1" dirty="0">
                <a:solidFill>
                  <a:srgbClr val="0D466D"/>
                </a:solidFill>
                <a:latin typeface="Times New Roman" panose="02020603050405020304" pitchFamily="18" charset="0"/>
                <a:cs typeface="Times New Roman" panose="02020603050405020304" pitchFamily="18" charset="0"/>
              </a:rPr>
              <a:t>1996</a:t>
            </a:r>
            <a:r>
              <a:rPr lang="zh-CN" altLang="en-US" sz="1800" b="1" dirty="0">
                <a:solidFill>
                  <a:srgbClr val="0D466D"/>
                </a:solidFill>
                <a:latin typeface="Times New Roman" panose="02020603050405020304" pitchFamily="18" charset="0"/>
                <a:cs typeface="Times New Roman" panose="02020603050405020304" pitchFamily="18" charset="0"/>
              </a:rPr>
              <a:t>年</a:t>
            </a:r>
            <a:r>
              <a:rPr lang="zh-CN" altLang="en-US" b="1" dirty="0">
                <a:solidFill>
                  <a:srgbClr val="0D466D"/>
                </a:solidFill>
                <a:latin typeface="Times New Roman" panose="02020603050405020304" pitchFamily="18" charset="0"/>
                <a:cs typeface="Times New Roman" panose="02020603050405020304" pitchFamily="18" charset="0"/>
              </a:rPr>
              <a:t>由</a:t>
            </a:r>
            <a:r>
              <a:rPr lang="en-US" altLang="zh-CN" b="1" dirty="0">
                <a:solidFill>
                  <a:srgbClr val="0D466D"/>
                </a:solidFill>
                <a:latin typeface="Times New Roman" panose="02020603050405020304" pitchFamily="18" charset="0"/>
                <a:cs typeface="Times New Roman" panose="02020603050405020304" pitchFamily="18" charset="0"/>
              </a:rPr>
              <a:t>P. </a:t>
            </a:r>
            <a:r>
              <a:rPr lang="en-US" altLang="zh-CN" b="1" dirty="0" err="1">
                <a:solidFill>
                  <a:srgbClr val="0D466D"/>
                </a:solidFill>
                <a:latin typeface="Times New Roman" panose="02020603050405020304" pitchFamily="18" charset="0"/>
                <a:cs typeface="Times New Roman" panose="02020603050405020304" pitchFamily="18" charset="0"/>
              </a:rPr>
              <a:t>Larrañaga</a:t>
            </a:r>
            <a:r>
              <a:rPr lang="en-US" altLang="zh-CN" b="1" dirty="0">
                <a:solidFill>
                  <a:srgbClr val="0D466D"/>
                </a:solidFill>
                <a:latin typeface="Times New Roman" panose="02020603050405020304" pitchFamily="18" charset="0"/>
                <a:cs typeface="Times New Roman" panose="02020603050405020304" pitchFamily="18" charset="0"/>
              </a:rPr>
              <a:t> and J. A. Lozano</a:t>
            </a:r>
            <a:r>
              <a:rPr lang="zh-CN" altLang="en-US" sz="1800" b="1" dirty="0">
                <a:solidFill>
                  <a:srgbClr val="0D466D"/>
                </a:solidFill>
                <a:latin typeface="Times New Roman" panose="02020603050405020304" pitchFamily="18" charset="0"/>
                <a:cs typeface="Times New Roman" panose="02020603050405020304" pitchFamily="18" charset="0"/>
              </a:rPr>
              <a:t>提出，在</a:t>
            </a:r>
            <a:r>
              <a:rPr lang="en-US" altLang="zh-CN" sz="1800" b="1" dirty="0">
                <a:solidFill>
                  <a:srgbClr val="0D466D"/>
                </a:solidFill>
                <a:latin typeface="Times New Roman" panose="02020603050405020304" pitchFamily="18" charset="0"/>
                <a:cs typeface="Times New Roman" panose="02020603050405020304" pitchFamily="18" charset="0"/>
              </a:rPr>
              <a:t>2000</a:t>
            </a:r>
            <a:r>
              <a:rPr lang="zh-CN" altLang="en-US" sz="1800" b="1" dirty="0">
                <a:solidFill>
                  <a:srgbClr val="0D466D"/>
                </a:solidFill>
                <a:latin typeface="Times New Roman" panose="02020603050405020304" pitchFamily="18" charset="0"/>
                <a:cs typeface="Times New Roman" panose="02020603050405020304" pitchFamily="18" charset="0"/>
              </a:rPr>
              <a:t>年左右迅速发展。</a:t>
            </a:r>
          </a:p>
        </p:txBody>
      </p:sp>
    </p:spTree>
    <p:extLst>
      <p:ext uri="{BB962C8B-B14F-4D97-AF65-F5344CB8AC3E}">
        <p14:creationId xmlns:p14="http://schemas.microsoft.com/office/powerpoint/2010/main" val="87234386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arn(inVertical)">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barn(inVertical)">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barn(inVertical)">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barn(inVertical)">
                                      <p:cBhvr>
                                        <p:cTn id="27" dur="500"/>
                                        <p:tgtEl>
                                          <p:spTgt spid="1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barn(inVertical)">
                                      <p:cBhvr>
                                        <p:cTn id="37" dur="500"/>
                                        <p:tgtEl>
                                          <p:spTgt spid="13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130" grpId="0" animBg="1"/>
      <p:bldP spid="131" grpId="0" animBg="1"/>
      <p:bldP spid="132" grpId="0" animBg="1"/>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B2CC70C-D9F3-46A8-8A40-F7C3C5AC1FE8}"/>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a:solidFill>
                  <a:schemeClr val="bg1"/>
                </a:solidFill>
                <a:latin typeface="微软雅黑" panose="020B0503020204020204" pitchFamily="34" charset="-122"/>
                <a:ea typeface="微软雅黑" panose="020B0503020204020204" pitchFamily="34" charset="-122"/>
                <a:cs typeface="+mn-cs"/>
              </a:rPr>
              <a:t>  分布估计算法</a:t>
            </a:r>
            <a:r>
              <a:rPr lang="zh-CN" altLang="en-US" sz="4400" b="1" dirty="0">
                <a:solidFill>
                  <a:schemeClr val="bg1"/>
                </a:solidFill>
                <a:latin typeface="微软雅黑" panose="020B0503020204020204" pitchFamily="34" charset="-122"/>
                <a:ea typeface="微软雅黑" panose="020B0503020204020204" pitchFamily="34" charset="-122"/>
                <a:cs typeface="+mn-cs"/>
              </a:rPr>
              <a:t>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6" name="文本框 5">
            <a:extLst>
              <a:ext uri="{FF2B5EF4-FFF2-40B4-BE49-F238E27FC236}">
                <a16:creationId xmlns:a16="http://schemas.microsoft.com/office/drawing/2014/main" id="{95F0A463-7E79-4850-B2BF-2EB2BECD618B}"/>
              </a:ext>
            </a:extLst>
          </p:cNvPr>
          <p:cNvSpPr txBox="1"/>
          <p:nvPr/>
        </p:nvSpPr>
        <p:spPr>
          <a:xfrm>
            <a:off x="127410" y="1043211"/>
            <a:ext cx="8841000" cy="1485920"/>
          </a:xfrm>
          <a:prstGeom prst="rect">
            <a:avLst/>
          </a:prstGeom>
          <a:noFill/>
        </p:spPr>
        <p:txBody>
          <a:bodyPr wrap="square">
            <a:spAutoFit/>
          </a:bodyPr>
          <a:lstStyle/>
          <a:p>
            <a:pPr marL="342900" indent="-342900" algn="just">
              <a:lnSpc>
                <a:spcPct val="13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分布估计算法思想起源于遗传算法。</a:t>
            </a:r>
          </a:p>
          <a:p>
            <a:pPr marL="342900" indent="-342900" algn="just">
              <a:lnSpc>
                <a:spcPct val="130000"/>
              </a:lnSpc>
              <a:buFont typeface="Wingdings" panose="05000000000000000000" pitchFamily="2" charset="2"/>
              <a:buChar char="u"/>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结合了统计学习理论和遗传算法的原理，通过构建概率模型、采样和更新等操作实现群体的进化。</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D2C4C8D-9576-45B3-9D88-EA3581FFA5E6}"/>
              </a:ext>
            </a:extLst>
          </p:cNvPr>
          <p:cNvSpPr txBox="1"/>
          <p:nvPr/>
        </p:nvSpPr>
        <p:spPr>
          <a:xfrm>
            <a:off x="157796" y="2699395"/>
            <a:ext cx="4968552" cy="3453253"/>
          </a:xfrm>
          <a:prstGeom prst="rect">
            <a:avLst/>
          </a:prstGeom>
          <a:noFill/>
        </p:spPr>
        <p:txBody>
          <a:bodyPr wrap="square">
            <a:spAutoFit/>
          </a:bodyPr>
          <a:lstStyle/>
          <a:p>
            <a:pPr marL="342900" indent="-342900" algn="just">
              <a:lnSpc>
                <a:spcPct val="130000"/>
              </a:lnSpc>
              <a:buFont typeface="Wingdings" panose="05000000000000000000" pitchFamily="2" charset="2"/>
              <a:buChar char="u"/>
            </a:pPr>
            <a:r>
              <a:rPr lang="zh-CN" altLang="en-US" sz="2400" b="1" dirty="0">
                <a:solidFill>
                  <a:srgbClr val="0000FF"/>
                </a:solidFill>
                <a:latin typeface="微软雅黑" panose="020B0503020204020204" pitchFamily="34" charset="-122"/>
                <a:ea typeface="微软雅黑" panose="020B0503020204020204" pitchFamily="34" charset="-122"/>
              </a:rPr>
              <a:t>遗传算法是“微观”层面上对生物进化进行模拟。</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u"/>
            </a:pPr>
            <a:r>
              <a:rPr lang="zh-CN" altLang="en-US" sz="2400" b="1" dirty="0">
                <a:solidFill>
                  <a:srgbClr val="0000FF"/>
                </a:solidFill>
                <a:latin typeface="微软雅黑" panose="020B0503020204020204" pitchFamily="34" charset="-122"/>
                <a:ea typeface="微软雅黑" panose="020B0503020204020204" pitchFamily="34" charset="-122"/>
              </a:rPr>
              <a:t>分布估计算法是在“宏观”的层面上来控制算法搜索，是一种全新的进化模型。</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算法更加简单易操作，没有太多的参数，优化性能强大。</a:t>
            </a:r>
          </a:p>
        </p:txBody>
      </p:sp>
      <p:pic>
        <p:nvPicPr>
          <p:cNvPr id="7" name="图片 6">
            <a:extLst>
              <a:ext uri="{FF2B5EF4-FFF2-40B4-BE49-F238E27FC236}">
                <a16:creationId xmlns:a16="http://schemas.microsoft.com/office/drawing/2014/main" id="{CDB067AF-74D9-47E2-B704-B69CD5BB29F2}"/>
              </a:ext>
            </a:extLst>
          </p:cNvPr>
          <p:cNvPicPr>
            <a:picLocks noChangeAspect="1"/>
          </p:cNvPicPr>
          <p:nvPr/>
        </p:nvPicPr>
        <p:blipFill>
          <a:blip r:embed="rId3"/>
          <a:stretch>
            <a:fillRect/>
          </a:stretch>
        </p:blipFill>
        <p:spPr>
          <a:xfrm>
            <a:off x="5363422" y="2555379"/>
            <a:ext cx="3660374" cy="4032448"/>
          </a:xfrm>
          <a:prstGeom prst="rect">
            <a:avLst/>
          </a:prstGeom>
        </p:spPr>
      </p:pic>
    </p:spTree>
    <p:extLst>
      <p:ext uri="{BB962C8B-B14F-4D97-AF65-F5344CB8AC3E}">
        <p14:creationId xmlns:p14="http://schemas.microsoft.com/office/powerpoint/2010/main" val="1393055074"/>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arn(inVertic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barn(inVertical)">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barn(inVertical)">
                                      <p:cBhvr>
                                        <p:cTn id="3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21FB497-1D03-45AC-A624-D8ADB4F81890}"/>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a:solidFill>
                  <a:schemeClr val="bg1"/>
                </a:solidFill>
                <a:latin typeface="微软雅黑" panose="020B0503020204020204" pitchFamily="34" charset="-122"/>
                <a:ea typeface="微软雅黑" panose="020B0503020204020204" pitchFamily="34" charset="-122"/>
                <a:cs typeface="+mn-cs"/>
              </a:rPr>
              <a:t>  分布估计算法</a:t>
            </a:r>
            <a:r>
              <a:rPr lang="zh-CN" altLang="en-US" sz="4400" b="1" dirty="0">
                <a:solidFill>
                  <a:schemeClr val="bg1"/>
                </a:solidFill>
                <a:latin typeface="微软雅黑" panose="020B0503020204020204" pitchFamily="34" charset="-122"/>
                <a:ea typeface="微软雅黑" panose="020B0503020204020204" pitchFamily="34" charset="-122"/>
                <a:cs typeface="+mn-cs"/>
              </a:rPr>
              <a:t>的总体框架</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8751"/>
          <a:stretch/>
        </p:blipFill>
        <p:spPr>
          <a:xfrm>
            <a:off x="3767212" y="1043211"/>
            <a:ext cx="5324475" cy="5594798"/>
          </a:xfrm>
          <a:prstGeom prst="rect">
            <a:avLst/>
          </a:prstGeom>
        </p:spPr>
      </p:pic>
      <p:sp>
        <p:nvSpPr>
          <p:cNvPr id="7" name="文本框 6">
            <a:extLst>
              <a:ext uri="{FF2B5EF4-FFF2-40B4-BE49-F238E27FC236}">
                <a16:creationId xmlns:a16="http://schemas.microsoft.com/office/drawing/2014/main" id="{5D2C4C8D-9576-45B3-9D88-EA3581FFA5E6}"/>
              </a:ext>
            </a:extLst>
          </p:cNvPr>
          <p:cNvSpPr txBox="1"/>
          <p:nvPr/>
        </p:nvSpPr>
        <p:spPr>
          <a:xfrm>
            <a:off x="94804" y="1259235"/>
            <a:ext cx="3897448" cy="5373779"/>
          </a:xfrm>
          <a:prstGeom prst="rect">
            <a:avLst/>
          </a:prstGeom>
          <a:noFill/>
        </p:spPr>
        <p:txBody>
          <a:bodyPr wrap="square">
            <a:spAutoFit/>
          </a:bodyPr>
          <a:lstStyle/>
          <a:p>
            <a:pPr marL="342900" indent="-342900" algn="just">
              <a:lnSpc>
                <a:spcPct val="130000"/>
              </a:lnSpc>
              <a:buFont typeface="Wingdings" panose="05000000000000000000" pitchFamily="2" charset="2"/>
              <a:buChar char="u"/>
            </a:pPr>
            <a:r>
              <a:rPr lang="zh-CN" altLang="en-US" sz="2400" b="1" dirty="0">
                <a:solidFill>
                  <a:srgbClr val="0000FF"/>
                </a:solidFill>
                <a:latin typeface="微软雅黑" panose="020B0503020204020204" pitchFamily="34" charset="-122"/>
                <a:ea typeface="微软雅黑" panose="020B0503020204020204" pitchFamily="34" charset="-122"/>
              </a:rPr>
              <a:t>选择算子</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如何从种群中选择适当的个体进行概率分布的估计。</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u"/>
            </a:pPr>
            <a:r>
              <a:rPr lang="zh-CN" altLang="en-US" sz="2400" b="1" dirty="0">
                <a:solidFill>
                  <a:srgbClr val="0000FF"/>
                </a:solidFill>
                <a:latin typeface="微软雅黑" panose="020B0503020204020204" pitchFamily="34" charset="-122"/>
                <a:ea typeface="微软雅黑" panose="020B0503020204020204" pitchFamily="34" charset="-122"/>
              </a:rPr>
              <a:t>概率分布估计</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选择何种概率分布模型进行评估；用什么方式进行评估（单变量或者多变量）。</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u"/>
            </a:pPr>
            <a:r>
              <a:rPr lang="zh-CN" altLang="en-US" sz="2400" b="1" dirty="0">
                <a:solidFill>
                  <a:srgbClr val="0000FF"/>
                </a:solidFill>
                <a:latin typeface="微软雅黑" panose="020B0503020204020204" pitchFamily="34" charset="-122"/>
                <a:ea typeface="微软雅黑" panose="020B0503020204020204" pitchFamily="34" charset="-122"/>
              </a:rPr>
              <a:t>随机采样</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如何采样？是否需要缩放？</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rPr>
              <a:t>总体原则</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均衡多样性和收敛速度。</a:t>
            </a:r>
          </a:p>
        </p:txBody>
      </p:sp>
    </p:spTree>
    <p:extLst>
      <p:ext uri="{BB962C8B-B14F-4D97-AF65-F5344CB8AC3E}">
        <p14:creationId xmlns:p14="http://schemas.microsoft.com/office/powerpoint/2010/main" val="2479500754"/>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arn(inVertical)">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barn(inVertical)">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barn(inVertical)">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8AC62C1-C27E-476A-94F9-C9FE904C1F5C}"/>
              </a:ext>
            </a:extLst>
          </p:cNvPr>
          <p:cNvPicPr>
            <a:picLocks noChangeAspect="1"/>
          </p:cNvPicPr>
          <p:nvPr/>
        </p:nvPicPr>
        <p:blipFill>
          <a:blip r:embed="rId3"/>
          <a:stretch>
            <a:fillRect/>
          </a:stretch>
        </p:blipFill>
        <p:spPr>
          <a:xfrm>
            <a:off x="166812" y="4239775"/>
            <a:ext cx="6480720" cy="2578571"/>
          </a:xfrm>
          <a:prstGeom prst="rect">
            <a:avLst/>
          </a:prstGeom>
        </p:spPr>
      </p:pic>
      <p:sp>
        <p:nvSpPr>
          <p:cNvPr id="4" name="标题 1">
            <a:extLst>
              <a:ext uri="{FF2B5EF4-FFF2-40B4-BE49-F238E27FC236}">
                <a16:creationId xmlns:a16="http://schemas.microsoft.com/office/drawing/2014/main" id="{A8CD2B07-FA26-4812-B99A-A400749772A0}"/>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a:solidFill>
                  <a:schemeClr val="bg1"/>
                </a:solidFill>
                <a:latin typeface="微软雅黑" panose="020B0503020204020204" pitchFamily="34" charset="-122"/>
                <a:ea typeface="微软雅黑" panose="020B0503020204020204" pitchFamily="34" charset="-122"/>
                <a:cs typeface="+mn-cs"/>
              </a:rPr>
              <a:t>  分布估计算法原理</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aphicFrame>
        <p:nvGraphicFramePr>
          <p:cNvPr id="6" name="对象 5">
            <a:extLst>
              <a:ext uri="{FF2B5EF4-FFF2-40B4-BE49-F238E27FC236}">
                <a16:creationId xmlns:a16="http://schemas.microsoft.com/office/drawing/2014/main" id="{9D33BF2B-E251-46AA-BF23-FFF48F569520}"/>
              </a:ext>
            </a:extLst>
          </p:cNvPr>
          <p:cNvGraphicFramePr>
            <a:graphicFrameLocks noChangeAspect="1"/>
          </p:cNvGraphicFramePr>
          <p:nvPr/>
        </p:nvGraphicFramePr>
        <p:xfrm>
          <a:off x="382836" y="1619275"/>
          <a:ext cx="5544616" cy="504056"/>
        </p:xfrm>
        <a:graphic>
          <a:graphicData uri="http://schemas.openxmlformats.org/presentationml/2006/ole">
            <mc:AlternateContent xmlns:mc="http://schemas.openxmlformats.org/markup-compatibility/2006">
              <mc:Choice xmlns:v="urn:schemas-microsoft-com:vml" Requires="v">
                <p:oleObj name="Equation" r:id="rId4" imgW="3073320" imgH="279360" progId="Equation.DSMT4">
                  <p:embed/>
                </p:oleObj>
              </mc:Choice>
              <mc:Fallback>
                <p:oleObj name="Equation" r:id="rId4" imgW="3073320" imgH="279360" progId="Equation.DSMT4">
                  <p:embed/>
                  <p:pic>
                    <p:nvPicPr>
                      <p:cNvPr id="6" name="对象 5">
                        <a:extLst>
                          <a:ext uri="{FF2B5EF4-FFF2-40B4-BE49-F238E27FC236}">
                            <a16:creationId xmlns:a16="http://schemas.microsoft.com/office/drawing/2014/main" id="{9D33BF2B-E251-46AA-BF23-FFF48F569520}"/>
                          </a:ext>
                        </a:extLst>
                      </p:cNvPr>
                      <p:cNvPicPr/>
                      <p:nvPr/>
                    </p:nvPicPr>
                    <p:blipFill>
                      <a:blip r:embed="rId5"/>
                      <a:stretch>
                        <a:fillRect/>
                      </a:stretch>
                    </p:blipFill>
                    <p:spPr>
                      <a:xfrm>
                        <a:off x="382836" y="1619275"/>
                        <a:ext cx="5544616" cy="504056"/>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3B118B55-775B-421F-8187-3AAC4C35C884}"/>
              </a:ext>
            </a:extLst>
          </p:cNvPr>
          <p:cNvSpPr txBox="1"/>
          <p:nvPr/>
        </p:nvSpPr>
        <p:spPr>
          <a:xfrm>
            <a:off x="74524" y="1043211"/>
            <a:ext cx="7616494" cy="470065"/>
          </a:xfrm>
          <a:prstGeom prst="rect">
            <a:avLst/>
          </a:prstGeom>
          <a:noFill/>
        </p:spPr>
        <p:txBody>
          <a:bodyPr wrap="square">
            <a:spAutoFit/>
          </a:bodyPr>
          <a:lstStyle/>
          <a:p>
            <a:pPr marL="342900" indent="-342900" algn="just">
              <a:lnSpc>
                <a:spcPct val="11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采用均匀分布在解空间随机生成种群，规模为</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N</a:t>
            </a:r>
            <a:endParaRPr lang="zh-CN" altLang="en-US"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06EBDB29-87B5-415C-B1CA-2022A624EB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2995" y="2123330"/>
            <a:ext cx="2764284" cy="2116445"/>
          </a:xfrm>
          <a:prstGeom prst="rect">
            <a:avLst/>
          </a:prstGeom>
        </p:spPr>
      </p:pic>
      <p:sp>
        <p:nvSpPr>
          <p:cNvPr id="8" name="文本框 7">
            <a:extLst>
              <a:ext uri="{FF2B5EF4-FFF2-40B4-BE49-F238E27FC236}">
                <a16:creationId xmlns:a16="http://schemas.microsoft.com/office/drawing/2014/main" id="{54A1847A-D581-4D6D-9FE9-9E253A1B6D52}"/>
              </a:ext>
            </a:extLst>
          </p:cNvPr>
          <p:cNvSpPr txBox="1"/>
          <p:nvPr/>
        </p:nvSpPr>
        <p:spPr>
          <a:xfrm>
            <a:off x="0" y="2195339"/>
            <a:ext cx="3839220" cy="2529923"/>
          </a:xfrm>
          <a:prstGeom prst="rect">
            <a:avLst/>
          </a:prstGeom>
          <a:noFill/>
        </p:spPr>
        <p:txBody>
          <a:bodyPr wrap="square">
            <a:spAutoFit/>
          </a:bodyPr>
          <a:lstStyle/>
          <a:p>
            <a:pPr marL="342900" indent="-342900" algn="just">
              <a:lnSpc>
                <a:spcPct val="11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选择优质群体：按照适应度</a:t>
            </a:r>
            <a:r>
              <a:rPr lang="zh-CN" altLang="en-US" sz="2400" b="1" dirty="0">
                <a:solidFill>
                  <a:srgbClr val="FF0000"/>
                </a:solidFill>
                <a:latin typeface="微软雅黑" panose="020B0503020204020204" pitchFamily="34" charset="-122"/>
                <a:ea typeface="微软雅黑" panose="020B0503020204020204" pitchFamily="34" charset="-122"/>
              </a:rPr>
              <a:t>从好到坏</a:t>
            </a:r>
            <a:r>
              <a:rPr lang="zh-CN" altLang="en-US" sz="2400" b="1" dirty="0">
                <a:latin typeface="微软雅黑" panose="020B0503020204020204" pitchFamily="34" charset="-122"/>
                <a:ea typeface="微软雅黑" panose="020B0503020204020204" pitchFamily="34" charset="-122"/>
              </a:rPr>
              <a:t>的顺序对种群进行排序，并从中选出最优的</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400" b="1" dirty="0">
                <a:latin typeface="微软雅黑" panose="020B0503020204020204" pitchFamily="34" charset="-122"/>
                <a:ea typeface="微软雅黑" panose="020B0503020204020204" pitchFamily="34" charset="-122"/>
              </a:rPr>
              <a:t>个个体（</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dirty="0">
                <a:latin typeface="微软雅黑" panose="020B0503020204020204" pitchFamily="34" charset="-122"/>
                <a:ea typeface="微软雅黑" panose="020B0503020204020204" pitchFamily="34" charset="-122"/>
              </a:rPr>
              <a:t>&lt;=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10000"/>
              </a:lnSpc>
              <a:buFont typeface="Wingdings" panose="05000000000000000000" pitchFamily="2" charset="2"/>
              <a:buChar char="u"/>
            </a:pPr>
            <a:endParaRPr lang="zh-CN" altLang="en-US" sz="2400" b="1" dirty="0">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EA7E6D71-4069-46E2-A424-80A93CAE8EC0}"/>
              </a:ext>
            </a:extLst>
          </p:cNvPr>
          <p:cNvGraphicFramePr>
            <a:graphicFrameLocks noChangeAspect="1"/>
          </p:cNvGraphicFramePr>
          <p:nvPr/>
        </p:nvGraphicFramePr>
        <p:xfrm>
          <a:off x="6773854" y="1236861"/>
          <a:ext cx="2331925" cy="5373340"/>
        </p:xfrm>
        <a:graphic>
          <a:graphicData uri="http://schemas.openxmlformats.org/presentationml/2006/ole">
            <mc:AlternateContent xmlns:mc="http://schemas.openxmlformats.org/markup-compatibility/2006">
              <mc:Choice xmlns:v="urn:schemas-microsoft-com:vml" Requires="v">
                <p:oleObj name="Visio" r:id="rId7" imgW="3398454" imgH="7844739" progId="Visio.Drawing.15">
                  <p:embed/>
                </p:oleObj>
              </mc:Choice>
              <mc:Fallback>
                <p:oleObj name="Visio" r:id="rId7" imgW="3398454" imgH="7844739" progId="Visio.Drawing.15">
                  <p:embed/>
                  <p:pic>
                    <p:nvPicPr>
                      <p:cNvPr id="10" name="对象 9">
                        <a:extLst>
                          <a:ext uri="{FF2B5EF4-FFF2-40B4-BE49-F238E27FC236}">
                            <a16:creationId xmlns:a16="http://schemas.microsoft.com/office/drawing/2014/main" id="{EA7E6D71-4069-46E2-A424-80A93CAE8EC0}"/>
                          </a:ext>
                        </a:extLst>
                      </p:cNvPr>
                      <p:cNvPicPr/>
                      <p:nvPr/>
                    </p:nvPicPr>
                    <p:blipFill>
                      <a:blip r:embed="rId8"/>
                      <a:stretch>
                        <a:fillRect/>
                      </a:stretch>
                    </p:blipFill>
                    <p:spPr>
                      <a:xfrm>
                        <a:off x="6773854" y="1236861"/>
                        <a:ext cx="2331925" cy="5373340"/>
                      </a:xfrm>
                      <a:prstGeom prst="rect">
                        <a:avLst/>
                      </a:prstGeom>
                    </p:spPr>
                  </p:pic>
                </p:oleObj>
              </mc:Fallback>
            </mc:AlternateContent>
          </a:graphicData>
        </a:graphic>
      </p:graphicFrame>
    </p:spTree>
    <p:extLst>
      <p:ext uri="{BB962C8B-B14F-4D97-AF65-F5344CB8AC3E}">
        <p14:creationId xmlns:p14="http://schemas.microsoft.com/office/powerpoint/2010/main" val="4224096330"/>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barn(inVertical)">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F6DB68C-54AD-41CB-B660-B2E8FCC22862}"/>
              </a:ext>
            </a:extLst>
          </p:cNvPr>
          <p:cNvPicPr>
            <a:picLocks noChangeAspect="1"/>
          </p:cNvPicPr>
          <p:nvPr/>
        </p:nvPicPr>
        <p:blipFill>
          <a:blip r:embed="rId3"/>
          <a:stretch>
            <a:fillRect/>
          </a:stretch>
        </p:blipFill>
        <p:spPr>
          <a:xfrm>
            <a:off x="219656" y="4717989"/>
            <a:ext cx="6571892" cy="2013854"/>
          </a:xfrm>
          <a:prstGeom prst="rect">
            <a:avLst/>
          </a:prstGeom>
        </p:spPr>
      </p:pic>
      <p:sp>
        <p:nvSpPr>
          <p:cNvPr id="4" name="标题 1">
            <a:extLst>
              <a:ext uri="{FF2B5EF4-FFF2-40B4-BE49-F238E27FC236}">
                <a16:creationId xmlns:a16="http://schemas.microsoft.com/office/drawing/2014/main" id="{5F97AFAE-0266-4373-A112-496E90556835}"/>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a:solidFill>
                  <a:schemeClr val="bg1"/>
                </a:solidFill>
                <a:latin typeface="微软雅黑" panose="020B0503020204020204" pitchFamily="34" charset="-122"/>
                <a:ea typeface="微软雅黑" panose="020B0503020204020204" pitchFamily="34" charset="-122"/>
                <a:cs typeface="+mn-cs"/>
              </a:rPr>
              <a:t>  分布估计算法原理</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9" name="文本框 8">
            <a:extLst>
              <a:ext uri="{FF2B5EF4-FFF2-40B4-BE49-F238E27FC236}">
                <a16:creationId xmlns:a16="http://schemas.microsoft.com/office/drawing/2014/main" id="{30AC6555-7B10-4856-97EA-C2377D392528}"/>
              </a:ext>
            </a:extLst>
          </p:cNvPr>
          <p:cNvSpPr txBox="1"/>
          <p:nvPr/>
        </p:nvSpPr>
        <p:spPr>
          <a:xfrm>
            <a:off x="138280" y="971203"/>
            <a:ext cx="6653268" cy="64633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依据所选择的个体，评估种群的概率分布</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3" name="对象 2">
            <a:extLst>
              <a:ext uri="{FF2B5EF4-FFF2-40B4-BE49-F238E27FC236}">
                <a16:creationId xmlns:a16="http://schemas.microsoft.com/office/drawing/2014/main" id="{96574A58-B186-447B-A46B-541EF7CA9153}"/>
              </a:ext>
            </a:extLst>
          </p:cNvPr>
          <p:cNvGraphicFramePr>
            <a:graphicFrameLocks noChangeAspect="1"/>
          </p:cNvGraphicFramePr>
          <p:nvPr/>
        </p:nvGraphicFramePr>
        <p:xfrm>
          <a:off x="1390948" y="1614145"/>
          <a:ext cx="3008274" cy="725209"/>
        </p:xfrm>
        <a:graphic>
          <a:graphicData uri="http://schemas.openxmlformats.org/presentationml/2006/ole">
            <mc:AlternateContent xmlns:mc="http://schemas.openxmlformats.org/markup-compatibility/2006">
              <mc:Choice xmlns:v="urn:schemas-microsoft-com:vml" Requires="v">
                <p:oleObj name="Equation" r:id="rId4" imgW="2844720" imgH="685800" progId="Equation.DSMT4">
                  <p:embed/>
                </p:oleObj>
              </mc:Choice>
              <mc:Fallback>
                <p:oleObj name="Equation" r:id="rId4" imgW="2844720" imgH="685800" progId="Equation.DSMT4">
                  <p:embed/>
                  <p:pic>
                    <p:nvPicPr>
                      <p:cNvPr id="3" name="对象 2">
                        <a:extLst>
                          <a:ext uri="{FF2B5EF4-FFF2-40B4-BE49-F238E27FC236}">
                            <a16:creationId xmlns:a16="http://schemas.microsoft.com/office/drawing/2014/main" id="{96574A58-B186-447B-A46B-541EF7CA9153}"/>
                          </a:ext>
                        </a:extLst>
                      </p:cNvPr>
                      <p:cNvPicPr/>
                      <p:nvPr/>
                    </p:nvPicPr>
                    <p:blipFill>
                      <a:blip r:embed="rId5"/>
                      <a:stretch>
                        <a:fillRect/>
                      </a:stretch>
                    </p:blipFill>
                    <p:spPr>
                      <a:xfrm>
                        <a:off x="1390948" y="1614145"/>
                        <a:ext cx="3008274" cy="725209"/>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3F1535F0-96ED-48B3-BDEE-F0F51D2387EF}"/>
              </a:ext>
            </a:extLst>
          </p:cNvPr>
          <p:cNvSpPr txBox="1"/>
          <p:nvPr/>
        </p:nvSpPr>
        <p:spPr>
          <a:xfrm>
            <a:off x="238820" y="2365640"/>
            <a:ext cx="6224370" cy="646331"/>
          </a:xfrm>
          <a:prstGeom prst="rect">
            <a:avLst/>
          </a:prstGeom>
          <a:noFill/>
        </p:spPr>
        <p:txBody>
          <a:bodyPr wrap="square" rtlCol="0">
            <a:spAutoFit/>
          </a:bodyPr>
          <a:lstStyle/>
          <a:p>
            <a:pPr algn="just">
              <a:lnSpc>
                <a:spcPct val="150000"/>
              </a:lnSpc>
            </a:pP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为维度大小，</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为每维变量的概率分布。</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78F8BDB1-E85D-4289-8A41-DD0350C958F4}"/>
              </a:ext>
            </a:extLst>
          </p:cNvPr>
          <p:cNvSpPr txBox="1"/>
          <p:nvPr/>
        </p:nvSpPr>
        <p:spPr>
          <a:xfrm>
            <a:off x="149375" y="3005849"/>
            <a:ext cx="5544616" cy="64633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u"/>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利用高斯分布模型采样生成新群体</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819791AF-F436-4F27-9CB0-A6475DB188E0}"/>
              </a:ext>
            </a:extLst>
          </p:cNvPr>
          <p:cNvSpPr txBox="1"/>
          <p:nvPr/>
        </p:nvSpPr>
        <p:spPr>
          <a:xfrm>
            <a:off x="310828" y="3658302"/>
            <a:ext cx="6336704" cy="1200329"/>
          </a:xfrm>
          <a:prstGeom prst="rect">
            <a:avLst/>
          </a:prstGeom>
          <a:noFill/>
        </p:spPr>
        <p:txBody>
          <a:bodyPr wrap="square" rtlCol="0">
            <a:spAutoFit/>
          </a:bodyPr>
          <a:lstStyle/>
          <a:p>
            <a:pPr algn="just">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从新建的概率模型 </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中采样，得到</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个新样本，</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构成新种群</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EA7E6D71-4069-46E2-A424-80A93CAE8EC0}"/>
              </a:ext>
            </a:extLst>
          </p:cNvPr>
          <p:cNvGraphicFramePr>
            <a:graphicFrameLocks noChangeAspect="1"/>
          </p:cNvGraphicFramePr>
          <p:nvPr/>
        </p:nvGraphicFramePr>
        <p:xfrm>
          <a:off x="6773854" y="1236861"/>
          <a:ext cx="2331925" cy="5373340"/>
        </p:xfrm>
        <a:graphic>
          <a:graphicData uri="http://schemas.openxmlformats.org/presentationml/2006/ole">
            <mc:AlternateContent xmlns:mc="http://schemas.openxmlformats.org/markup-compatibility/2006">
              <mc:Choice xmlns:v="urn:schemas-microsoft-com:vml" Requires="v">
                <p:oleObj name="Visio" r:id="rId6" imgW="3398454" imgH="7844739" progId="Visio.Drawing.15">
                  <p:embed/>
                </p:oleObj>
              </mc:Choice>
              <mc:Fallback>
                <p:oleObj name="Visio" r:id="rId6" imgW="3398454" imgH="7844739" progId="Visio.Drawing.15">
                  <p:embed/>
                  <p:pic>
                    <p:nvPicPr>
                      <p:cNvPr id="12" name="对象 11">
                        <a:extLst>
                          <a:ext uri="{FF2B5EF4-FFF2-40B4-BE49-F238E27FC236}">
                            <a16:creationId xmlns:a16="http://schemas.microsoft.com/office/drawing/2014/main" id="{EA7E6D71-4069-46E2-A424-80A93CAE8EC0}"/>
                          </a:ext>
                        </a:extLst>
                      </p:cNvPr>
                      <p:cNvPicPr/>
                      <p:nvPr/>
                    </p:nvPicPr>
                    <p:blipFill>
                      <a:blip r:embed="rId7"/>
                      <a:stretch>
                        <a:fillRect/>
                      </a:stretch>
                    </p:blipFill>
                    <p:spPr>
                      <a:xfrm>
                        <a:off x="6773854" y="1236861"/>
                        <a:ext cx="2331925" cy="5373340"/>
                      </a:xfrm>
                      <a:prstGeom prst="rect">
                        <a:avLst/>
                      </a:prstGeom>
                    </p:spPr>
                  </p:pic>
                </p:oleObj>
              </mc:Fallback>
            </mc:AlternateContent>
          </a:graphicData>
        </a:graphic>
      </p:graphicFrame>
    </p:spTree>
    <p:extLst>
      <p:ext uri="{BB962C8B-B14F-4D97-AF65-F5344CB8AC3E}">
        <p14:creationId xmlns:p14="http://schemas.microsoft.com/office/powerpoint/2010/main" val="2420359978"/>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F97AFAE-0266-4373-A112-496E90556835}"/>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a:solidFill>
                  <a:schemeClr val="bg1"/>
                </a:solidFill>
                <a:latin typeface="微软雅黑" panose="020B0503020204020204" pitchFamily="34" charset="-122"/>
                <a:ea typeface="微软雅黑" panose="020B0503020204020204" pitchFamily="34" charset="-122"/>
                <a:cs typeface="+mn-cs"/>
              </a:rPr>
              <a:t>  分布估计算法原理</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aphicFrame>
        <p:nvGraphicFramePr>
          <p:cNvPr id="5" name="对象 4">
            <a:extLst>
              <a:ext uri="{FF2B5EF4-FFF2-40B4-BE49-F238E27FC236}">
                <a16:creationId xmlns:a16="http://schemas.microsoft.com/office/drawing/2014/main" id="{EA7E6D71-4069-46E2-A424-80A93CAE8EC0}"/>
              </a:ext>
            </a:extLst>
          </p:cNvPr>
          <p:cNvGraphicFramePr>
            <a:graphicFrameLocks noChangeAspect="1"/>
          </p:cNvGraphicFramePr>
          <p:nvPr/>
        </p:nvGraphicFramePr>
        <p:xfrm>
          <a:off x="6935564" y="1236861"/>
          <a:ext cx="2195193" cy="5373340"/>
        </p:xfrm>
        <a:graphic>
          <a:graphicData uri="http://schemas.openxmlformats.org/presentationml/2006/ole">
            <mc:AlternateContent xmlns:mc="http://schemas.openxmlformats.org/markup-compatibility/2006">
              <mc:Choice xmlns:v="urn:schemas-microsoft-com:vml" Requires="v">
                <p:oleObj name="Visio" r:id="rId3" imgW="3398454" imgH="7844739" progId="Visio.Drawing.15">
                  <p:embed/>
                </p:oleObj>
              </mc:Choice>
              <mc:Fallback>
                <p:oleObj name="Visio" r:id="rId3" imgW="3398454" imgH="7844739" progId="Visio.Drawing.15">
                  <p:embed/>
                  <p:pic>
                    <p:nvPicPr>
                      <p:cNvPr id="5" name="对象 4">
                        <a:extLst>
                          <a:ext uri="{FF2B5EF4-FFF2-40B4-BE49-F238E27FC236}">
                            <a16:creationId xmlns:a16="http://schemas.microsoft.com/office/drawing/2014/main" id="{EA7E6D71-4069-46E2-A424-80A93CAE8EC0}"/>
                          </a:ext>
                        </a:extLst>
                      </p:cNvPr>
                      <p:cNvPicPr/>
                      <p:nvPr/>
                    </p:nvPicPr>
                    <p:blipFill>
                      <a:blip r:embed="rId4"/>
                      <a:stretch>
                        <a:fillRect/>
                      </a:stretch>
                    </p:blipFill>
                    <p:spPr>
                      <a:xfrm>
                        <a:off x="6935564" y="1236861"/>
                        <a:ext cx="2195193" cy="5373340"/>
                      </a:xfrm>
                      <a:prstGeom prst="rect">
                        <a:avLst/>
                      </a:prstGeom>
                    </p:spPr>
                  </p:pic>
                </p:oleObj>
              </mc:Fallback>
            </mc:AlternateContent>
          </a:graphicData>
        </a:graphic>
      </p:graphicFrame>
      <p:sp>
        <p:nvSpPr>
          <p:cNvPr id="6" name="Text Box 4">
            <a:extLst>
              <a:ext uri="{FF2B5EF4-FFF2-40B4-BE49-F238E27FC236}">
                <a16:creationId xmlns:a16="http://schemas.microsoft.com/office/drawing/2014/main" id="{6AB3B246-2992-4DEA-8840-25C198C9E28F}"/>
              </a:ext>
            </a:extLst>
          </p:cNvPr>
          <p:cNvSpPr txBox="1">
            <a:spLocks noChangeArrowheads="1"/>
          </p:cNvSpPr>
          <p:nvPr/>
        </p:nvSpPr>
        <p:spPr bwMode="auto">
          <a:xfrm>
            <a:off x="1752" y="987352"/>
            <a:ext cx="4536504" cy="585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a:lnSpc>
                <a:spcPct val="130000"/>
              </a:lnSpc>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分布估计算法通过分析</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较优群体所包含的变量</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，构建符合这些</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变量分布的概率模型</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概率模型是基于种群中</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优势群体</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建立起来的，基于该模型产生的新种群在整体质量上将优于原来的种群；</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种群的整体质量经过多次迭代后将不断得到提高；</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分布估计算法就是按照这种形式将当前最优解一步一步地逼近全局最优解。</a:t>
            </a:r>
          </a:p>
        </p:txBody>
      </p:sp>
      <p:pic>
        <p:nvPicPr>
          <p:cNvPr id="7" name="图片 6">
            <a:extLst>
              <a:ext uri="{FF2B5EF4-FFF2-40B4-BE49-F238E27FC236}">
                <a16:creationId xmlns:a16="http://schemas.microsoft.com/office/drawing/2014/main" id="{E9C30597-8218-4810-A417-849FA027DBE3}"/>
              </a:ext>
            </a:extLst>
          </p:cNvPr>
          <p:cNvPicPr>
            <a:picLocks noChangeAspect="1"/>
          </p:cNvPicPr>
          <p:nvPr/>
        </p:nvPicPr>
        <p:blipFill>
          <a:blip r:embed="rId5"/>
          <a:stretch>
            <a:fillRect/>
          </a:stretch>
        </p:blipFill>
        <p:spPr>
          <a:xfrm>
            <a:off x="4559300" y="1141502"/>
            <a:ext cx="2372738" cy="5516448"/>
          </a:xfrm>
          <a:prstGeom prst="rect">
            <a:avLst/>
          </a:prstGeom>
        </p:spPr>
      </p:pic>
    </p:spTree>
    <p:extLst>
      <p:ext uri="{BB962C8B-B14F-4D97-AF65-F5344CB8AC3E}">
        <p14:creationId xmlns:p14="http://schemas.microsoft.com/office/powerpoint/2010/main" val="206141052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arn(inVertical)">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arn(inVertical)">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arn(inVertical)">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第七讲 群体智能与进化计算</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39386" y="2699395"/>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进化计算</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46</a:t>
            </a:fld>
            <a:endParaRPr lang="zh-CN" altLang="en-US"/>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39386" y="3779515"/>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群体智能</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39386" y="1689636"/>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背景与意义</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2039020" y="4902845"/>
            <a:ext cx="5386610" cy="748878"/>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扩展研究</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4061223285"/>
      </p:ext>
    </p:extLst>
  </p:cSld>
  <p:clrMapOvr>
    <a:masterClrMapping/>
  </p:clrMapOvr>
  <p:transition spd="slow" advTm="18981">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47</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蚁群优化算法的起源</a:t>
            </a:r>
          </a:p>
        </p:txBody>
      </p:sp>
      <p:grpSp>
        <p:nvGrpSpPr>
          <p:cNvPr id="10" name="Group 4">
            <a:extLst>
              <a:ext uri="{FF2B5EF4-FFF2-40B4-BE49-F238E27FC236}">
                <a16:creationId xmlns:a16="http://schemas.microsoft.com/office/drawing/2014/main" id="{E573464A-BEB7-430C-8E9C-F9BD22366E3E}"/>
              </a:ext>
            </a:extLst>
          </p:cNvPr>
          <p:cNvGrpSpPr>
            <a:grpSpLocks/>
          </p:cNvGrpSpPr>
          <p:nvPr/>
        </p:nvGrpSpPr>
        <p:grpSpPr bwMode="auto">
          <a:xfrm>
            <a:off x="6866664" y="1167502"/>
            <a:ext cx="2079625" cy="1390650"/>
            <a:chOff x="1303" y="1686"/>
            <a:chExt cx="2573" cy="1669"/>
          </a:xfrm>
        </p:grpSpPr>
        <p:grpSp>
          <p:nvGrpSpPr>
            <p:cNvPr id="11" name="Group 5">
              <a:extLst>
                <a:ext uri="{FF2B5EF4-FFF2-40B4-BE49-F238E27FC236}">
                  <a16:creationId xmlns:a16="http://schemas.microsoft.com/office/drawing/2014/main" id="{C34522CA-CB55-4461-91EB-D792707351D3}"/>
                </a:ext>
              </a:extLst>
            </p:cNvPr>
            <p:cNvGrpSpPr>
              <a:grpSpLocks/>
            </p:cNvGrpSpPr>
            <p:nvPr/>
          </p:nvGrpSpPr>
          <p:grpSpPr bwMode="auto">
            <a:xfrm>
              <a:off x="1303" y="2760"/>
              <a:ext cx="2573" cy="595"/>
              <a:chOff x="1303" y="2760"/>
              <a:chExt cx="2573" cy="595"/>
            </a:xfrm>
          </p:grpSpPr>
          <p:sp>
            <p:nvSpPr>
              <p:cNvPr id="77" name="Freeform 6">
                <a:extLst>
                  <a:ext uri="{FF2B5EF4-FFF2-40B4-BE49-F238E27FC236}">
                    <a16:creationId xmlns:a16="http://schemas.microsoft.com/office/drawing/2014/main" id="{460461AA-DC8C-411D-A691-224689909F2C}"/>
                  </a:ext>
                </a:extLst>
              </p:cNvPr>
              <p:cNvSpPr>
                <a:spLocks/>
              </p:cNvSpPr>
              <p:nvPr/>
            </p:nvSpPr>
            <p:spPr bwMode="auto">
              <a:xfrm>
                <a:off x="1303" y="2760"/>
                <a:ext cx="2573" cy="481"/>
              </a:xfrm>
              <a:custGeom>
                <a:avLst/>
                <a:gdLst>
                  <a:gd name="T0" fmla="*/ 393 w 5145"/>
                  <a:gd name="T1" fmla="*/ 0 h 963"/>
                  <a:gd name="T2" fmla="*/ 1287 w 5145"/>
                  <a:gd name="T3" fmla="*/ 0 h 963"/>
                  <a:gd name="T4" fmla="*/ 1046 w 5145"/>
                  <a:gd name="T5" fmla="*/ 240 h 963"/>
                  <a:gd name="T6" fmla="*/ 0 w 5145"/>
                  <a:gd name="T7" fmla="*/ 240 h 963"/>
                  <a:gd name="T8" fmla="*/ 393 w 5145"/>
                  <a:gd name="T9" fmla="*/ 0 h 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headEnd/>
                <a:tailEnd/>
              </a:ln>
            </p:spPr>
            <p:txBody>
              <a:bodyPr/>
              <a:lstStyle/>
              <a:p>
                <a:endParaRPr lang="zh-CN" altLang="en-US"/>
              </a:p>
            </p:txBody>
          </p:sp>
          <p:sp>
            <p:nvSpPr>
              <p:cNvPr id="78" name="Rectangle 7">
                <a:extLst>
                  <a:ext uri="{FF2B5EF4-FFF2-40B4-BE49-F238E27FC236}">
                    <a16:creationId xmlns:a16="http://schemas.microsoft.com/office/drawing/2014/main" id="{23E4FBFE-068D-4765-9999-553DCC094C67}"/>
                  </a:ext>
                </a:extLst>
              </p:cNvPr>
              <p:cNvSpPr>
                <a:spLocks noChangeArrowheads="1"/>
              </p:cNvSpPr>
              <p:nvPr/>
            </p:nvSpPr>
            <p:spPr bwMode="auto">
              <a:xfrm>
                <a:off x="1305" y="3243"/>
                <a:ext cx="2088" cy="110"/>
              </a:xfrm>
              <a:prstGeom prst="rect">
                <a:avLst/>
              </a:prstGeom>
              <a:solidFill>
                <a:srgbClr val="804000"/>
              </a:solidFill>
              <a:ln w="7938">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79" name="Freeform 8">
                <a:extLst>
                  <a:ext uri="{FF2B5EF4-FFF2-40B4-BE49-F238E27FC236}">
                    <a16:creationId xmlns:a16="http://schemas.microsoft.com/office/drawing/2014/main" id="{F004021C-2173-4C3F-8FA9-A1B363691083}"/>
                  </a:ext>
                </a:extLst>
              </p:cNvPr>
              <p:cNvSpPr>
                <a:spLocks/>
              </p:cNvSpPr>
              <p:nvPr/>
            </p:nvSpPr>
            <p:spPr bwMode="auto">
              <a:xfrm>
                <a:off x="3394" y="2760"/>
                <a:ext cx="482" cy="595"/>
              </a:xfrm>
              <a:custGeom>
                <a:avLst/>
                <a:gdLst>
                  <a:gd name="T0" fmla="*/ 241 w 963"/>
                  <a:gd name="T1" fmla="*/ 0 h 1192"/>
                  <a:gd name="T2" fmla="*/ 0 w 963"/>
                  <a:gd name="T3" fmla="*/ 240 h 1192"/>
                  <a:gd name="T4" fmla="*/ 0 w 963"/>
                  <a:gd name="T5" fmla="*/ 297 h 1192"/>
                  <a:gd name="T6" fmla="*/ 241 w 963"/>
                  <a:gd name="T7" fmla="*/ 55 h 1192"/>
                  <a:gd name="T8" fmla="*/ 241 w 963"/>
                  <a:gd name="T9" fmla="*/ 0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headEnd/>
                <a:tailEnd/>
              </a:ln>
            </p:spPr>
            <p:txBody>
              <a:bodyPr/>
              <a:lstStyle/>
              <a:p>
                <a:endParaRPr lang="zh-CN" altLang="en-US"/>
              </a:p>
            </p:txBody>
          </p:sp>
        </p:grpSp>
        <p:sp>
          <p:nvSpPr>
            <p:cNvPr id="12" name="Freeform 9">
              <a:extLst>
                <a:ext uri="{FF2B5EF4-FFF2-40B4-BE49-F238E27FC236}">
                  <a16:creationId xmlns:a16="http://schemas.microsoft.com/office/drawing/2014/main" id="{0AA78064-3182-4E51-8242-73FE91A54781}"/>
                </a:ext>
              </a:extLst>
            </p:cNvPr>
            <p:cNvSpPr>
              <a:spLocks/>
            </p:cNvSpPr>
            <p:nvPr/>
          </p:nvSpPr>
          <p:spPr bwMode="auto">
            <a:xfrm>
              <a:off x="2239" y="2128"/>
              <a:ext cx="20" cy="48"/>
            </a:xfrm>
            <a:custGeom>
              <a:avLst/>
              <a:gdLst>
                <a:gd name="T0" fmla="*/ 0 w 39"/>
                <a:gd name="T1" fmla="*/ 8 h 95"/>
                <a:gd name="T2" fmla="*/ 3 w 39"/>
                <a:gd name="T3" fmla="*/ 4 h 95"/>
                <a:gd name="T4" fmla="*/ 10 w 39"/>
                <a:gd name="T5" fmla="*/ 0 h 95"/>
                <a:gd name="T6" fmla="*/ 10 w 39"/>
                <a:gd name="T7" fmla="*/ 24 h 95"/>
                <a:gd name="T8" fmla="*/ 8 w 39"/>
                <a:gd name="T9" fmla="*/ 21 h 95"/>
                <a:gd name="T10" fmla="*/ 6 w 39"/>
                <a:gd name="T11" fmla="*/ 18 h 95"/>
                <a:gd name="T12" fmla="*/ 2 w 39"/>
                <a:gd name="T13" fmla="*/ 13 h 95"/>
                <a:gd name="T14" fmla="*/ 0 w 39"/>
                <a:gd name="T15" fmla="*/ 8 h 9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headEnd/>
              <a:tailEnd/>
            </a:ln>
          </p:spPr>
          <p:txBody>
            <a:bodyPr/>
            <a:lstStyle/>
            <a:p>
              <a:endParaRPr lang="zh-CN" altLang="en-US"/>
            </a:p>
          </p:txBody>
        </p:sp>
        <p:grpSp>
          <p:nvGrpSpPr>
            <p:cNvPr id="13" name="Group 10">
              <a:extLst>
                <a:ext uri="{FF2B5EF4-FFF2-40B4-BE49-F238E27FC236}">
                  <a16:creationId xmlns:a16="http://schemas.microsoft.com/office/drawing/2014/main" id="{CACD1A3E-EBC7-407D-9B0A-C174286D7458}"/>
                </a:ext>
              </a:extLst>
            </p:cNvPr>
            <p:cNvGrpSpPr>
              <a:grpSpLocks/>
            </p:cNvGrpSpPr>
            <p:nvPr/>
          </p:nvGrpSpPr>
          <p:grpSpPr bwMode="auto">
            <a:xfrm>
              <a:off x="2801" y="1975"/>
              <a:ext cx="67" cy="57"/>
              <a:chOff x="2801" y="1975"/>
              <a:chExt cx="67" cy="57"/>
            </a:xfrm>
          </p:grpSpPr>
          <p:sp>
            <p:nvSpPr>
              <p:cNvPr id="75" name="Oval 11">
                <a:extLst>
                  <a:ext uri="{FF2B5EF4-FFF2-40B4-BE49-F238E27FC236}">
                    <a16:creationId xmlns:a16="http://schemas.microsoft.com/office/drawing/2014/main" id="{977CA7B8-1A3D-42C2-91D4-9C0848F2EE1C}"/>
                  </a:ext>
                </a:extLst>
              </p:cNvPr>
              <p:cNvSpPr>
                <a:spLocks noChangeArrowheads="1"/>
              </p:cNvSpPr>
              <p:nvPr/>
            </p:nvSpPr>
            <p:spPr bwMode="auto">
              <a:xfrm>
                <a:off x="2801" y="1975"/>
                <a:ext cx="67" cy="57"/>
              </a:xfrm>
              <a:prstGeom prst="ellipse">
                <a:avLst/>
              </a:prstGeom>
              <a:solidFill>
                <a:srgbClr val="FF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76" name="Oval 12">
                <a:extLst>
                  <a:ext uri="{FF2B5EF4-FFF2-40B4-BE49-F238E27FC236}">
                    <a16:creationId xmlns:a16="http://schemas.microsoft.com/office/drawing/2014/main" id="{6F154864-C1BC-4D50-BB0B-3AC73CC340D1}"/>
                  </a:ext>
                </a:extLst>
              </p:cNvPr>
              <p:cNvSpPr>
                <a:spLocks noChangeArrowheads="1"/>
              </p:cNvSpPr>
              <p:nvPr/>
            </p:nvSpPr>
            <p:spPr bwMode="auto">
              <a:xfrm>
                <a:off x="2825" y="1982"/>
                <a:ext cx="34" cy="35"/>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nvGrpSpPr>
            <p:cNvPr id="14" name="Group 13">
              <a:extLst>
                <a:ext uri="{FF2B5EF4-FFF2-40B4-BE49-F238E27FC236}">
                  <a16:creationId xmlns:a16="http://schemas.microsoft.com/office/drawing/2014/main" id="{8D1C1D3C-FE63-4675-864B-9BAB47FEE171}"/>
                </a:ext>
              </a:extLst>
            </p:cNvPr>
            <p:cNvGrpSpPr>
              <a:grpSpLocks/>
            </p:cNvGrpSpPr>
            <p:nvPr/>
          </p:nvGrpSpPr>
          <p:grpSpPr bwMode="auto">
            <a:xfrm>
              <a:off x="2973" y="1980"/>
              <a:ext cx="67" cy="57"/>
              <a:chOff x="2973" y="1980"/>
              <a:chExt cx="67" cy="57"/>
            </a:xfrm>
          </p:grpSpPr>
          <p:sp>
            <p:nvSpPr>
              <p:cNvPr id="73" name="Oval 14">
                <a:extLst>
                  <a:ext uri="{FF2B5EF4-FFF2-40B4-BE49-F238E27FC236}">
                    <a16:creationId xmlns:a16="http://schemas.microsoft.com/office/drawing/2014/main" id="{C968BBFE-730E-4C17-91C8-8C75830B4443}"/>
                  </a:ext>
                </a:extLst>
              </p:cNvPr>
              <p:cNvSpPr>
                <a:spLocks noChangeArrowheads="1"/>
              </p:cNvSpPr>
              <p:nvPr/>
            </p:nvSpPr>
            <p:spPr bwMode="auto">
              <a:xfrm>
                <a:off x="2973" y="1980"/>
                <a:ext cx="67" cy="57"/>
              </a:xfrm>
              <a:prstGeom prst="ellipse">
                <a:avLst/>
              </a:prstGeom>
              <a:solidFill>
                <a:srgbClr val="FF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74" name="Oval 15">
                <a:extLst>
                  <a:ext uri="{FF2B5EF4-FFF2-40B4-BE49-F238E27FC236}">
                    <a16:creationId xmlns:a16="http://schemas.microsoft.com/office/drawing/2014/main" id="{78A5CA90-6627-4AC8-BFEF-2B3D59E083DF}"/>
                  </a:ext>
                </a:extLst>
              </p:cNvPr>
              <p:cNvSpPr>
                <a:spLocks noChangeArrowheads="1"/>
              </p:cNvSpPr>
              <p:nvPr/>
            </p:nvSpPr>
            <p:spPr bwMode="auto">
              <a:xfrm>
                <a:off x="2996" y="1987"/>
                <a:ext cx="35" cy="36"/>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nvGrpSpPr>
            <p:cNvPr id="15" name="Group 16">
              <a:extLst>
                <a:ext uri="{FF2B5EF4-FFF2-40B4-BE49-F238E27FC236}">
                  <a16:creationId xmlns:a16="http://schemas.microsoft.com/office/drawing/2014/main" id="{D8F65DE6-6CDF-490C-9A9B-06780BC7F99C}"/>
                </a:ext>
              </a:extLst>
            </p:cNvPr>
            <p:cNvGrpSpPr>
              <a:grpSpLocks/>
            </p:cNvGrpSpPr>
            <p:nvPr/>
          </p:nvGrpSpPr>
          <p:grpSpPr bwMode="auto">
            <a:xfrm>
              <a:off x="2169" y="1686"/>
              <a:ext cx="1380" cy="1387"/>
              <a:chOff x="2169" y="1686"/>
              <a:chExt cx="1380" cy="1387"/>
            </a:xfrm>
          </p:grpSpPr>
          <p:grpSp>
            <p:nvGrpSpPr>
              <p:cNvPr id="53" name="Group 17">
                <a:extLst>
                  <a:ext uri="{FF2B5EF4-FFF2-40B4-BE49-F238E27FC236}">
                    <a16:creationId xmlns:a16="http://schemas.microsoft.com/office/drawing/2014/main" id="{273A7E8C-DFE4-44E4-9212-CB5C7791557B}"/>
                  </a:ext>
                </a:extLst>
              </p:cNvPr>
              <p:cNvGrpSpPr>
                <a:grpSpLocks/>
              </p:cNvGrpSpPr>
              <p:nvPr/>
            </p:nvGrpSpPr>
            <p:grpSpPr bwMode="auto">
              <a:xfrm>
                <a:off x="2169" y="1686"/>
                <a:ext cx="1236" cy="1387"/>
                <a:chOff x="2169" y="1686"/>
                <a:chExt cx="1236" cy="1387"/>
              </a:xfrm>
            </p:grpSpPr>
            <p:sp>
              <p:nvSpPr>
                <p:cNvPr id="56" name="Freeform 18">
                  <a:extLst>
                    <a:ext uri="{FF2B5EF4-FFF2-40B4-BE49-F238E27FC236}">
                      <a16:creationId xmlns:a16="http://schemas.microsoft.com/office/drawing/2014/main" id="{7920D1DD-DA6F-425F-A6E5-DB37317D3DC0}"/>
                    </a:ext>
                  </a:extLst>
                </p:cNvPr>
                <p:cNvSpPr>
                  <a:spLocks/>
                </p:cNvSpPr>
                <p:nvPr/>
              </p:nvSpPr>
              <p:spPr bwMode="auto">
                <a:xfrm>
                  <a:off x="3081" y="1941"/>
                  <a:ext cx="64" cy="155"/>
                </a:xfrm>
                <a:custGeom>
                  <a:avLst/>
                  <a:gdLst>
                    <a:gd name="T0" fmla="*/ 15 w 128"/>
                    <a:gd name="T1" fmla="*/ 4 h 311"/>
                    <a:gd name="T2" fmla="*/ 24 w 128"/>
                    <a:gd name="T3" fmla="*/ 0 h 311"/>
                    <a:gd name="T4" fmla="*/ 28 w 128"/>
                    <a:gd name="T5" fmla="*/ 4 h 311"/>
                    <a:gd name="T6" fmla="*/ 31 w 128"/>
                    <a:gd name="T7" fmla="*/ 15 h 311"/>
                    <a:gd name="T8" fmla="*/ 32 w 128"/>
                    <a:gd name="T9" fmla="*/ 31 h 311"/>
                    <a:gd name="T10" fmla="*/ 31 w 128"/>
                    <a:gd name="T11" fmla="*/ 48 h 311"/>
                    <a:gd name="T12" fmla="*/ 26 w 128"/>
                    <a:gd name="T13" fmla="*/ 64 h 311"/>
                    <a:gd name="T14" fmla="*/ 19 w 128"/>
                    <a:gd name="T15" fmla="*/ 76 h 311"/>
                    <a:gd name="T16" fmla="*/ 9 w 128"/>
                    <a:gd name="T17" fmla="*/ 77 h 311"/>
                    <a:gd name="T18" fmla="*/ 0 w 128"/>
                    <a:gd name="T19" fmla="*/ 54 h 311"/>
                    <a:gd name="T20" fmla="*/ 15 w 128"/>
                    <a:gd name="T21" fmla="*/ 4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headEnd/>
                  <a:tailEnd/>
                </a:ln>
              </p:spPr>
              <p:txBody>
                <a:bodyPr/>
                <a:lstStyle/>
                <a:p>
                  <a:endParaRPr lang="zh-CN" altLang="en-US"/>
                </a:p>
              </p:txBody>
            </p:sp>
            <p:sp>
              <p:nvSpPr>
                <p:cNvPr id="57" name="Freeform 19">
                  <a:extLst>
                    <a:ext uri="{FF2B5EF4-FFF2-40B4-BE49-F238E27FC236}">
                      <a16:creationId xmlns:a16="http://schemas.microsoft.com/office/drawing/2014/main" id="{214D2E3A-7634-4C7F-8C19-9E185224557A}"/>
                    </a:ext>
                  </a:extLst>
                </p:cNvPr>
                <p:cNvSpPr>
                  <a:spLocks/>
                </p:cNvSpPr>
                <p:nvPr/>
              </p:nvSpPr>
              <p:spPr bwMode="auto">
                <a:xfrm>
                  <a:off x="2667" y="1945"/>
                  <a:ext cx="63" cy="155"/>
                </a:xfrm>
                <a:custGeom>
                  <a:avLst/>
                  <a:gdLst>
                    <a:gd name="T0" fmla="*/ 18 w 126"/>
                    <a:gd name="T1" fmla="*/ 4 h 311"/>
                    <a:gd name="T2" fmla="*/ 9 w 126"/>
                    <a:gd name="T3" fmla="*/ 0 h 311"/>
                    <a:gd name="T4" fmla="*/ 5 w 126"/>
                    <a:gd name="T5" fmla="*/ 4 h 311"/>
                    <a:gd name="T6" fmla="*/ 2 w 126"/>
                    <a:gd name="T7" fmla="*/ 15 h 311"/>
                    <a:gd name="T8" fmla="*/ 0 w 126"/>
                    <a:gd name="T9" fmla="*/ 31 h 311"/>
                    <a:gd name="T10" fmla="*/ 2 w 126"/>
                    <a:gd name="T11" fmla="*/ 48 h 311"/>
                    <a:gd name="T12" fmla="*/ 6 w 126"/>
                    <a:gd name="T13" fmla="*/ 64 h 311"/>
                    <a:gd name="T14" fmla="*/ 13 w 126"/>
                    <a:gd name="T15" fmla="*/ 76 h 311"/>
                    <a:gd name="T16" fmla="*/ 23 w 126"/>
                    <a:gd name="T17" fmla="*/ 77 h 311"/>
                    <a:gd name="T18" fmla="*/ 32 w 126"/>
                    <a:gd name="T19" fmla="*/ 54 h 311"/>
                    <a:gd name="T20" fmla="*/ 18 w 126"/>
                    <a:gd name="T21" fmla="*/ 4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headEnd/>
                  <a:tailEnd/>
                </a:ln>
              </p:spPr>
              <p:txBody>
                <a:bodyPr/>
                <a:lstStyle/>
                <a:p>
                  <a:endParaRPr lang="zh-CN" altLang="en-US"/>
                </a:p>
              </p:txBody>
            </p:sp>
            <p:grpSp>
              <p:nvGrpSpPr>
                <p:cNvPr id="58" name="Group 20">
                  <a:extLst>
                    <a:ext uri="{FF2B5EF4-FFF2-40B4-BE49-F238E27FC236}">
                      <a16:creationId xmlns:a16="http://schemas.microsoft.com/office/drawing/2014/main" id="{F50B6DF5-88E2-42A4-82DE-46D14F1F6579}"/>
                    </a:ext>
                  </a:extLst>
                </p:cNvPr>
                <p:cNvGrpSpPr>
                  <a:grpSpLocks/>
                </p:cNvGrpSpPr>
                <p:nvPr/>
              </p:nvGrpSpPr>
              <p:grpSpPr bwMode="auto">
                <a:xfrm>
                  <a:off x="2169" y="2067"/>
                  <a:ext cx="1236" cy="1006"/>
                  <a:chOff x="2169" y="2067"/>
                  <a:chExt cx="1236" cy="1006"/>
                </a:xfrm>
              </p:grpSpPr>
              <p:sp>
                <p:nvSpPr>
                  <p:cNvPr id="69" name="Freeform 21">
                    <a:extLst>
                      <a:ext uri="{FF2B5EF4-FFF2-40B4-BE49-F238E27FC236}">
                        <a16:creationId xmlns:a16="http://schemas.microsoft.com/office/drawing/2014/main" id="{A0CF8725-76C8-4F62-963C-0AB22D10AFEE}"/>
                      </a:ext>
                    </a:extLst>
                  </p:cNvPr>
                  <p:cNvSpPr>
                    <a:spLocks/>
                  </p:cNvSpPr>
                  <p:nvPr/>
                </p:nvSpPr>
                <p:spPr bwMode="auto">
                  <a:xfrm>
                    <a:off x="2169" y="2107"/>
                    <a:ext cx="1236" cy="655"/>
                  </a:xfrm>
                  <a:custGeom>
                    <a:avLst/>
                    <a:gdLst>
                      <a:gd name="T0" fmla="*/ 139 w 2472"/>
                      <a:gd name="T1" fmla="*/ 328 h 1310"/>
                      <a:gd name="T2" fmla="*/ 139 w 2472"/>
                      <a:gd name="T3" fmla="*/ 316 h 1310"/>
                      <a:gd name="T4" fmla="*/ 139 w 2472"/>
                      <a:gd name="T5" fmla="*/ 295 h 1310"/>
                      <a:gd name="T6" fmla="*/ 142 w 2472"/>
                      <a:gd name="T7" fmla="*/ 274 h 1310"/>
                      <a:gd name="T8" fmla="*/ 128 w 2472"/>
                      <a:gd name="T9" fmla="*/ 282 h 1310"/>
                      <a:gd name="T10" fmla="*/ 116 w 2472"/>
                      <a:gd name="T11" fmla="*/ 290 h 1310"/>
                      <a:gd name="T12" fmla="*/ 90 w 2472"/>
                      <a:gd name="T13" fmla="*/ 299 h 1310"/>
                      <a:gd name="T14" fmla="*/ 67 w 2472"/>
                      <a:gd name="T15" fmla="*/ 302 h 1310"/>
                      <a:gd name="T16" fmla="*/ 52 w 2472"/>
                      <a:gd name="T17" fmla="*/ 301 h 1310"/>
                      <a:gd name="T18" fmla="*/ 41 w 2472"/>
                      <a:gd name="T19" fmla="*/ 296 h 1310"/>
                      <a:gd name="T20" fmla="*/ 30 w 2472"/>
                      <a:gd name="T21" fmla="*/ 281 h 1310"/>
                      <a:gd name="T22" fmla="*/ 17 w 2472"/>
                      <a:gd name="T23" fmla="*/ 258 h 1310"/>
                      <a:gd name="T24" fmla="*/ 10 w 2472"/>
                      <a:gd name="T25" fmla="*/ 239 h 1310"/>
                      <a:gd name="T26" fmla="*/ 6 w 2472"/>
                      <a:gd name="T27" fmla="*/ 223 h 1310"/>
                      <a:gd name="T28" fmla="*/ 3 w 2472"/>
                      <a:gd name="T29" fmla="*/ 207 h 1310"/>
                      <a:gd name="T30" fmla="*/ 2 w 2472"/>
                      <a:gd name="T31" fmla="*/ 194 h 1310"/>
                      <a:gd name="T32" fmla="*/ 0 w 2472"/>
                      <a:gd name="T33" fmla="*/ 177 h 1310"/>
                      <a:gd name="T34" fmla="*/ 0 w 2472"/>
                      <a:gd name="T35" fmla="*/ 156 h 1310"/>
                      <a:gd name="T36" fmla="*/ 1 w 2472"/>
                      <a:gd name="T37" fmla="*/ 137 h 1310"/>
                      <a:gd name="T38" fmla="*/ 4 w 2472"/>
                      <a:gd name="T39" fmla="*/ 119 h 1310"/>
                      <a:gd name="T40" fmla="*/ 7 w 2472"/>
                      <a:gd name="T41" fmla="*/ 101 h 1310"/>
                      <a:gd name="T42" fmla="*/ 10 w 2472"/>
                      <a:gd name="T43" fmla="*/ 84 h 1310"/>
                      <a:gd name="T44" fmla="*/ 15 w 2472"/>
                      <a:gd name="T45" fmla="*/ 68 h 1310"/>
                      <a:gd name="T46" fmla="*/ 21 w 2472"/>
                      <a:gd name="T47" fmla="*/ 46 h 1310"/>
                      <a:gd name="T48" fmla="*/ 28 w 2472"/>
                      <a:gd name="T49" fmla="*/ 34 h 1310"/>
                      <a:gd name="T50" fmla="*/ 36 w 2472"/>
                      <a:gd name="T51" fmla="*/ 20 h 1310"/>
                      <a:gd name="T52" fmla="*/ 41 w 2472"/>
                      <a:gd name="T53" fmla="*/ 29 h 1310"/>
                      <a:gd name="T54" fmla="*/ 48 w 2472"/>
                      <a:gd name="T55" fmla="*/ 38 h 1310"/>
                      <a:gd name="T56" fmla="*/ 59 w 2472"/>
                      <a:gd name="T57" fmla="*/ 51 h 1310"/>
                      <a:gd name="T58" fmla="*/ 68 w 2472"/>
                      <a:gd name="T59" fmla="*/ 57 h 1310"/>
                      <a:gd name="T60" fmla="*/ 79 w 2472"/>
                      <a:gd name="T61" fmla="*/ 60 h 1310"/>
                      <a:gd name="T62" fmla="*/ 99 w 2472"/>
                      <a:gd name="T63" fmla="*/ 55 h 1310"/>
                      <a:gd name="T64" fmla="*/ 120 w 2472"/>
                      <a:gd name="T65" fmla="*/ 44 h 1310"/>
                      <a:gd name="T66" fmla="*/ 121 w 2472"/>
                      <a:gd name="T67" fmla="*/ 69 h 1310"/>
                      <a:gd name="T68" fmla="*/ 130 w 2472"/>
                      <a:gd name="T69" fmla="*/ 127 h 1310"/>
                      <a:gd name="T70" fmla="*/ 127 w 2472"/>
                      <a:gd name="T71" fmla="*/ 156 h 1310"/>
                      <a:gd name="T72" fmla="*/ 147 w 2472"/>
                      <a:gd name="T73" fmla="*/ 115 h 1310"/>
                      <a:gd name="T74" fmla="*/ 165 w 2472"/>
                      <a:gd name="T75" fmla="*/ 87 h 1310"/>
                      <a:gd name="T76" fmla="*/ 182 w 2472"/>
                      <a:gd name="T77" fmla="*/ 67 h 1310"/>
                      <a:gd name="T78" fmla="*/ 205 w 2472"/>
                      <a:gd name="T79" fmla="*/ 44 h 1310"/>
                      <a:gd name="T80" fmla="*/ 225 w 2472"/>
                      <a:gd name="T81" fmla="*/ 26 h 1310"/>
                      <a:gd name="T82" fmla="*/ 265 w 2472"/>
                      <a:gd name="T83" fmla="*/ 9 h 1310"/>
                      <a:gd name="T84" fmla="*/ 311 w 2472"/>
                      <a:gd name="T85" fmla="*/ 0 h 1310"/>
                      <a:gd name="T86" fmla="*/ 366 w 2472"/>
                      <a:gd name="T87" fmla="*/ 0 h 1310"/>
                      <a:gd name="T88" fmla="*/ 458 w 2472"/>
                      <a:gd name="T89" fmla="*/ 15 h 1310"/>
                      <a:gd name="T90" fmla="*/ 518 w 2472"/>
                      <a:gd name="T91" fmla="*/ 41 h 1310"/>
                      <a:gd name="T92" fmla="*/ 555 w 2472"/>
                      <a:gd name="T93" fmla="*/ 72 h 1310"/>
                      <a:gd name="T94" fmla="*/ 581 w 2472"/>
                      <a:gd name="T95" fmla="*/ 110 h 1310"/>
                      <a:gd name="T96" fmla="*/ 604 w 2472"/>
                      <a:gd name="T97" fmla="*/ 147 h 1310"/>
                      <a:gd name="T98" fmla="*/ 616 w 2472"/>
                      <a:gd name="T99" fmla="*/ 185 h 1310"/>
                      <a:gd name="T100" fmla="*/ 618 w 2472"/>
                      <a:gd name="T101" fmla="*/ 265 h 1310"/>
                      <a:gd name="T102" fmla="*/ 616 w 2472"/>
                      <a:gd name="T103" fmla="*/ 328 h 1310"/>
                      <a:gd name="T104" fmla="*/ 139 w 2472"/>
                      <a:gd name="T105" fmla="*/ 328 h 13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headEnd/>
                    <a:tailEnd/>
                  </a:ln>
                </p:spPr>
                <p:txBody>
                  <a:bodyPr/>
                  <a:lstStyle/>
                  <a:p>
                    <a:endParaRPr lang="zh-CN" altLang="en-US"/>
                  </a:p>
                </p:txBody>
              </p:sp>
              <p:grpSp>
                <p:nvGrpSpPr>
                  <p:cNvPr id="70" name="Group 22">
                    <a:extLst>
                      <a:ext uri="{FF2B5EF4-FFF2-40B4-BE49-F238E27FC236}">
                        <a16:creationId xmlns:a16="http://schemas.microsoft.com/office/drawing/2014/main" id="{769123B0-B7C3-45FA-9CEC-10FFE402F08A}"/>
                      </a:ext>
                    </a:extLst>
                  </p:cNvPr>
                  <p:cNvGrpSpPr>
                    <a:grpSpLocks/>
                  </p:cNvGrpSpPr>
                  <p:nvPr/>
                </p:nvGrpSpPr>
                <p:grpSpPr bwMode="auto">
                  <a:xfrm>
                    <a:off x="2681" y="2067"/>
                    <a:ext cx="449" cy="1006"/>
                    <a:chOff x="2681" y="2067"/>
                    <a:chExt cx="449" cy="1006"/>
                  </a:xfrm>
                </p:grpSpPr>
                <p:sp>
                  <p:nvSpPr>
                    <p:cNvPr id="71" name="Freeform 23">
                      <a:extLst>
                        <a:ext uri="{FF2B5EF4-FFF2-40B4-BE49-F238E27FC236}">
                          <a16:creationId xmlns:a16="http://schemas.microsoft.com/office/drawing/2014/main" id="{81119A5F-A0B6-4A63-BD6F-8A5FFA210205}"/>
                        </a:ext>
                      </a:extLst>
                    </p:cNvPr>
                    <p:cNvSpPr>
                      <a:spLocks/>
                    </p:cNvSpPr>
                    <p:nvPr/>
                  </p:nvSpPr>
                  <p:spPr bwMode="auto">
                    <a:xfrm>
                      <a:off x="2681" y="2067"/>
                      <a:ext cx="449" cy="404"/>
                    </a:xfrm>
                    <a:custGeom>
                      <a:avLst/>
                      <a:gdLst>
                        <a:gd name="T0" fmla="*/ 6 w 896"/>
                        <a:gd name="T1" fmla="*/ 41 h 808"/>
                        <a:gd name="T2" fmla="*/ 0 w 896"/>
                        <a:gd name="T3" fmla="*/ 75 h 808"/>
                        <a:gd name="T4" fmla="*/ 9 w 896"/>
                        <a:gd name="T5" fmla="*/ 113 h 808"/>
                        <a:gd name="T6" fmla="*/ 12 w 896"/>
                        <a:gd name="T7" fmla="*/ 136 h 808"/>
                        <a:gd name="T8" fmla="*/ 13 w 896"/>
                        <a:gd name="T9" fmla="*/ 145 h 808"/>
                        <a:gd name="T10" fmla="*/ 18 w 896"/>
                        <a:gd name="T11" fmla="*/ 158 h 808"/>
                        <a:gd name="T12" fmla="*/ 23 w 896"/>
                        <a:gd name="T13" fmla="*/ 170 h 808"/>
                        <a:gd name="T14" fmla="*/ 34 w 896"/>
                        <a:gd name="T15" fmla="*/ 183 h 808"/>
                        <a:gd name="T16" fmla="*/ 41 w 896"/>
                        <a:gd name="T17" fmla="*/ 193 h 808"/>
                        <a:gd name="T18" fmla="*/ 52 w 896"/>
                        <a:gd name="T19" fmla="*/ 202 h 808"/>
                        <a:gd name="T20" fmla="*/ 98 w 896"/>
                        <a:gd name="T21" fmla="*/ 147 h 808"/>
                        <a:gd name="T22" fmla="*/ 149 w 896"/>
                        <a:gd name="T23" fmla="*/ 202 h 808"/>
                        <a:gd name="T24" fmla="*/ 161 w 896"/>
                        <a:gd name="T25" fmla="*/ 192 h 808"/>
                        <a:gd name="T26" fmla="*/ 171 w 896"/>
                        <a:gd name="T27" fmla="*/ 179 h 808"/>
                        <a:gd name="T28" fmla="*/ 179 w 896"/>
                        <a:gd name="T29" fmla="*/ 164 h 808"/>
                        <a:gd name="T30" fmla="*/ 190 w 896"/>
                        <a:gd name="T31" fmla="*/ 147 h 808"/>
                        <a:gd name="T32" fmla="*/ 207 w 896"/>
                        <a:gd name="T33" fmla="*/ 113 h 808"/>
                        <a:gd name="T34" fmla="*/ 219 w 896"/>
                        <a:gd name="T35" fmla="*/ 61 h 808"/>
                        <a:gd name="T36" fmla="*/ 225 w 896"/>
                        <a:gd name="T37" fmla="*/ 35 h 808"/>
                        <a:gd name="T38" fmla="*/ 187 w 896"/>
                        <a:gd name="T39" fmla="*/ 12 h 808"/>
                        <a:gd name="T40" fmla="*/ 147 w 896"/>
                        <a:gd name="T41" fmla="*/ 0 h 808"/>
                        <a:gd name="T42" fmla="*/ 83 w 896"/>
                        <a:gd name="T43" fmla="*/ 4 h 808"/>
                        <a:gd name="T44" fmla="*/ 38 w 896"/>
                        <a:gd name="T45" fmla="*/ 15 h 808"/>
                        <a:gd name="T46" fmla="*/ 6 w 896"/>
                        <a:gd name="T47" fmla="*/ 41 h 8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headEnd/>
                      <a:tailEnd/>
                    </a:ln>
                  </p:spPr>
                  <p:txBody>
                    <a:bodyPr/>
                    <a:lstStyle/>
                    <a:p>
                      <a:endParaRPr lang="zh-CN" altLang="en-US"/>
                    </a:p>
                  </p:txBody>
                </p:sp>
                <p:sp>
                  <p:nvSpPr>
                    <p:cNvPr id="72" name="Freeform 24">
                      <a:extLst>
                        <a:ext uri="{FF2B5EF4-FFF2-40B4-BE49-F238E27FC236}">
                          <a16:creationId xmlns:a16="http://schemas.microsoft.com/office/drawing/2014/main" id="{0FB39CB5-D9BB-400A-8F0B-F45454F31008}"/>
                        </a:ext>
                      </a:extLst>
                    </p:cNvPr>
                    <p:cNvSpPr>
                      <a:spLocks/>
                    </p:cNvSpPr>
                    <p:nvPr/>
                  </p:nvSpPr>
                  <p:spPr bwMode="auto">
                    <a:xfrm>
                      <a:off x="2750" y="2360"/>
                      <a:ext cx="276" cy="713"/>
                    </a:xfrm>
                    <a:custGeom>
                      <a:avLst/>
                      <a:gdLst>
                        <a:gd name="T0" fmla="*/ 63 w 553"/>
                        <a:gd name="T1" fmla="*/ 0 h 1424"/>
                        <a:gd name="T2" fmla="*/ 30 w 553"/>
                        <a:gd name="T3" fmla="*/ 40 h 1424"/>
                        <a:gd name="T4" fmla="*/ 43 w 553"/>
                        <a:gd name="T5" fmla="*/ 72 h 1424"/>
                        <a:gd name="T6" fmla="*/ 20 w 553"/>
                        <a:gd name="T7" fmla="*/ 115 h 1424"/>
                        <a:gd name="T8" fmla="*/ 6 w 553"/>
                        <a:gd name="T9" fmla="*/ 175 h 1424"/>
                        <a:gd name="T10" fmla="*/ 0 w 553"/>
                        <a:gd name="T11" fmla="*/ 216 h 1424"/>
                        <a:gd name="T12" fmla="*/ 6 w 553"/>
                        <a:gd name="T13" fmla="*/ 253 h 1424"/>
                        <a:gd name="T14" fmla="*/ 17 w 553"/>
                        <a:gd name="T15" fmla="*/ 299 h 1424"/>
                        <a:gd name="T16" fmla="*/ 72 w 553"/>
                        <a:gd name="T17" fmla="*/ 357 h 1424"/>
                        <a:gd name="T18" fmla="*/ 126 w 553"/>
                        <a:gd name="T19" fmla="*/ 288 h 1424"/>
                        <a:gd name="T20" fmla="*/ 138 w 553"/>
                        <a:gd name="T21" fmla="*/ 224 h 1424"/>
                        <a:gd name="T22" fmla="*/ 129 w 553"/>
                        <a:gd name="T23" fmla="*/ 164 h 1424"/>
                        <a:gd name="T24" fmla="*/ 115 w 553"/>
                        <a:gd name="T25" fmla="*/ 112 h 1424"/>
                        <a:gd name="T26" fmla="*/ 92 w 553"/>
                        <a:gd name="T27" fmla="*/ 69 h 1424"/>
                        <a:gd name="T28" fmla="*/ 109 w 553"/>
                        <a:gd name="T29" fmla="*/ 49 h 1424"/>
                        <a:gd name="T30" fmla="*/ 63 w 553"/>
                        <a:gd name="T31" fmla="*/ 0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headEnd/>
                      <a:tailEnd/>
                    </a:ln>
                  </p:spPr>
                  <p:txBody>
                    <a:bodyPr/>
                    <a:lstStyle/>
                    <a:p>
                      <a:endParaRPr lang="zh-CN" altLang="en-US"/>
                    </a:p>
                  </p:txBody>
                </p:sp>
              </p:grpSp>
            </p:grpSp>
            <p:sp>
              <p:nvSpPr>
                <p:cNvPr id="59" name="Freeform 25">
                  <a:extLst>
                    <a:ext uri="{FF2B5EF4-FFF2-40B4-BE49-F238E27FC236}">
                      <a16:creationId xmlns:a16="http://schemas.microsoft.com/office/drawing/2014/main" id="{9564B8DA-2BA8-4F0B-9FE3-D85FE0198EC1}"/>
                    </a:ext>
                  </a:extLst>
                </p:cNvPr>
                <p:cNvSpPr>
                  <a:spLocks/>
                </p:cNvSpPr>
                <p:nvPr/>
              </p:nvSpPr>
              <p:spPr bwMode="auto">
                <a:xfrm>
                  <a:off x="2939" y="2008"/>
                  <a:ext cx="347" cy="436"/>
                </a:xfrm>
                <a:custGeom>
                  <a:avLst/>
                  <a:gdLst>
                    <a:gd name="T0" fmla="*/ 83 w 693"/>
                    <a:gd name="T1" fmla="*/ 9 h 873"/>
                    <a:gd name="T2" fmla="*/ 88 w 693"/>
                    <a:gd name="T3" fmla="*/ 2 h 873"/>
                    <a:gd name="T4" fmla="*/ 97 w 693"/>
                    <a:gd name="T5" fmla="*/ 0 h 873"/>
                    <a:gd name="T6" fmla="*/ 103 w 693"/>
                    <a:gd name="T7" fmla="*/ 0 h 873"/>
                    <a:gd name="T8" fmla="*/ 106 w 693"/>
                    <a:gd name="T9" fmla="*/ 4 h 873"/>
                    <a:gd name="T10" fmla="*/ 109 w 693"/>
                    <a:gd name="T11" fmla="*/ 12 h 873"/>
                    <a:gd name="T12" fmla="*/ 110 w 693"/>
                    <a:gd name="T13" fmla="*/ 28 h 873"/>
                    <a:gd name="T14" fmla="*/ 109 w 693"/>
                    <a:gd name="T15" fmla="*/ 43 h 873"/>
                    <a:gd name="T16" fmla="*/ 108 w 693"/>
                    <a:gd name="T17" fmla="*/ 53 h 873"/>
                    <a:gd name="T18" fmla="*/ 111 w 693"/>
                    <a:gd name="T19" fmla="*/ 75 h 873"/>
                    <a:gd name="T20" fmla="*/ 115 w 693"/>
                    <a:gd name="T21" fmla="*/ 91 h 873"/>
                    <a:gd name="T22" fmla="*/ 117 w 693"/>
                    <a:gd name="T23" fmla="*/ 97 h 873"/>
                    <a:gd name="T24" fmla="*/ 123 w 693"/>
                    <a:gd name="T25" fmla="*/ 107 h 873"/>
                    <a:gd name="T26" fmla="*/ 133 w 693"/>
                    <a:gd name="T27" fmla="*/ 140 h 873"/>
                    <a:gd name="T28" fmla="*/ 141 w 693"/>
                    <a:gd name="T29" fmla="*/ 149 h 873"/>
                    <a:gd name="T30" fmla="*/ 155 w 693"/>
                    <a:gd name="T31" fmla="*/ 163 h 873"/>
                    <a:gd name="T32" fmla="*/ 174 w 693"/>
                    <a:gd name="T33" fmla="*/ 181 h 873"/>
                    <a:gd name="T34" fmla="*/ 106 w 693"/>
                    <a:gd name="T35" fmla="*/ 218 h 873"/>
                    <a:gd name="T36" fmla="*/ 65 w 693"/>
                    <a:gd name="T37" fmla="*/ 172 h 873"/>
                    <a:gd name="T38" fmla="*/ 49 w 693"/>
                    <a:gd name="T39" fmla="*/ 179 h 873"/>
                    <a:gd name="T40" fmla="*/ 24 w 693"/>
                    <a:gd name="T41" fmla="*/ 184 h 873"/>
                    <a:gd name="T42" fmla="*/ 8 w 693"/>
                    <a:gd name="T43" fmla="*/ 181 h 873"/>
                    <a:gd name="T44" fmla="*/ 0 w 693"/>
                    <a:gd name="T45" fmla="*/ 174 h 873"/>
                    <a:gd name="T46" fmla="*/ 0 w 693"/>
                    <a:gd name="T47" fmla="*/ 167 h 873"/>
                    <a:gd name="T48" fmla="*/ 5 w 693"/>
                    <a:gd name="T49" fmla="*/ 158 h 873"/>
                    <a:gd name="T50" fmla="*/ 20 w 693"/>
                    <a:gd name="T51" fmla="*/ 153 h 873"/>
                    <a:gd name="T52" fmla="*/ 40 w 693"/>
                    <a:gd name="T53" fmla="*/ 148 h 873"/>
                    <a:gd name="T54" fmla="*/ 54 w 693"/>
                    <a:gd name="T55" fmla="*/ 143 h 873"/>
                    <a:gd name="T56" fmla="*/ 61 w 693"/>
                    <a:gd name="T57" fmla="*/ 136 h 873"/>
                    <a:gd name="T58" fmla="*/ 70 w 693"/>
                    <a:gd name="T59" fmla="*/ 127 h 873"/>
                    <a:gd name="T60" fmla="*/ 76 w 693"/>
                    <a:gd name="T61" fmla="*/ 121 h 873"/>
                    <a:gd name="T62" fmla="*/ 82 w 693"/>
                    <a:gd name="T63" fmla="*/ 112 h 873"/>
                    <a:gd name="T64" fmla="*/ 82 w 693"/>
                    <a:gd name="T65" fmla="*/ 94 h 873"/>
                    <a:gd name="T66" fmla="*/ 80 w 693"/>
                    <a:gd name="T67" fmla="*/ 75 h 873"/>
                    <a:gd name="T68" fmla="*/ 76 w 693"/>
                    <a:gd name="T69" fmla="*/ 54 h 873"/>
                    <a:gd name="T70" fmla="*/ 79 w 693"/>
                    <a:gd name="T71" fmla="*/ 25 h 873"/>
                    <a:gd name="T72" fmla="*/ 83 w 693"/>
                    <a:gd name="T73" fmla="*/ 9 h 8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headEnd/>
                  <a:tailEnd/>
                </a:ln>
              </p:spPr>
              <p:txBody>
                <a:bodyPr/>
                <a:lstStyle/>
                <a:p>
                  <a:endParaRPr lang="zh-CN" altLang="en-US"/>
                </a:p>
              </p:txBody>
            </p:sp>
            <p:sp>
              <p:nvSpPr>
                <p:cNvPr id="60" name="Freeform 26">
                  <a:extLst>
                    <a:ext uri="{FF2B5EF4-FFF2-40B4-BE49-F238E27FC236}">
                      <a16:creationId xmlns:a16="http://schemas.microsoft.com/office/drawing/2014/main" id="{B84EB807-A3ED-4447-8A1B-E70CF80F6390}"/>
                    </a:ext>
                  </a:extLst>
                </p:cNvPr>
                <p:cNvSpPr>
                  <a:spLocks/>
                </p:cNvSpPr>
                <p:nvPr/>
              </p:nvSpPr>
              <p:spPr bwMode="auto">
                <a:xfrm>
                  <a:off x="2681" y="1740"/>
                  <a:ext cx="438" cy="621"/>
                </a:xfrm>
                <a:custGeom>
                  <a:avLst/>
                  <a:gdLst>
                    <a:gd name="T0" fmla="*/ 64 w 874"/>
                    <a:gd name="T1" fmla="*/ 5 h 1244"/>
                    <a:gd name="T2" fmla="*/ 48 w 874"/>
                    <a:gd name="T3" fmla="*/ 16 h 1244"/>
                    <a:gd name="T4" fmla="*/ 38 w 874"/>
                    <a:gd name="T5" fmla="*/ 25 h 1244"/>
                    <a:gd name="T6" fmla="*/ 30 w 874"/>
                    <a:gd name="T7" fmla="*/ 37 h 1244"/>
                    <a:gd name="T8" fmla="*/ 20 w 874"/>
                    <a:gd name="T9" fmla="*/ 50 h 1244"/>
                    <a:gd name="T10" fmla="*/ 16 w 874"/>
                    <a:gd name="T11" fmla="*/ 69 h 1244"/>
                    <a:gd name="T12" fmla="*/ 12 w 874"/>
                    <a:gd name="T13" fmla="*/ 83 h 1244"/>
                    <a:gd name="T14" fmla="*/ 12 w 874"/>
                    <a:gd name="T15" fmla="*/ 101 h 1244"/>
                    <a:gd name="T16" fmla="*/ 16 w 874"/>
                    <a:gd name="T17" fmla="*/ 125 h 1244"/>
                    <a:gd name="T18" fmla="*/ 17 w 874"/>
                    <a:gd name="T19" fmla="*/ 147 h 1244"/>
                    <a:gd name="T20" fmla="*/ 11 w 874"/>
                    <a:gd name="T21" fmla="*/ 170 h 1244"/>
                    <a:gd name="T22" fmla="*/ 5 w 874"/>
                    <a:gd name="T23" fmla="*/ 192 h 1244"/>
                    <a:gd name="T24" fmla="*/ 0 w 874"/>
                    <a:gd name="T25" fmla="*/ 213 h 1244"/>
                    <a:gd name="T26" fmla="*/ 0 w 874"/>
                    <a:gd name="T27" fmla="*/ 230 h 1244"/>
                    <a:gd name="T28" fmla="*/ 2 w 874"/>
                    <a:gd name="T29" fmla="*/ 246 h 1244"/>
                    <a:gd name="T30" fmla="*/ 5 w 874"/>
                    <a:gd name="T31" fmla="*/ 258 h 1244"/>
                    <a:gd name="T32" fmla="*/ 11 w 874"/>
                    <a:gd name="T33" fmla="*/ 272 h 1244"/>
                    <a:gd name="T34" fmla="*/ 19 w 874"/>
                    <a:gd name="T35" fmla="*/ 281 h 1244"/>
                    <a:gd name="T36" fmla="*/ 29 w 874"/>
                    <a:gd name="T37" fmla="*/ 289 h 1244"/>
                    <a:gd name="T38" fmla="*/ 49 w 874"/>
                    <a:gd name="T39" fmla="*/ 301 h 1244"/>
                    <a:gd name="T40" fmla="*/ 72 w 874"/>
                    <a:gd name="T41" fmla="*/ 307 h 1244"/>
                    <a:gd name="T42" fmla="*/ 95 w 874"/>
                    <a:gd name="T43" fmla="*/ 310 h 1244"/>
                    <a:gd name="T44" fmla="*/ 117 w 874"/>
                    <a:gd name="T45" fmla="*/ 307 h 1244"/>
                    <a:gd name="T46" fmla="*/ 136 w 874"/>
                    <a:gd name="T47" fmla="*/ 304 h 1244"/>
                    <a:gd name="T48" fmla="*/ 156 w 874"/>
                    <a:gd name="T49" fmla="*/ 295 h 1244"/>
                    <a:gd name="T50" fmla="*/ 173 w 874"/>
                    <a:gd name="T51" fmla="*/ 287 h 1244"/>
                    <a:gd name="T52" fmla="*/ 187 w 874"/>
                    <a:gd name="T53" fmla="*/ 275 h 1244"/>
                    <a:gd name="T54" fmla="*/ 205 w 874"/>
                    <a:gd name="T55" fmla="*/ 255 h 1244"/>
                    <a:gd name="T56" fmla="*/ 212 w 874"/>
                    <a:gd name="T57" fmla="*/ 244 h 1244"/>
                    <a:gd name="T58" fmla="*/ 216 w 874"/>
                    <a:gd name="T59" fmla="*/ 230 h 1244"/>
                    <a:gd name="T60" fmla="*/ 219 w 874"/>
                    <a:gd name="T61" fmla="*/ 215 h 1244"/>
                    <a:gd name="T62" fmla="*/ 220 w 874"/>
                    <a:gd name="T63" fmla="*/ 202 h 1244"/>
                    <a:gd name="T64" fmla="*/ 217 w 874"/>
                    <a:gd name="T65" fmla="*/ 186 h 1244"/>
                    <a:gd name="T66" fmla="*/ 214 w 874"/>
                    <a:gd name="T67" fmla="*/ 170 h 1244"/>
                    <a:gd name="T68" fmla="*/ 210 w 874"/>
                    <a:gd name="T69" fmla="*/ 140 h 1244"/>
                    <a:gd name="T70" fmla="*/ 212 w 874"/>
                    <a:gd name="T71" fmla="*/ 125 h 1244"/>
                    <a:gd name="T72" fmla="*/ 217 w 874"/>
                    <a:gd name="T73" fmla="*/ 109 h 1244"/>
                    <a:gd name="T74" fmla="*/ 219 w 874"/>
                    <a:gd name="T75" fmla="*/ 79 h 1244"/>
                    <a:gd name="T76" fmla="*/ 217 w 874"/>
                    <a:gd name="T77" fmla="*/ 53 h 1244"/>
                    <a:gd name="T78" fmla="*/ 212 w 874"/>
                    <a:gd name="T79" fmla="*/ 35 h 1244"/>
                    <a:gd name="T80" fmla="*/ 202 w 874"/>
                    <a:gd name="T81" fmla="*/ 23 h 1244"/>
                    <a:gd name="T82" fmla="*/ 177 w 874"/>
                    <a:gd name="T83" fmla="*/ 10 h 1244"/>
                    <a:gd name="T84" fmla="*/ 147 w 874"/>
                    <a:gd name="T85" fmla="*/ 2 h 1244"/>
                    <a:gd name="T86" fmla="*/ 99 w 874"/>
                    <a:gd name="T87" fmla="*/ 0 h 1244"/>
                    <a:gd name="T88" fmla="*/ 64 w 874"/>
                    <a:gd name="T89" fmla="*/ 5 h 1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headEnd/>
                  <a:tailEnd/>
                </a:ln>
              </p:spPr>
              <p:txBody>
                <a:bodyPr/>
                <a:lstStyle/>
                <a:p>
                  <a:endParaRPr lang="zh-CN" altLang="en-US"/>
                </a:p>
              </p:txBody>
            </p:sp>
            <p:grpSp>
              <p:nvGrpSpPr>
                <p:cNvPr id="61" name="Group 27">
                  <a:extLst>
                    <a:ext uri="{FF2B5EF4-FFF2-40B4-BE49-F238E27FC236}">
                      <a16:creationId xmlns:a16="http://schemas.microsoft.com/office/drawing/2014/main" id="{D2A5E31A-3DD6-4002-A880-80F8A1A47281}"/>
                    </a:ext>
                  </a:extLst>
                </p:cNvPr>
                <p:cNvGrpSpPr>
                  <a:grpSpLocks/>
                </p:cNvGrpSpPr>
                <p:nvPr/>
              </p:nvGrpSpPr>
              <p:grpSpPr bwMode="auto">
                <a:xfrm>
                  <a:off x="2802" y="2002"/>
                  <a:ext cx="216" cy="233"/>
                  <a:chOff x="2802" y="2002"/>
                  <a:chExt cx="216" cy="233"/>
                </a:xfrm>
              </p:grpSpPr>
              <p:sp>
                <p:nvSpPr>
                  <p:cNvPr id="66" name="Freeform 28">
                    <a:extLst>
                      <a:ext uri="{FF2B5EF4-FFF2-40B4-BE49-F238E27FC236}">
                        <a16:creationId xmlns:a16="http://schemas.microsoft.com/office/drawing/2014/main" id="{7859F67D-D1CB-4B5A-B9A4-C9988192022E}"/>
                      </a:ext>
                    </a:extLst>
                  </p:cNvPr>
                  <p:cNvSpPr>
                    <a:spLocks/>
                  </p:cNvSpPr>
                  <p:nvPr/>
                </p:nvSpPr>
                <p:spPr bwMode="auto">
                  <a:xfrm>
                    <a:off x="2802" y="2206"/>
                    <a:ext cx="216" cy="9"/>
                  </a:xfrm>
                  <a:custGeom>
                    <a:avLst/>
                    <a:gdLst>
                      <a:gd name="T0" fmla="*/ 0 w 431"/>
                      <a:gd name="T1" fmla="*/ 1 h 19"/>
                      <a:gd name="T2" fmla="*/ 10 w 431"/>
                      <a:gd name="T3" fmla="*/ 0 h 19"/>
                      <a:gd name="T4" fmla="*/ 25 w 431"/>
                      <a:gd name="T5" fmla="*/ 0 h 19"/>
                      <a:gd name="T6" fmla="*/ 38 w 431"/>
                      <a:gd name="T7" fmla="*/ 0 h 19"/>
                      <a:gd name="T8" fmla="*/ 55 w 431"/>
                      <a:gd name="T9" fmla="*/ 2 h 19"/>
                      <a:gd name="T10" fmla="*/ 73 w 431"/>
                      <a:gd name="T11" fmla="*/ 2 h 19"/>
                      <a:gd name="T12" fmla="*/ 92 w 431"/>
                      <a:gd name="T13" fmla="*/ 2 h 19"/>
                      <a:gd name="T14" fmla="*/ 108 w 431"/>
                      <a:gd name="T15" fmla="*/ 4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29">
                    <a:extLst>
                      <a:ext uri="{FF2B5EF4-FFF2-40B4-BE49-F238E27FC236}">
                        <a16:creationId xmlns:a16="http://schemas.microsoft.com/office/drawing/2014/main" id="{7F7394A1-CFB6-46AA-B4D1-847D8383CFA1}"/>
                      </a:ext>
                    </a:extLst>
                  </p:cNvPr>
                  <p:cNvSpPr>
                    <a:spLocks/>
                  </p:cNvSpPr>
                  <p:nvPr/>
                </p:nvSpPr>
                <p:spPr bwMode="auto">
                  <a:xfrm>
                    <a:off x="2877" y="2232"/>
                    <a:ext cx="46" cy="3"/>
                  </a:xfrm>
                  <a:custGeom>
                    <a:avLst/>
                    <a:gdLst>
                      <a:gd name="T0" fmla="*/ 0 w 92"/>
                      <a:gd name="T1" fmla="*/ 2 h 5"/>
                      <a:gd name="T2" fmla="*/ 17 w 92"/>
                      <a:gd name="T3" fmla="*/ 0 h 5"/>
                      <a:gd name="T4" fmla="*/ 23 w 92"/>
                      <a:gd name="T5" fmla="*/ 2 h 5"/>
                      <a:gd name="T6" fmla="*/ 0 60000 65536"/>
                      <a:gd name="T7" fmla="*/ 0 60000 65536"/>
                      <a:gd name="T8" fmla="*/ 0 60000 65536"/>
                    </a:gdLst>
                    <a:ahLst/>
                    <a:cxnLst>
                      <a:cxn ang="T6">
                        <a:pos x="T0" y="T1"/>
                      </a:cxn>
                      <a:cxn ang="T7">
                        <a:pos x="T2" y="T3"/>
                      </a:cxn>
                      <a:cxn ang="T8">
                        <a:pos x="T4" y="T5"/>
                      </a:cxn>
                    </a:cxnLst>
                    <a:rect l="0" t="0" r="r" b="b"/>
                    <a:pathLst>
                      <a:path w="92" h="5">
                        <a:moveTo>
                          <a:pt x="0" y="5"/>
                        </a:moveTo>
                        <a:lnTo>
                          <a:pt x="67" y="0"/>
                        </a:lnTo>
                        <a:lnTo>
                          <a:pt x="92"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Freeform 30">
                    <a:extLst>
                      <a:ext uri="{FF2B5EF4-FFF2-40B4-BE49-F238E27FC236}">
                        <a16:creationId xmlns:a16="http://schemas.microsoft.com/office/drawing/2014/main" id="{345A5006-92C0-48D5-A048-ADA909FB2E60}"/>
                      </a:ext>
                    </a:extLst>
                  </p:cNvPr>
                  <p:cNvSpPr>
                    <a:spLocks/>
                  </p:cNvSpPr>
                  <p:nvPr/>
                </p:nvSpPr>
                <p:spPr bwMode="auto">
                  <a:xfrm>
                    <a:off x="2859" y="2002"/>
                    <a:ext cx="101" cy="155"/>
                  </a:xfrm>
                  <a:custGeom>
                    <a:avLst/>
                    <a:gdLst>
                      <a:gd name="T0" fmla="*/ 35 w 202"/>
                      <a:gd name="T1" fmla="*/ 0 h 309"/>
                      <a:gd name="T2" fmla="*/ 33 w 202"/>
                      <a:gd name="T3" fmla="*/ 14 h 309"/>
                      <a:gd name="T4" fmla="*/ 36 w 202"/>
                      <a:gd name="T5" fmla="*/ 26 h 309"/>
                      <a:gd name="T6" fmla="*/ 39 w 202"/>
                      <a:gd name="T7" fmla="*/ 35 h 309"/>
                      <a:gd name="T8" fmla="*/ 45 w 202"/>
                      <a:gd name="T9" fmla="*/ 48 h 309"/>
                      <a:gd name="T10" fmla="*/ 48 w 202"/>
                      <a:gd name="T11" fmla="*/ 56 h 309"/>
                      <a:gd name="T12" fmla="*/ 51 w 202"/>
                      <a:gd name="T13" fmla="*/ 66 h 309"/>
                      <a:gd name="T14" fmla="*/ 48 w 202"/>
                      <a:gd name="T15" fmla="*/ 74 h 309"/>
                      <a:gd name="T16" fmla="*/ 44 w 202"/>
                      <a:gd name="T17" fmla="*/ 76 h 309"/>
                      <a:gd name="T18" fmla="*/ 36 w 202"/>
                      <a:gd name="T19" fmla="*/ 78 h 309"/>
                      <a:gd name="T20" fmla="*/ 28 w 202"/>
                      <a:gd name="T21" fmla="*/ 74 h 309"/>
                      <a:gd name="T22" fmla="*/ 16 w 202"/>
                      <a:gd name="T23" fmla="*/ 72 h 309"/>
                      <a:gd name="T24" fmla="*/ 0 w 202"/>
                      <a:gd name="T25" fmla="*/ 75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2" name="Group 31">
                  <a:extLst>
                    <a:ext uri="{FF2B5EF4-FFF2-40B4-BE49-F238E27FC236}">
                      <a16:creationId xmlns:a16="http://schemas.microsoft.com/office/drawing/2014/main" id="{F6F43E5A-AD19-4F82-B4F6-E4E00989A0D5}"/>
                    </a:ext>
                  </a:extLst>
                </p:cNvPr>
                <p:cNvGrpSpPr>
                  <a:grpSpLocks/>
                </p:cNvGrpSpPr>
                <p:nvPr/>
              </p:nvGrpSpPr>
              <p:grpSpPr bwMode="auto">
                <a:xfrm>
                  <a:off x="2780" y="1904"/>
                  <a:ext cx="287" cy="26"/>
                  <a:chOff x="2780" y="1904"/>
                  <a:chExt cx="287" cy="26"/>
                </a:xfrm>
              </p:grpSpPr>
              <p:sp>
                <p:nvSpPr>
                  <p:cNvPr id="64" name="Freeform 32">
                    <a:extLst>
                      <a:ext uri="{FF2B5EF4-FFF2-40B4-BE49-F238E27FC236}">
                        <a16:creationId xmlns:a16="http://schemas.microsoft.com/office/drawing/2014/main" id="{CECC4D4E-CFD5-44B1-AA27-FF3B3F88A7BF}"/>
                      </a:ext>
                    </a:extLst>
                  </p:cNvPr>
                  <p:cNvSpPr>
                    <a:spLocks/>
                  </p:cNvSpPr>
                  <p:nvPr/>
                </p:nvSpPr>
                <p:spPr bwMode="auto">
                  <a:xfrm>
                    <a:off x="2780" y="1904"/>
                    <a:ext cx="116" cy="24"/>
                  </a:xfrm>
                  <a:custGeom>
                    <a:avLst/>
                    <a:gdLst>
                      <a:gd name="T0" fmla="*/ 0 w 232"/>
                      <a:gd name="T1" fmla="*/ 12 h 49"/>
                      <a:gd name="T2" fmla="*/ 9 w 232"/>
                      <a:gd name="T3" fmla="*/ 7 h 49"/>
                      <a:gd name="T4" fmla="*/ 16 w 232"/>
                      <a:gd name="T5" fmla="*/ 3 h 49"/>
                      <a:gd name="T6" fmla="*/ 25 w 232"/>
                      <a:gd name="T7" fmla="*/ 1 h 49"/>
                      <a:gd name="T8" fmla="*/ 32 w 232"/>
                      <a:gd name="T9" fmla="*/ 0 h 49"/>
                      <a:gd name="T10" fmla="*/ 37 w 232"/>
                      <a:gd name="T11" fmla="*/ 0 h 49"/>
                      <a:gd name="T12" fmla="*/ 47 w 232"/>
                      <a:gd name="T13" fmla="*/ 2 h 49"/>
                      <a:gd name="T14" fmla="*/ 58 w 232"/>
                      <a:gd name="T15" fmla="*/ 6 h 49"/>
                      <a:gd name="T16" fmla="*/ 58 w 232"/>
                      <a:gd name="T17" fmla="*/ 9 h 49"/>
                      <a:gd name="T18" fmla="*/ 53 w 232"/>
                      <a:gd name="T19" fmla="*/ 10 h 49"/>
                      <a:gd name="T20" fmla="*/ 47 w 232"/>
                      <a:gd name="T21" fmla="*/ 8 h 49"/>
                      <a:gd name="T22" fmla="*/ 37 w 232"/>
                      <a:gd name="T23" fmla="*/ 7 h 49"/>
                      <a:gd name="T24" fmla="*/ 30 w 232"/>
                      <a:gd name="T25" fmla="*/ 7 h 49"/>
                      <a:gd name="T26" fmla="*/ 24 w 232"/>
                      <a:gd name="T27" fmla="*/ 8 h 49"/>
                      <a:gd name="T28" fmla="*/ 16 w 232"/>
                      <a:gd name="T29" fmla="*/ 10 h 49"/>
                      <a:gd name="T30" fmla="*/ 9 w 232"/>
                      <a:gd name="T31" fmla="*/ 11 h 49"/>
                      <a:gd name="T32" fmla="*/ 0 w 232"/>
                      <a:gd name="T33" fmla="*/ 12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headEnd/>
                    <a:tailEnd/>
                  </a:ln>
                </p:spPr>
                <p:txBody>
                  <a:bodyPr/>
                  <a:lstStyle/>
                  <a:p>
                    <a:endParaRPr lang="zh-CN" altLang="en-US"/>
                  </a:p>
                </p:txBody>
              </p:sp>
              <p:sp>
                <p:nvSpPr>
                  <p:cNvPr id="65" name="Freeform 33">
                    <a:extLst>
                      <a:ext uri="{FF2B5EF4-FFF2-40B4-BE49-F238E27FC236}">
                        <a16:creationId xmlns:a16="http://schemas.microsoft.com/office/drawing/2014/main" id="{51E95A85-F3BD-420A-A72F-7A4CDF4635F7}"/>
                      </a:ext>
                    </a:extLst>
                  </p:cNvPr>
                  <p:cNvSpPr>
                    <a:spLocks/>
                  </p:cNvSpPr>
                  <p:nvPr/>
                </p:nvSpPr>
                <p:spPr bwMode="auto">
                  <a:xfrm>
                    <a:off x="2954" y="1906"/>
                    <a:ext cx="113" cy="24"/>
                  </a:xfrm>
                  <a:custGeom>
                    <a:avLst/>
                    <a:gdLst>
                      <a:gd name="T0" fmla="*/ 57 w 226"/>
                      <a:gd name="T1" fmla="*/ 12 h 48"/>
                      <a:gd name="T2" fmla="*/ 49 w 226"/>
                      <a:gd name="T3" fmla="*/ 7 h 48"/>
                      <a:gd name="T4" fmla="*/ 41 w 226"/>
                      <a:gd name="T5" fmla="*/ 4 h 48"/>
                      <a:gd name="T6" fmla="*/ 33 w 226"/>
                      <a:gd name="T7" fmla="*/ 2 h 48"/>
                      <a:gd name="T8" fmla="*/ 26 w 226"/>
                      <a:gd name="T9" fmla="*/ 1 h 48"/>
                      <a:gd name="T10" fmla="*/ 21 w 226"/>
                      <a:gd name="T11" fmla="*/ 0 h 48"/>
                      <a:gd name="T12" fmla="*/ 12 w 226"/>
                      <a:gd name="T13" fmla="*/ 3 h 48"/>
                      <a:gd name="T14" fmla="*/ 0 w 226"/>
                      <a:gd name="T15" fmla="*/ 6 h 48"/>
                      <a:gd name="T16" fmla="*/ 1 w 226"/>
                      <a:gd name="T17" fmla="*/ 10 h 48"/>
                      <a:gd name="T18" fmla="*/ 6 w 226"/>
                      <a:gd name="T19" fmla="*/ 10 h 48"/>
                      <a:gd name="T20" fmla="*/ 12 w 226"/>
                      <a:gd name="T21" fmla="*/ 8 h 48"/>
                      <a:gd name="T22" fmla="*/ 22 w 226"/>
                      <a:gd name="T23" fmla="*/ 8 h 48"/>
                      <a:gd name="T24" fmla="*/ 28 w 226"/>
                      <a:gd name="T25" fmla="*/ 7 h 48"/>
                      <a:gd name="T26" fmla="*/ 34 w 226"/>
                      <a:gd name="T27" fmla="*/ 8 h 48"/>
                      <a:gd name="T28" fmla="*/ 41 w 226"/>
                      <a:gd name="T29" fmla="*/ 10 h 48"/>
                      <a:gd name="T30" fmla="*/ 48 w 226"/>
                      <a:gd name="T31" fmla="*/ 12 h 48"/>
                      <a:gd name="T32" fmla="*/ 57 w 226"/>
                      <a:gd name="T33" fmla="*/ 1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headEnd/>
                    <a:tailEnd/>
                  </a:ln>
                </p:spPr>
                <p:txBody>
                  <a:bodyPr/>
                  <a:lstStyle/>
                  <a:p>
                    <a:endParaRPr lang="zh-CN" altLang="en-US"/>
                  </a:p>
                </p:txBody>
              </p:sp>
            </p:grpSp>
            <p:sp>
              <p:nvSpPr>
                <p:cNvPr id="63" name="Freeform 34">
                  <a:extLst>
                    <a:ext uri="{FF2B5EF4-FFF2-40B4-BE49-F238E27FC236}">
                      <a16:creationId xmlns:a16="http://schemas.microsoft.com/office/drawing/2014/main" id="{C280F753-CBAE-4952-9960-C10EC7F3E444}"/>
                    </a:ext>
                  </a:extLst>
                </p:cNvPr>
                <p:cNvSpPr>
                  <a:spLocks/>
                </p:cNvSpPr>
                <p:nvPr/>
              </p:nvSpPr>
              <p:spPr bwMode="auto">
                <a:xfrm>
                  <a:off x="2693" y="1686"/>
                  <a:ext cx="451" cy="294"/>
                </a:xfrm>
                <a:custGeom>
                  <a:avLst/>
                  <a:gdLst>
                    <a:gd name="T0" fmla="*/ 5 w 903"/>
                    <a:gd name="T1" fmla="*/ 146 h 586"/>
                    <a:gd name="T2" fmla="*/ 16 w 903"/>
                    <a:gd name="T3" fmla="*/ 148 h 586"/>
                    <a:gd name="T4" fmla="*/ 14 w 903"/>
                    <a:gd name="T5" fmla="*/ 126 h 586"/>
                    <a:gd name="T6" fmla="*/ 27 w 903"/>
                    <a:gd name="T7" fmla="*/ 108 h 586"/>
                    <a:gd name="T8" fmla="*/ 28 w 903"/>
                    <a:gd name="T9" fmla="*/ 85 h 586"/>
                    <a:gd name="T10" fmla="*/ 44 w 903"/>
                    <a:gd name="T11" fmla="*/ 72 h 586"/>
                    <a:gd name="T12" fmla="*/ 44 w 903"/>
                    <a:gd name="T13" fmla="*/ 53 h 586"/>
                    <a:gd name="T14" fmla="*/ 58 w 903"/>
                    <a:gd name="T15" fmla="*/ 52 h 586"/>
                    <a:gd name="T16" fmla="*/ 71 w 903"/>
                    <a:gd name="T17" fmla="*/ 42 h 586"/>
                    <a:gd name="T18" fmla="*/ 93 w 903"/>
                    <a:gd name="T19" fmla="*/ 55 h 586"/>
                    <a:gd name="T20" fmla="*/ 97 w 903"/>
                    <a:gd name="T21" fmla="*/ 48 h 586"/>
                    <a:gd name="T22" fmla="*/ 119 w 903"/>
                    <a:gd name="T23" fmla="*/ 55 h 586"/>
                    <a:gd name="T24" fmla="*/ 113 w 903"/>
                    <a:gd name="T25" fmla="*/ 42 h 586"/>
                    <a:gd name="T26" fmla="*/ 140 w 903"/>
                    <a:gd name="T27" fmla="*/ 58 h 586"/>
                    <a:gd name="T28" fmla="*/ 143 w 903"/>
                    <a:gd name="T29" fmla="*/ 48 h 586"/>
                    <a:gd name="T30" fmla="*/ 168 w 903"/>
                    <a:gd name="T31" fmla="*/ 63 h 586"/>
                    <a:gd name="T32" fmla="*/ 181 w 903"/>
                    <a:gd name="T33" fmla="*/ 60 h 586"/>
                    <a:gd name="T34" fmla="*/ 188 w 903"/>
                    <a:gd name="T35" fmla="*/ 76 h 586"/>
                    <a:gd name="T36" fmla="*/ 196 w 903"/>
                    <a:gd name="T37" fmla="*/ 75 h 586"/>
                    <a:gd name="T38" fmla="*/ 203 w 903"/>
                    <a:gd name="T39" fmla="*/ 86 h 586"/>
                    <a:gd name="T40" fmla="*/ 197 w 903"/>
                    <a:gd name="T41" fmla="*/ 106 h 586"/>
                    <a:gd name="T42" fmla="*/ 199 w 903"/>
                    <a:gd name="T43" fmla="*/ 123 h 586"/>
                    <a:gd name="T44" fmla="*/ 205 w 903"/>
                    <a:gd name="T45" fmla="*/ 144 h 586"/>
                    <a:gd name="T46" fmla="*/ 211 w 903"/>
                    <a:gd name="T47" fmla="*/ 144 h 586"/>
                    <a:gd name="T48" fmla="*/ 218 w 903"/>
                    <a:gd name="T49" fmla="*/ 130 h 586"/>
                    <a:gd name="T50" fmla="*/ 222 w 903"/>
                    <a:gd name="T51" fmla="*/ 116 h 586"/>
                    <a:gd name="T52" fmla="*/ 225 w 903"/>
                    <a:gd name="T53" fmla="*/ 96 h 586"/>
                    <a:gd name="T54" fmla="*/ 222 w 903"/>
                    <a:gd name="T55" fmla="*/ 66 h 586"/>
                    <a:gd name="T56" fmla="*/ 211 w 903"/>
                    <a:gd name="T57" fmla="*/ 46 h 586"/>
                    <a:gd name="T58" fmla="*/ 202 w 903"/>
                    <a:gd name="T59" fmla="*/ 33 h 586"/>
                    <a:gd name="T60" fmla="*/ 188 w 903"/>
                    <a:gd name="T61" fmla="*/ 20 h 586"/>
                    <a:gd name="T62" fmla="*/ 166 w 903"/>
                    <a:gd name="T63" fmla="*/ 10 h 586"/>
                    <a:gd name="T64" fmla="*/ 145 w 903"/>
                    <a:gd name="T65" fmla="*/ 4 h 586"/>
                    <a:gd name="T66" fmla="*/ 113 w 903"/>
                    <a:gd name="T67" fmla="*/ 0 h 586"/>
                    <a:gd name="T68" fmla="*/ 84 w 903"/>
                    <a:gd name="T69" fmla="*/ 4 h 586"/>
                    <a:gd name="T70" fmla="*/ 64 w 903"/>
                    <a:gd name="T71" fmla="*/ 6 h 586"/>
                    <a:gd name="T72" fmla="*/ 49 w 903"/>
                    <a:gd name="T73" fmla="*/ 11 h 586"/>
                    <a:gd name="T74" fmla="*/ 30 w 903"/>
                    <a:gd name="T75" fmla="*/ 23 h 586"/>
                    <a:gd name="T76" fmla="*/ 14 w 903"/>
                    <a:gd name="T77" fmla="*/ 43 h 586"/>
                    <a:gd name="T78" fmla="*/ 7 w 903"/>
                    <a:gd name="T79" fmla="*/ 56 h 586"/>
                    <a:gd name="T80" fmla="*/ 0 w 903"/>
                    <a:gd name="T81" fmla="*/ 82 h 586"/>
                    <a:gd name="T82" fmla="*/ 0 w 903"/>
                    <a:gd name="T83" fmla="*/ 111 h 586"/>
                    <a:gd name="T84" fmla="*/ 0 w 903"/>
                    <a:gd name="T85" fmla="*/ 130 h 586"/>
                    <a:gd name="T86" fmla="*/ 5 w 903"/>
                    <a:gd name="T87" fmla="*/ 146 h 5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headEnd/>
                  <a:tailEnd/>
                </a:ln>
              </p:spPr>
              <p:txBody>
                <a:bodyPr/>
                <a:lstStyle/>
                <a:p>
                  <a:endParaRPr lang="zh-CN" altLang="en-US"/>
                </a:p>
              </p:txBody>
            </p:sp>
          </p:grpSp>
          <p:sp>
            <p:nvSpPr>
              <p:cNvPr id="54" name="Freeform 35">
                <a:extLst>
                  <a:ext uri="{FF2B5EF4-FFF2-40B4-BE49-F238E27FC236}">
                    <a16:creationId xmlns:a16="http://schemas.microsoft.com/office/drawing/2014/main" id="{DEAF8981-319C-4778-BCAD-35CC08680E89}"/>
                  </a:ext>
                </a:extLst>
              </p:cNvPr>
              <p:cNvSpPr>
                <a:spLocks/>
              </p:cNvSpPr>
              <p:nvPr/>
            </p:nvSpPr>
            <p:spPr bwMode="auto">
              <a:xfrm>
                <a:off x="3072" y="2309"/>
                <a:ext cx="477" cy="509"/>
              </a:xfrm>
              <a:custGeom>
                <a:avLst/>
                <a:gdLst>
                  <a:gd name="T0" fmla="*/ 17 w 954"/>
                  <a:gd name="T1" fmla="*/ 35 h 1017"/>
                  <a:gd name="T2" fmla="*/ 54 w 954"/>
                  <a:gd name="T3" fmla="*/ 27 h 1017"/>
                  <a:gd name="T4" fmla="*/ 73 w 954"/>
                  <a:gd name="T5" fmla="*/ 14 h 1017"/>
                  <a:gd name="T6" fmla="*/ 86 w 954"/>
                  <a:gd name="T7" fmla="*/ 0 h 1017"/>
                  <a:gd name="T8" fmla="*/ 118 w 954"/>
                  <a:gd name="T9" fmla="*/ 30 h 1017"/>
                  <a:gd name="T10" fmla="*/ 156 w 954"/>
                  <a:gd name="T11" fmla="*/ 65 h 1017"/>
                  <a:gd name="T12" fmla="*/ 188 w 954"/>
                  <a:gd name="T13" fmla="*/ 96 h 1017"/>
                  <a:gd name="T14" fmla="*/ 199 w 954"/>
                  <a:gd name="T15" fmla="*/ 111 h 1017"/>
                  <a:gd name="T16" fmla="*/ 207 w 954"/>
                  <a:gd name="T17" fmla="*/ 121 h 1017"/>
                  <a:gd name="T18" fmla="*/ 217 w 954"/>
                  <a:gd name="T19" fmla="*/ 134 h 1017"/>
                  <a:gd name="T20" fmla="*/ 226 w 954"/>
                  <a:gd name="T21" fmla="*/ 150 h 1017"/>
                  <a:gd name="T22" fmla="*/ 231 w 954"/>
                  <a:gd name="T23" fmla="*/ 162 h 1017"/>
                  <a:gd name="T24" fmla="*/ 236 w 954"/>
                  <a:gd name="T25" fmla="*/ 176 h 1017"/>
                  <a:gd name="T26" fmla="*/ 239 w 954"/>
                  <a:gd name="T27" fmla="*/ 201 h 1017"/>
                  <a:gd name="T28" fmla="*/ 236 w 954"/>
                  <a:gd name="T29" fmla="*/ 215 h 1017"/>
                  <a:gd name="T30" fmla="*/ 231 w 954"/>
                  <a:gd name="T31" fmla="*/ 228 h 1017"/>
                  <a:gd name="T32" fmla="*/ 215 w 954"/>
                  <a:gd name="T33" fmla="*/ 239 h 1017"/>
                  <a:gd name="T34" fmla="*/ 201 w 954"/>
                  <a:gd name="T35" fmla="*/ 246 h 1017"/>
                  <a:gd name="T36" fmla="*/ 182 w 954"/>
                  <a:gd name="T37" fmla="*/ 251 h 1017"/>
                  <a:gd name="T38" fmla="*/ 166 w 954"/>
                  <a:gd name="T39" fmla="*/ 255 h 1017"/>
                  <a:gd name="T40" fmla="*/ 151 w 954"/>
                  <a:gd name="T41" fmla="*/ 253 h 1017"/>
                  <a:gd name="T42" fmla="*/ 140 w 954"/>
                  <a:gd name="T43" fmla="*/ 252 h 1017"/>
                  <a:gd name="T44" fmla="*/ 127 w 954"/>
                  <a:gd name="T45" fmla="*/ 249 h 1017"/>
                  <a:gd name="T46" fmla="*/ 116 w 954"/>
                  <a:gd name="T47" fmla="*/ 244 h 1017"/>
                  <a:gd name="T48" fmla="*/ 103 w 954"/>
                  <a:gd name="T49" fmla="*/ 236 h 1017"/>
                  <a:gd name="T50" fmla="*/ 94 w 954"/>
                  <a:gd name="T51" fmla="*/ 228 h 1017"/>
                  <a:gd name="T52" fmla="*/ 84 w 954"/>
                  <a:gd name="T53" fmla="*/ 213 h 1017"/>
                  <a:gd name="T54" fmla="*/ 78 w 954"/>
                  <a:gd name="T55" fmla="*/ 204 h 1017"/>
                  <a:gd name="T56" fmla="*/ 63 w 954"/>
                  <a:gd name="T57" fmla="*/ 172 h 1017"/>
                  <a:gd name="T58" fmla="*/ 46 w 954"/>
                  <a:gd name="T59" fmla="*/ 131 h 1017"/>
                  <a:gd name="T60" fmla="*/ 33 w 954"/>
                  <a:gd name="T61" fmla="*/ 99 h 1017"/>
                  <a:gd name="T62" fmla="*/ 11 w 954"/>
                  <a:gd name="T63" fmla="*/ 62 h 1017"/>
                  <a:gd name="T64" fmla="*/ 0 w 954"/>
                  <a:gd name="T65" fmla="*/ 40 h 1017"/>
                  <a:gd name="T66" fmla="*/ 17 w 954"/>
                  <a:gd name="T67" fmla="*/ 35 h 10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headEnd/>
                <a:tailEnd/>
              </a:ln>
            </p:spPr>
            <p:txBody>
              <a:bodyPr/>
              <a:lstStyle/>
              <a:p>
                <a:endParaRPr lang="zh-CN" altLang="en-US"/>
              </a:p>
            </p:txBody>
          </p:sp>
          <p:sp>
            <p:nvSpPr>
              <p:cNvPr id="55" name="Freeform 36">
                <a:extLst>
                  <a:ext uri="{FF2B5EF4-FFF2-40B4-BE49-F238E27FC236}">
                    <a16:creationId xmlns:a16="http://schemas.microsoft.com/office/drawing/2014/main" id="{52720252-D010-4122-8065-0BEF38A64F76}"/>
                  </a:ext>
                </a:extLst>
              </p:cNvPr>
              <p:cNvSpPr>
                <a:spLocks/>
              </p:cNvSpPr>
              <p:nvPr/>
            </p:nvSpPr>
            <p:spPr bwMode="auto">
              <a:xfrm>
                <a:off x="3065" y="2297"/>
                <a:ext cx="291" cy="243"/>
              </a:xfrm>
              <a:custGeom>
                <a:avLst/>
                <a:gdLst>
                  <a:gd name="T0" fmla="*/ 0 w 581"/>
                  <a:gd name="T1" fmla="*/ 43 h 486"/>
                  <a:gd name="T2" fmla="*/ 11 w 581"/>
                  <a:gd name="T3" fmla="*/ 43 h 486"/>
                  <a:gd name="T4" fmla="*/ 24 w 581"/>
                  <a:gd name="T5" fmla="*/ 40 h 486"/>
                  <a:gd name="T6" fmla="*/ 39 w 581"/>
                  <a:gd name="T7" fmla="*/ 38 h 486"/>
                  <a:gd name="T8" fmla="*/ 48 w 581"/>
                  <a:gd name="T9" fmla="*/ 35 h 486"/>
                  <a:gd name="T10" fmla="*/ 67 w 581"/>
                  <a:gd name="T11" fmla="*/ 26 h 486"/>
                  <a:gd name="T12" fmla="*/ 84 w 581"/>
                  <a:gd name="T13" fmla="*/ 12 h 486"/>
                  <a:gd name="T14" fmla="*/ 93 w 581"/>
                  <a:gd name="T15" fmla="*/ 0 h 486"/>
                  <a:gd name="T16" fmla="*/ 146 w 581"/>
                  <a:gd name="T17" fmla="*/ 54 h 486"/>
                  <a:gd name="T18" fmla="*/ 145 w 581"/>
                  <a:gd name="T19" fmla="*/ 62 h 486"/>
                  <a:gd name="T20" fmla="*/ 141 w 581"/>
                  <a:gd name="T21" fmla="*/ 72 h 486"/>
                  <a:gd name="T22" fmla="*/ 132 w 581"/>
                  <a:gd name="T23" fmla="*/ 81 h 486"/>
                  <a:gd name="T24" fmla="*/ 124 w 581"/>
                  <a:gd name="T25" fmla="*/ 90 h 486"/>
                  <a:gd name="T26" fmla="*/ 114 w 581"/>
                  <a:gd name="T27" fmla="*/ 96 h 486"/>
                  <a:gd name="T28" fmla="*/ 100 w 581"/>
                  <a:gd name="T29" fmla="*/ 103 h 486"/>
                  <a:gd name="T30" fmla="*/ 84 w 581"/>
                  <a:gd name="T31" fmla="*/ 109 h 486"/>
                  <a:gd name="T32" fmla="*/ 64 w 581"/>
                  <a:gd name="T33" fmla="*/ 115 h 486"/>
                  <a:gd name="T34" fmla="*/ 47 w 581"/>
                  <a:gd name="T35" fmla="*/ 119 h 486"/>
                  <a:gd name="T36" fmla="*/ 36 w 581"/>
                  <a:gd name="T37" fmla="*/ 122 h 486"/>
                  <a:gd name="T38" fmla="*/ 0 w 581"/>
                  <a:gd name="T39" fmla="*/ 43 h 4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headEnd/>
                <a:tailEnd/>
              </a:ln>
            </p:spPr>
            <p:txBody>
              <a:bodyPr/>
              <a:lstStyle/>
              <a:p>
                <a:endParaRPr lang="zh-CN" altLang="en-US"/>
              </a:p>
            </p:txBody>
          </p:sp>
        </p:grpSp>
        <p:grpSp>
          <p:nvGrpSpPr>
            <p:cNvPr id="16" name="Group 37">
              <a:extLst>
                <a:ext uri="{FF2B5EF4-FFF2-40B4-BE49-F238E27FC236}">
                  <a16:creationId xmlns:a16="http://schemas.microsoft.com/office/drawing/2014/main" id="{AFF84535-1D37-4831-A4AF-2F1E5F70B065}"/>
                </a:ext>
              </a:extLst>
            </p:cNvPr>
            <p:cNvGrpSpPr>
              <a:grpSpLocks/>
            </p:cNvGrpSpPr>
            <p:nvPr/>
          </p:nvGrpSpPr>
          <p:grpSpPr bwMode="auto">
            <a:xfrm>
              <a:off x="2692" y="1940"/>
              <a:ext cx="431" cy="125"/>
              <a:chOff x="2692" y="1940"/>
              <a:chExt cx="431" cy="125"/>
            </a:xfrm>
          </p:grpSpPr>
          <p:grpSp>
            <p:nvGrpSpPr>
              <p:cNvPr id="41" name="Group 38">
                <a:extLst>
                  <a:ext uri="{FF2B5EF4-FFF2-40B4-BE49-F238E27FC236}">
                    <a16:creationId xmlns:a16="http://schemas.microsoft.com/office/drawing/2014/main" id="{BAD2252A-15CC-4B5F-8CE5-472183DA0C3A}"/>
                  </a:ext>
                </a:extLst>
              </p:cNvPr>
              <p:cNvGrpSpPr>
                <a:grpSpLocks/>
              </p:cNvGrpSpPr>
              <p:nvPr/>
            </p:nvGrpSpPr>
            <p:grpSpPr bwMode="auto">
              <a:xfrm>
                <a:off x="2692" y="1940"/>
                <a:ext cx="431" cy="125"/>
                <a:chOff x="2692" y="1940"/>
                <a:chExt cx="431" cy="125"/>
              </a:xfrm>
            </p:grpSpPr>
            <p:sp>
              <p:nvSpPr>
                <p:cNvPr id="48" name="Freeform 39">
                  <a:extLst>
                    <a:ext uri="{FF2B5EF4-FFF2-40B4-BE49-F238E27FC236}">
                      <a16:creationId xmlns:a16="http://schemas.microsoft.com/office/drawing/2014/main" id="{A16FA721-5347-4D6D-B540-B5535FE4A365}"/>
                    </a:ext>
                  </a:extLst>
                </p:cNvPr>
                <p:cNvSpPr>
                  <a:spLocks/>
                </p:cNvSpPr>
                <p:nvPr/>
              </p:nvSpPr>
              <p:spPr bwMode="auto">
                <a:xfrm>
                  <a:off x="2756" y="1940"/>
                  <a:ext cx="155" cy="124"/>
                </a:xfrm>
                <a:custGeom>
                  <a:avLst/>
                  <a:gdLst>
                    <a:gd name="T0" fmla="*/ 8 w 309"/>
                    <a:gd name="T1" fmla="*/ 4 h 246"/>
                    <a:gd name="T2" fmla="*/ 22 w 309"/>
                    <a:gd name="T3" fmla="*/ 0 h 246"/>
                    <a:gd name="T4" fmla="*/ 38 w 309"/>
                    <a:gd name="T5" fmla="*/ 0 h 246"/>
                    <a:gd name="T6" fmla="*/ 61 w 309"/>
                    <a:gd name="T7" fmla="*/ 2 h 246"/>
                    <a:gd name="T8" fmla="*/ 69 w 309"/>
                    <a:gd name="T9" fmla="*/ 4 h 246"/>
                    <a:gd name="T10" fmla="*/ 78 w 309"/>
                    <a:gd name="T11" fmla="*/ 8 h 246"/>
                    <a:gd name="T12" fmla="*/ 78 w 309"/>
                    <a:gd name="T13" fmla="*/ 17 h 246"/>
                    <a:gd name="T14" fmla="*/ 78 w 309"/>
                    <a:gd name="T15" fmla="*/ 27 h 246"/>
                    <a:gd name="T16" fmla="*/ 75 w 309"/>
                    <a:gd name="T17" fmla="*/ 36 h 246"/>
                    <a:gd name="T18" fmla="*/ 72 w 309"/>
                    <a:gd name="T19" fmla="*/ 42 h 246"/>
                    <a:gd name="T20" fmla="*/ 70 w 309"/>
                    <a:gd name="T21" fmla="*/ 48 h 246"/>
                    <a:gd name="T22" fmla="*/ 67 w 309"/>
                    <a:gd name="T23" fmla="*/ 53 h 246"/>
                    <a:gd name="T24" fmla="*/ 62 w 309"/>
                    <a:gd name="T25" fmla="*/ 57 h 246"/>
                    <a:gd name="T26" fmla="*/ 55 w 309"/>
                    <a:gd name="T27" fmla="*/ 59 h 246"/>
                    <a:gd name="T28" fmla="*/ 45 w 309"/>
                    <a:gd name="T29" fmla="*/ 61 h 246"/>
                    <a:gd name="T30" fmla="*/ 35 w 309"/>
                    <a:gd name="T31" fmla="*/ 63 h 246"/>
                    <a:gd name="T32" fmla="*/ 26 w 309"/>
                    <a:gd name="T33" fmla="*/ 61 h 246"/>
                    <a:gd name="T34" fmla="*/ 19 w 309"/>
                    <a:gd name="T35" fmla="*/ 60 h 246"/>
                    <a:gd name="T36" fmla="*/ 12 w 309"/>
                    <a:gd name="T37" fmla="*/ 57 h 246"/>
                    <a:gd name="T38" fmla="*/ 6 w 309"/>
                    <a:gd name="T39" fmla="*/ 52 h 246"/>
                    <a:gd name="T40" fmla="*/ 3 w 309"/>
                    <a:gd name="T41" fmla="*/ 47 h 246"/>
                    <a:gd name="T42" fmla="*/ 0 w 309"/>
                    <a:gd name="T43" fmla="*/ 34 h 246"/>
                    <a:gd name="T44" fmla="*/ 0 w 309"/>
                    <a:gd name="T45" fmla="*/ 22 h 246"/>
                    <a:gd name="T46" fmla="*/ 0 w 309"/>
                    <a:gd name="T47" fmla="*/ 11 h 246"/>
                    <a:gd name="T48" fmla="*/ 8 w 309"/>
                    <a:gd name="T49" fmla="*/ 4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headEnd/>
                  <a:tailEnd/>
                </a:ln>
              </p:spPr>
              <p:txBody>
                <a:bodyPr/>
                <a:lstStyle/>
                <a:p>
                  <a:endParaRPr lang="zh-CN" altLang="en-US"/>
                </a:p>
              </p:txBody>
            </p:sp>
            <p:sp>
              <p:nvSpPr>
                <p:cNvPr id="49" name="Freeform 40">
                  <a:extLst>
                    <a:ext uri="{FF2B5EF4-FFF2-40B4-BE49-F238E27FC236}">
                      <a16:creationId xmlns:a16="http://schemas.microsoft.com/office/drawing/2014/main" id="{E5810A46-74CA-4596-8C13-F176C70F424D}"/>
                    </a:ext>
                  </a:extLst>
                </p:cNvPr>
                <p:cNvSpPr>
                  <a:spLocks/>
                </p:cNvSpPr>
                <p:nvPr/>
              </p:nvSpPr>
              <p:spPr bwMode="auto">
                <a:xfrm>
                  <a:off x="2932" y="1943"/>
                  <a:ext cx="154" cy="122"/>
                </a:xfrm>
                <a:custGeom>
                  <a:avLst/>
                  <a:gdLst>
                    <a:gd name="T0" fmla="*/ 68 w 308"/>
                    <a:gd name="T1" fmla="*/ 3 h 245"/>
                    <a:gd name="T2" fmla="*/ 53 w 308"/>
                    <a:gd name="T3" fmla="*/ 0 h 245"/>
                    <a:gd name="T4" fmla="*/ 40 w 308"/>
                    <a:gd name="T5" fmla="*/ 0 h 245"/>
                    <a:gd name="T6" fmla="*/ 27 w 308"/>
                    <a:gd name="T7" fmla="*/ 0 h 245"/>
                    <a:gd name="T8" fmla="*/ 16 w 308"/>
                    <a:gd name="T9" fmla="*/ 0 h 245"/>
                    <a:gd name="T10" fmla="*/ 7 w 308"/>
                    <a:gd name="T11" fmla="*/ 3 h 245"/>
                    <a:gd name="T12" fmla="*/ 0 w 308"/>
                    <a:gd name="T13" fmla="*/ 6 h 245"/>
                    <a:gd name="T14" fmla="*/ 0 w 308"/>
                    <a:gd name="T15" fmla="*/ 26 h 245"/>
                    <a:gd name="T16" fmla="*/ 2 w 308"/>
                    <a:gd name="T17" fmla="*/ 38 h 245"/>
                    <a:gd name="T18" fmla="*/ 6 w 308"/>
                    <a:gd name="T19" fmla="*/ 46 h 245"/>
                    <a:gd name="T20" fmla="*/ 10 w 308"/>
                    <a:gd name="T21" fmla="*/ 51 h 245"/>
                    <a:gd name="T22" fmla="*/ 15 w 308"/>
                    <a:gd name="T23" fmla="*/ 55 h 245"/>
                    <a:gd name="T24" fmla="*/ 20 w 308"/>
                    <a:gd name="T25" fmla="*/ 58 h 245"/>
                    <a:gd name="T26" fmla="*/ 26 w 308"/>
                    <a:gd name="T27" fmla="*/ 59 h 245"/>
                    <a:gd name="T28" fmla="*/ 32 w 308"/>
                    <a:gd name="T29" fmla="*/ 60 h 245"/>
                    <a:gd name="T30" fmla="*/ 40 w 308"/>
                    <a:gd name="T31" fmla="*/ 61 h 245"/>
                    <a:gd name="T32" fmla="*/ 52 w 308"/>
                    <a:gd name="T33" fmla="*/ 60 h 245"/>
                    <a:gd name="T34" fmla="*/ 59 w 308"/>
                    <a:gd name="T35" fmla="*/ 58 h 245"/>
                    <a:gd name="T36" fmla="*/ 66 w 308"/>
                    <a:gd name="T37" fmla="*/ 56 h 245"/>
                    <a:gd name="T38" fmla="*/ 71 w 308"/>
                    <a:gd name="T39" fmla="*/ 50 h 245"/>
                    <a:gd name="T40" fmla="*/ 75 w 308"/>
                    <a:gd name="T41" fmla="*/ 42 h 245"/>
                    <a:gd name="T42" fmla="*/ 77 w 308"/>
                    <a:gd name="T43" fmla="*/ 33 h 245"/>
                    <a:gd name="T44" fmla="*/ 77 w 308"/>
                    <a:gd name="T45" fmla="*/ 21 h 245"/>
                    <a:gd name="T46" fmla="*/ 77 w 308"/>
                    <a:gd name="T47" fmla="*/ 10 h 245"/>
                    <a:gd name="T48" fmla="*/ 68 w 308"/>
                    <a:gd name="T49" fmla="*/ 3 h 2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headEnd/>
                  <a:tailEnd/>
                </a:ln>
              </p:spPr>
              <p:txBody>
                <a:bodyPr/>
                <a:lstStyle/>
                <a:p>
                  <a:endParaRPr lang="zh-CN" altLang="en-US"/>
                </a:p>
              </p:txBody>
            </p:sp>
            <p:sp>
              <p:nvSpPr>
                <p:cNvPr id="50" name="Freeform 41">
                  <a:extLst>
                    <a:ext uri="{FF2B5EF4-FFF2-40B4-BE49-F238E27FC236}">
                      <a16:creationId xmlns:a16="http://schemas.microsoft.com/office/drawing/2014/main" id="{623BA97F-B7DB-4866-BB1C-8C01B9A14E45}"/>
                    </a:ext>
                  </a:extLst>
                </p:cNvPr>
                <p:cNvSpPr>
                  <a:spLocks/>
                </p:cNvSpPr>
                <p:nvPr/>
              </p:nvSpPr>
              <p:spPr bwMode="auto">
                <a:xfrm>
                  <a:off x="2911" y="1958"/>
                  <a:ext cx="22" cy="16"/>
                </a:xfrm>
                <a:custGeom>
                  <a:avLst/>
                  <a:gdLst>
                    <a:gd name="T0" fmla="*/ 0 w 45"/>
                    <a:gd name="T1" fmla="*/ 2 h 33"/>
                    <a:gd name="T2" fmla="*/ 1 w 45"/>
                    <a:gd name="T3" fmla="*/ 0 h 33"/>
                    <a:gd name="T4" fmla="*/ 4 w 45"/>
                    <a:gd name="T5" fmla="*/ 0 h 33"/>
                    <a:gd name="T6" fmla="*/ 7 w 45"/>
                    <a:gd name="T7" fmla="*/ 0 h 33"/>
                    <a:gd name="T8" fmla="*/ 10 w 45"/>
                    <a:gd name="T9" fmla="*/ 1 h 33"/>
                    <a:gd name="T10" fmla="*/ 11 w 45"/>
                    <a:gd name="T11" fmla="*/ 7 h 33"/>
                    <a:gd name="T12" fmla="*/ 8 w 45"/>
                    <a:gd name="T13" fmla="*/ 7 h 33"/>
                    <a:gd name="T14" fmla="*/ 6 w 45"/>
                    <a:gd name="T15" fmla="*/ 6 h 33"/>
                    <a:gd name="T16" fmla="*/ 3 w 45"/>
                    <a:gd name="T17" fmla="*/ 7 h 33"/>
                    <a:gd name="T18" fmla="*/ 0 w 45"/>
                    <a:gd name="T19" fmla="*/ 8 h 33"/>
                    <a:gd name="T20" fmla="*/ 0 w 45"/>
                    <a:gd name="T21" fmla="*/ 2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headEnd/>
                  <a:tailEnd/>
                </a:ln>
              </p:spPr>
              <p:txBody>
                <a:bodyPr/>
                <a:lstStyle/>
                <a:p>
                  <a:endParaRPr lang="zh-CN" altLang="en-US"/>
                </a:p>
              </p:txBody>
            </p:sp>
            <p:sp>
              <p:nvSpPr>
                <p:cNvPr id="51" name="Freeform 42">
                  <a:extLst>
                    <a:ext uri="{FF2B5EF4-FFF2-40B4-BE49-F238E27FC236}">
                      <a16:creationId xmlns:a16="http://schemas.microsoft.com/office/drawing/2014/main" id="{A7BA9034-CF9F-4E1E-94B2-9648D9BA4CE2}"/>
                    </a:ext>
                  </a:extLst>
                </p:cNvPr>
                <p:cNvSpPr>
                  <a:spLocks/>
                </p:cNvSpPr>
                <p:nvPr/>
              </p:nvSpPr>
              <p:spPr bwMode="auto">
                <a:xfrm>
                  <a:off x="2692" y="1951"/>
                  <a:ext cx="65" cy="26"/>
                </a:xfrm>
                <a:custGeom>
                  <a:avLst/>
                  <a:gdLst>
                    <a:gd name="T0" fmla="*/ 33 w 128"/>
                    <a:gd name="T1" fmla="*/ 5 h 52"/>
                    <a:gd name="T2" fmla="*/ 33 w 128"/>
                    <a:gd name="T3" fmla="*/ 13 h 52"/>
                    <a:gd name="T4" fmla="*/ 4 w 128"/>
                    <a:gd name="T5" fmla="*/ 5 h 52"/>
                    <a:gd name="T6" fmla="*/ 0 w 128"/>
                    <a:gd name="T7" fmla="*/ 0 h 52"/>
                    <a:gd name="T8" fmla="*/ 33 w 128"/>
                    <a:gd name="T9" fmla="*/ 5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headEnd/>
                  <a:tailEnd/>
                </a:ln>
              </p:spPr>
              <p:txBody>
                <a:bodyPr/>
                <a:lstStyle/>
                <a:p>
                  <a:endParaRPr lang="zh-CN" altLang="en-US"/>
                </a:p>
              </p:txBody>
            </p:sp>
            <p:sp>
              <p:nvSpPr>
                <p:cNvPr id="52" name="Freeform 43">
                  <a:extLst>
                    <a:ext uri="{FF2B5EF4-FFF2-40B4-BE49-F238E27FC236}">
                      <a16:creationId xmlns:a16="http://schemas.microsoft.com/office/drawing/2014/main" id="{DE053B04-8C53-4EE2-A595-A7ACC19CC247}"/>
                    </a:ext>
                  </a:extLst>
                </p:cNvPr>
                <p:cNvSpPr>
                  <a:spLocks/>
                </p:cNvSpPr>
                <p:nvPr/>
              </p:nvSpPr>
              <p:spPr bwMode="auto">
                <a:xfrm>
                  <a:off x="3085" y="1950"/>
                  <a:ext cx="38" cy="27"/>
                </a:xfrm>
                <a:custGeom>
                  <a:avLst/>
                  <a:gdLst>
                    <a:gd name="T0" fmla="*/ 0 w 74"/>
                    <a:gd name="T1" fmla="*/ 8 h 54"/>
                    <a:gd name="T2" fmla="*/ 0 w 74"/>
                    <a:gd name="T3" fmla="*/ 14 h 54"/>
                    <a:gd name="T4" fmla="*/ 18 w 74"/>
                    <a:gd name="T5" fmla="*/ 6 h 54"/>
                    <a:gd name="T6" fmla="*/ 20 w 74"/>
                    <a:gd name="T7" fmla="*/ 0 h 54"/>
                    <a:gd name="T8" fmla="*/ 0 w 74"/>
                    <a:gd name="T9" fmla="*/ 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headEnd/>
                  <a:tailEnd/>
                </a:ln>
              </p:spPr>
              <p:txBody>
                <a:bodyPr/>
                <a:lstStyle/>
                <a:p>
                  <a:endParaRPr lang="zh-CN" altLang="en-US"/>
                </a:p>
              </p:txBody>
            </p:sp>
          </p:grpSp>
          <p:grpSp>
            <p:nvGrpSpPr>
              <p:cNvPr id="42" name="Group 44">
                <a:extLst>
                  <a:ext uri="{FF2B5EF4-FFF2-40B4-BE49-F238E27FC236}">
                    <a16:creationId xmlns:a16="http://schemas.microsoft.com/office/drawing/2014/main" id="{8EAAB30E-D925-4DBC-A48E-ABB0A135F15C}"/>
                  </a:ext>
                </a:extLst>
              </p:cNvPr>
              <p:cNvGrpSpPr>
                <a:grpSpLocks/>
              </p:cNvGrpSpPr>
              <p:nvPr/>
            </p:nvGrpSpPr>
            <p:grpSpPr bwMode="auto">
              <a:xfrm>
                <a:off x="2803" y="1970"/>
                <a:ext cx="67" cy="57"/>
                <a:chOff x="2803" y="1970"/>
                <a:chExt cx="67" cy="57"/>
              </a:xfrm>
            </p:grpSpPr>
            <p:sp>
              <p:nvSpPr>
                <p:cNvPr id="46" name="Oval 45">
                  <a:extLst>
                    <a:ext uri="{FF2B5EF4-FFF2-40B4-BE49-F238E27FC236}">
                      <a16:creationId xmlns:a16="http://schemas.microsoft.com/office/drawing/2014/main" id="{D78F1F46-CB82-451F-9609-87B4E766409B}"/>
                    </a:ext>
                  </a:extLst>
                </p:cNvPr>
                <p:cNvSpPr>
                  <a:spLocks noChangeArrowheads="1"/>
                </p:cNvSpPr>
                <p:nvPr/>
              </p:nvSpPr>
              <p:spPr bwMode="auto">
                <a:xfrm>
                  <a:off x="2803" y="1970"/>
                  <a:ext cx="67" cy="57"/>
                </a:xfrm>
                <a:prstGeom prst="ellipse">
                  <a:avLst/>
                </a:prstGeom>
                <a:solidFill>
                  <a:srgbClr val="C0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47" name="Oval 46">
                  <a:extLst>
                    <a:ext uri="{FF2B5EF4-FFF2-40B4-BE49-F238E27FC236}">
                      <a16:creationId xmlns:a16="http://schemas.microsoft.com/office/drawing/2014/main" id="{F2786935-146E-43ED-89F4-2FC6D876DADA}"/>
                    </a:ext>
                  </a:extLst>
                </p:cNvPr>
                <p:cNvSpPr>
                  <a:spLocks noChangeArrowheads="1"/>
                </p:cNvSpPr>
                <p:nvPr/>
              </p:nvSpPr>
              <p:spPr bwMode="auto">
                <a:xfrm>
                  <a:off x="2826" y="1976"/>
                  <a:ext cx="35" cy="36"/>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nvGrpSpPr>
              <p:cNvPr id="43" name="Group 47">
                <a:extLst>
                  <a:ext uri="{FF2B5EF4-FFF2-40B4-BE49-F238E27FC236}">
                    <a16:creationId xmlns:a16="http://schemas.microsoft.com/office/drawing/2014/main" id="{4601E2AC-7724-4F85-AF82-F6CA968F0188}"/>
                  </a:ext>
                </a:extLst>
              </p:cNvPr>
              <p:cNvGrpSpPr>
                <a:grpSpLocks/>
              </p:cNvGrpSpPr>
              <p:nvPr/>
            </p:nvGrpSpPr>
            <p:grpSpPr bwMode="auto">
              <a:xfrm>
                <a:off x="2975" y="1975"/>
                <a:ext cx="67" cy="57"/>
                <a:chOff x="2975" y="1975"/>
                <a:chExt cx="67" cy="57"/>
              </a:xfrm>
            </p:grpSpPr>
            <p:sp>
              <p:nvSpPr>
                <p:cNvPr id="44" name="Oval 48">
                  <a:extLst>
                    <a:ext uri="{FF2B5EF4-FFF2-40B4-BE49-F238E27FC236}">
                      <a16:creationId xmlns:a16="http://schemas.microsoft.com/office/drawing/2014/main" id="{450A75F4-3EC6-4B8B-BA4F-12989F3F1471}"/>
                    </a:ext>
                  </a:extLst>
                </p:cNvPr>
                <p:cNvSpPr>
                  <a:spLocks noChangeArrowheads="1"/>
                </p:cNvSpPr>
                <p:nvPr/>
              </p:nvSpPr>
              <p:spPr bwMode="auto">
                <a:xfrm>
                  <a:off x="2975" y="1975"/>
                  <a:ext cx="67" cy="57"/>
                </a:xfrm>
                <a:prstGeom prst="ellipse">
                  <a:avLst/>
                </a:prstGeom>
                <a:solidFill>
                  <a:srgbClr val="C0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45" name="Oval 49">
                  <a:extLst>
                    <a:ext uri="{FF2B5EF4-FFF2-40B4-BE49-F238E27FC236}">
                      <a16:creationId xmlns:a16="http://schemas.microsoft.com/office/drawing/2014/main" id="{B4F9D561-4665-4127-B89B-A7E9D5EA0F1A}"/>
                    </a:ext>
                  </a:extLst>
                </p:cNvPr>
                <p:cNvSpPr>
                  <a:spLocks noChangeArrowheads="1"/>
                </p:cNvSpPr>
                <p:nvPr/>
              </p:nvSpPr>
              <p:spPr bwMode="auto">
                <a:xfrm>
                  <a:off x="2998" y="1982"/>
                  <a:ext cx="35" cy="35"/>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sp>
          <p:nvSpPr>
            <p:cNvPr id="17" name="Freeform 50">
              <a:extLst>
                <a:ext uri="{FF2B5EF4-FFF2-40B4-BE49-F238E27FC236}">
                  <a16:creationId xmlns:a16="http://schemas.microsoft.com/office/drawing/2014/main" id="{9427BC31-19D3-4FF8-94A0-CBD04A779F41}"/>
                </a:ext>
              </a:extLst>
            </p:cNvPr>
            <p:cNvSpPr>
              <a:spLocks/>
            </p:cNvSpPr>
            <p:nvPr/>
          </p:nvSpPr>
          <p:spPr bwMode="auto">
            <a:xfrm>
              <a:off x="2208" y="2064"/>
              <a:ext cx="192" cy="192"/>
            </a:xfrm>
            <a:custGeom>
              <a:avLst/>
              <a:gdLst>
                <a:gd name="T0" fmla="*/ 15 w 487"/>
                <a:gd name="T1" fmla="*/ 0 h 424"/>
                <a:gd name="T2" fmla="*/ 18 w 487"/>
                <a:gd name="T3" fmla="*/ 7 h 424"/>
                <a:gd name="T4" fmla="*/ 19 w 487"/>
                <a:gd name="T5" fmla="*/ 10 h 424"/>
                <a:gd name="T6" fmla="*/ 22 w 487"/>
                <a:gd name="T7" fmla="*/ 17 h 424"/>
                <a:gd name="T8" fmla="*/ 24 w 487"/>
                <a:gd name="T9" fmla="*/ 22 h 424"/>
                <a:gd name="T10" fmla="*/ 27 w 487"/>
                <a:gd name="T11" fmla="*/ 25 h 424"/>
                <a:gd name="T12" fmla="*/ 31 w 487"/>
                <a:gd name="T13" fmla="*/ 29 h 424"/>
                <a:gd name="T14" fmla="*/ 38 w 487"/>
                <a:gd name="T15" fmla="*/ 34 h 424"/>
                <a:gd name="T16" fmla="*/ 45 w 487"/>
                <a:gd name="T17" fmla="*/ 34 h 424"/>
                <a:gd name="T18" fmla="*/ 51 w 487"/>
                <a:gd name="T19" fmla="*/ 33 h 424"/>
                <a:gd name="T20" fmla="*/ 58 w 487"/>
                <a:gd name="T21" fmla="*/ 29 h 424"/>
                <a:gd name="T22" fmla="*/ 68 w 487"/>
                <a:gd name="T23" fmla="*/ 24 h 424"/>
                <a:gd name="T24" fmla="*/ 69 w 487"/>
                <a:gd name="T25" fmla="*/ 28 h 424"/>
                <a:gd name="T26" fmla="*/ 74 w 487"/>
                <a:gd name="T27" fmla="*/ 62 h 424"/>
                <a:gd name="T28" fmla="*/ 76 w 487"/>
                <a:gd name="T29" fmla="*/ 80 h 424"/>
                <a:gd name="T30" fmla="*/ 65 w 487"/>
                <a:gd name="T31" fmla="*/ 85 h 424"/>
                <a:gd name="T32" fmla="*/ 51 w 487"/>
                <a:gd name="T33" fmla="*/ 86 h 424"/>
                <a:gd name="T34" fmla="*/ 43 w 487"/>
                <a:gd name="T35" fmla="*/ 87 h 424"/>
                <a:gd name="T36" fmla="*/ 29 w 487"/>
                <a:gd name="T37" fmla="*/ 82 h 424"/>
                <a:gd name="T38" fmla="*/ 19 w 487"/>
                <a:gd name="T39" fmla="*/ 75 h 424"/>
                <a:gd name="T40" fmla="*/ 11 w 487"/>
                <a:gd name="T41" fmla="*/ 66 h 424"/>
                <a:gd name="T42" fmla="*/ 4 w 487"/>
                <a:gd name="T43" fmla="*/ 57 h 424"/>
                <a:gd name="T44" fmla="*/ 0 w 487"/>
                <a:gd name="T45" fmla="*/ 46 h 424"/>
                <a:gd name="T46" fmla="*/ 2 w 487"/>
                <a:gd name="T47" fmla="*/ 36 h 424"/>
                <a:gd name="T48" fmla="*/ 6 w 487"/>
                <a:gd name="T49" fmla="*/ 22 h 424"/>
                <a:gd name="T50" fmla="*/ 9 w 487"/>
                <a:gd name="T51" fmla="*/ 14 h 424"/>
                <a:gd name="T52" fmla="*/ 15 w 487"/>
                <a:gd name="T53" fmla="*/ 0 h 4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headEnd/>
              <a:tailEnd/>
            </a:ln>
          </p:spPr>
          <p:txBody>
            <a:bodyPr/>
            <a:lstStyle/>
            <a:p>
              <a:endParaRPr lang="zh-CN" altLang="en-US"/>
            </a:p>
          </p:txBody>
        </p:sp>
        <p:grpSp>
          <p:nvGrpSpPr>
            <p:cNvPr id="18" name="Group 51">
              <a:extLst>
                <a:ext uri="{FF2B5EF4-FFF2-40B4-BE49-F238E27FC236}">
                  <a16:creationId xmlns:a16="http://schemas.microsoft.com/office/drawing/2014/main" id="{60F62531-CEDC-4A54-9B75-089D6E2DFB9E}"/>
                </a:ext>
              </a:extLst>
            </p:cNvPr>
            <p:cNvGrpSpPr>
              <a:grpSpLocks/>
            </p:cNvGrpSpPr>
            <p:nvPr/>
          </p:nvGrpSpPr>
          <p:grpSpPr bwMode="auto">
            <a:xfrm rot="16200000" flipV="1">
              <a:off x="2006" y="1788"/>
              <a:ext cx="442" cy="322"/>
              <a:chOff x="4363" y="2585"/>
              <a:chExt cx="1104" cy="808"/>
            </a:xfrm>
          </p:grpSpPr>
          <p:sp>
            <p:nvSpPr>
              <p:cNvPr id="19" name="Freeform 52">
                <a:extLst>
                  <a:ext uri="{FF2B5EF4-FFF2-40B4-BE49-F238E27FC236}">
                    <a16:creationId xmlns:a16="http://schemas.microsoft.com/office/drawing/2014/main" id="{AF32AE10-D0FA-43E9-9D55-BB7672D825C2}"/>
                  </a:ext>
                </a:extLst>
              </p:cNvPr>
              <p:cNvSpPr>
                <a:spLocks/>
              </p:cNvSpPr>
              <p:nvPr/>
            </p:nvSpPr>
            <p:spPr bwMode="auto">
              <a:xfrm>
                <a:off x="4363" y="2585"/>
                <a:ext cx="1104" cy="808"/>
              </a:xfrm>
              <a:custGeom>
                <a:avLst/>
                <a:gdLst>
                  <a:gd name="T0" fmla="*/ 81 w 3311"/>
                  <a:gd name="T1" fmla="*/ 11 h 2423"/>
                  <a:gd name="T2" fmla="*/ 139 w 3311"/>
                  <a:gd name="T3" fmla="*/ 0 h 2423"/>
                  <a:gd name="T4" fmla="*/ 186 w 3311"/>
                  <a:gd name="T5" fmla="*/ 9 h 2423"/>
                  <a:gd name="T6" fmla="*/ 235 w 3311"/>
                  <a:gd name="T7" fmla="*/ 30 h 2423"/>
                  <a:gd name="T8" fmla="*/ 279 w 3311"/>
                  <a:gd name="T9" fmla="*/ 49 h 2423"/>
                  <a:gd name="T10" fmla="*/ 319 w 3311"/>
                  <a:gd name="T11" fmla="*/ 65 h 2423"/>
                  <a:gd name="T12" fmla="*/ 330 w 3311"/>
                  <a:gd name="T13" fmla="*/ 74 h 2423"/>
                  <a:gd name="T14" fmla="*/ 330 w 3311"/>
                  <a:gd name="T15" fmla="*/ 92 h 2423"/>
                  <a:gd name="T16" fmla="*/ 319 w 3311"/>
                  <a:gd name="T17" fmla="*/ 101 h 2423"/>
                  <a:gd name="T18" fmla="*/ 301 w 3311"/>
                  <a:gd name="T19" fmla="*/ 104 h 2423"/>
                  <a:gd name="T20" fmla="*/ 286 w 3311"/>
                  <a:gd name="T21" fmla="*/ 103 h 2423"/>
                  <a:gd name="T22" fmla="*/ 269 w 3311"/>
                  <a:gd name="T23" fmla="*/ 100 h 2423"/>
                  <a:gd name="T24" fmla="*/ 275 w 3311"/>
                  <a:gd name="T25" fmla="*/ 109 h 2423"/>
                  <a:gd name="T26" fmla="*/ 281 w 3311"/>
                  <a:gd name="T27" fmla="*/ 116 h 2423"/>
                  <a:gd name="T28" fmla="*/ 306 w 3311"/>
                  <a:gd name="T29" fmla="*/ 133 h 2423"/>
                  <a:gd name="T30" fmla="*/ 319 w 3311"/>
                  <a:gd name="T31" fmla="*/ 146 h 2423"/>
                  <a:gd name="T32" fmla="*/ 332 w 3311"/>
                  <a:gd name="T33" fmla="*/ 158 h 2423"/>
                  <a:gd name="T34" fmla="*/ 351 w 3311"/>
                  <a:gd name="T35" fmla="*/ 175 h 2423"/>
                  <a:gd name="T36" fmla="*/ 361 w 3311"/>
                  <a:gd name="T37" fmla="*/ 186 h 2423"/>
                  <a:gd name="T38" fmla="*/ 367 w 3311"/>
                  <a:gd name="T39" fmla="*/ 197 h 2423"/>
                  <a:gd name="T40" fmla="*/ 368 w 3311"/>
                  <a:gd name="T41" fmla="*/ 209 h 2423"/>
                  <a:gd name="T42" fmla="*/ 360 w 3311"/>
                  <a:gd name="T43" fmla="*/ 219 h 2423"/>
                  <a:gd name="T44" fmla="*/ 359 w 3311"/>
                  <a:gd name="T45" fmla="*/ 228 h 2423"/>
                  <a:gd name="T46" fmla="*/ 360 w 3311"/>
                  <a:gd name="T47" fmla="*/ 237 h 2423"/>
                  <a:gd name="T48" fmla="*/ 358 w 3311"/>
                  <a:gd name="T49" fmla="*/ 245 h 2423"/>
                  <a:gd name="T50" fmla="*/ 354 w 3311"/>
                  <a:gd name="T51" fmla="*/ 249 h 2423"/>
                  <a:gd name="T52" fmla="*/ 346 w 3311"/>
                  <a:gd name="T53" fmla="*/ 253 h 2423"/>
                  <a:gd name="T54" fmla="*/ 334 w 3311"/>
                  <a:gd name="T55" fmla="*/ 252 h 2423"/>
                  <a:gd name="T56" fmla="*/ 327 w 3311"/>
                  <a:gd name="T57" fmla="*/ 255 h 2423"/>
                  <a:gd name="T58" fmla="*/ 325 w 3311"/>
                  <a:gd name="T59" fmla="*/ 263 h 2423"/>
                  <a:gd name="T60" fmla="*/ 321 w 3311"/>
                  <a:gd name="T61" fmla="*/ 268 h 2423"/>
                  <a:gd name="T62" fmla="*/ 316 w 3311"/>
                  <a:gd name="T63" fmla="*/ 269 h 2423"/>
                  <a:gd name="T64" fmla="*/ 308 w 3311"/>
                  <a:gd name="T65" fmla="*/ 269 h 2423"/>
                  <a:gd name="T66" fmla="*/ 292 w 3311"/>
                  <a:gd name="T67" fmla="*/ 264 h 2423"/>
                  <a:gd name="T68" fmla="*/ 260 w 3311"/>
                  <a:gd name="T69" fmla="*/ 247 h 2423"/>
                  <a:gd name="T70" fmla="*/ 242 w 3311"/>
                  <a:gd name="T71" fmla="*/ 242 h 2423"/>
                  <a:gd name="T72" fmla="*/ 224 w 3311"/>
                  <a:gd name="T73" fmla="*/ 239 h 2423"/>
                  <a:gd name="T74" fmla="*/ 182 w 3311"/>
                  <a:gd name="T75" fmla="*/ 223 h 2423"/>
                  <a:gd name="T76" fmla="*/ 152 w 3311"/>
                  <a:gd name="T77" fmla="*/ 206 h 2423"/>
                  <a:gd name="T78" fmla="*/ 129 w 3311"/>
                  <a:gd name="T79" fmla="*/ 196 h 2423"/>
                  <a:gd name="T80" fmla="*/ 111 w 3311"/>
                  <a:gd name="T81" fmla="*/ 188 h 2423"/>
                  <a:gd name="T82" fmla="*/ 91 w 3311"/>
                  <a:gd name="T83" fmla="*/ 174 h 2423"/>
                  <a:gd name="T84" fmla="*/ 30 w 3311"/>
                  <a:gd name="T85" fmla="*/ 118 h 2423"/>
                  <a:gd name="T86" fmla="*/ 23 w 3311"/>
                  <a:gd name="T87" fmla="*/ 23 h 2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headEnd/>
                <a:tailEnd/>
              </a:ln>
            </p:spPr>
            <p:txBody>
              <a:bodyPr/>
              <a:lstStyle/>
              <a:p>
                <a:endParaRPr lang="zh-CN" altLang="en-US"/>
              </a:p>
            </p:txBody>
          </p:sp>
          <p:sp>
            <p:nvSpPr>
              <p:cNvPr id="20" name="Freeform 53">
                <a:extLst>
                  <a:ext uri="{FF2B5EF4-FFF2-40B4-BE49-F238E27FC236}">
                    <a16:creationId xmlns:a16="http://schemas.microsoft.com/office/drawing/2014/main" id="{E70D9795-08C8-4816-B549-BE462393884F}"/>
                  </a:ext>
                </a:extLst>
              </p:cNvPr>
              <p:cNvSpPr>
                <a:spLocks/>
              </p:cNvSpPr>
              <p:nvPr/>
            </p:nvSpPr>
            <p:spPr bwMode="auto">
              <a:xfrm>
                <a:off x="4784" y="3075"/>
                <a:ext cx="336" cy="224"/>
              </a:xfrm>
              <a:custGeom>
                <a:avLst/>
                <a:gdLst>
                  <a:gd name="T0" fmla="*/ 107 w 1008"/>
                  <a:gd name="T1" fmla="*/ 75 h 673"/>
                  <a:gd name="T2" fmla="*/ 111 w 1008"/>
                  <a:gd name="T3" fmla="*/ 69 h 673"/>
                  <a:gd name="T4" fmla="*/ 112 w 1008"/>
                  <a:gd name="T5" fmla="*/ 63 h 673"/>
                  <a:gd name="T6" fmla="*/ 112 w 1008"/>
                  <a:gd name="T7" fmla="*/ 59 h 673"/>
                  <a:gd name="T8" fmla="*/ 108 w 1008"/>
                  <a:gd name="T9" fmla="*/ 52 h 673"/>
                  <a:gd name="T10" fmla="*/ 102 w 1008"/>
                  <a:gd name="T11" fmla="*/ 47 h 673"/>
                  <a:gd name="T12" fmla="*/ 94 w 1008"/>
                  <a:gd name="T13" fmla="*/ 41 h 673"/>
                  <a:gd name="T14" fmla="*/ 85 w 1008"/>
                  <a:gd name="T15" fmla="*/ 37 h 673"/>
                  <a:gd name="T16" fmla="*/ 75 w 1008"/>
                  <a:gd name="T17" fmla="*/ 34 h 673"/>
                  <a:gd name="T18" fmla="*/ 67 w 1008"/>
                  <a:gd name="T19" fmla="*/ 32 h 673"/>
                  <a:gd name="T20" fmla="*/ 62 w 1008"/>
                  <a:gd name="T21" fmla="*/ 28 h 673"/>
                  <a:gd name="T22" fmla="*/ 57 w 1008"/>
                  <a:gd name="T23" fmla="*/ 23 h 673"/>
                  <a:gd name="T24" fmla="*/ 50 w 1008"/>
                  <a:gd name="T25" fmla="*/ 18 h 673"/>
                  <a:gd name="T26" fmla="*/ 45 w 1008"/>
                  <a:gd name="T27" fmla="*/ 14 h 673"/>
                  <a:gd name="T28" fmla="*/ 37 w 1008"/>
                  <a:gd name="T29" fmla="*/ 10 h 673"/>
                  <a:gd name="T30" fmla="*/ 32 w 1008"/>
                  <a:gd name="T31" fmla="*/ 8 h 673"/>
                  <a:gd name="T32" fmla="*/ 24 w 1008"/>
                  <a:gd name="T33" fmla="*/ 4 h 673"/>
                  <a:gd name="T34" fmla="*/ 16 w 1008"/>
                  <a:gd name="T35" fmla="*/ 1 h 673"/>
                  <a:gd name="T36" fmla="*/ 6 w 1008"/>
                  <a:gd name="T37" fmla="*/ 0 h 673"/>
                  <a:gd name="T38" fmla="*/ 0 w 1008"/>
                  <a:gd name="T39" fmla="*/ 0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headEnd/>
                <a:tailEnd/>
              </a:ln>
            </p:spPr>
            <p:txBody>
              <a:bodyPr/>
              <a:lstStyle/>
              <a:p>
                <a:endParaRPr lang="zh-CN" altLang="en-US"/>
              </a:p>
            </p:txBody>
          </p:sp>
          <p:sp>
            <p:nvSpPr>
              <p:cNvPr id="21" name="Freeform 54">
                <a:extLst>
                  <a:ext uri="{FF2B5EF4-FFF2-40B4-BE49-F238E27FC236}">
                    <a16:creationId xmlns:a16="http://schemas.microsoft.com/office/drawing/2014/main" id="{67E5CB19-3DEC-472A-94CA-A7EAEBB96232}"/>
                  </a:ext>
                </a:extLst>
              </p:cNvPr>
              <p:cNvSpPr>
                <a:spLocks/>
              </p:cNvSpPr>
              <p:nvPr/>
            </p:nvSpPr>
            <p:spPr bwMode="auto">
              <a:xfrm>
                <a:off x="4981" y="3054"/>
                <a:ext cx="359" cy="279"/>
              </a:xfrm>
              <a:custGeom>
                <a:avLst/>
                <a:gdLst>
                  <a:gd name="T0" fmla="*/ 120 w 1077"/>
                  <a:gd name="T1" fmla="*/ 93 h 838"/>
                  <a:gd name="T2" fmla="*/ 119 w 1077"/>
                  <a:gd name="T3" fmla="*/ 89 h 838"/>
                  <a:gd name="T4" fmla="*/ 117 w 1077"/>
                  <a:gd name="T5" fmla="*/ 85 h 838"/>
                  <a:gd name="T6" fmla="*/ 115 w 1077"/>
                  <a:gd name="T7" fmla="*/ 81 h 838"/>
                  <a:gd name="T8" fmla="*/ 113 w 1077"/>
                  <a:gd name="T9" fmla="*/ 78 h 838"/>
                  <a:gd name="T10" fmla="*/ 110 w 1077"/>
                  <a:gd name="T11" fmla="*/ 75 h 838"/>
                  <a:gd name="T12" fmla="*/ 101 w 1077"/>
                  <a:gd name="T13" fmla="*/ 68 h 838"/>
                  <a:gd name="T14" fmla="*/ 90 w 1077"/>
                  <a:gd name="T15" fmla="*/ 61 h 838"/>
                  <a:gd name="T16" fmla="*/ 82 w 1077"/>
                  <a:gd name="T17" fmla="*/ 57 h 838"/>
                  <a:gd name="T18" fmla="*/ 71 w 1077"/>
                  <a:gd name="T19" fmla="*/ 54 h 838"/>
                  <a:gd name="T20" fmla="*/ 61 w 1077"/>
                  <a:gd name="T21" fmla="*/ 46 h 838"/>
                  <a:gd name="T22" fmla="*/ 52 w 1077"/>
                  <a:gd name="T23" fmla="*/ 38 h 838"/>
                  <a:gd name="T24" fmla="*/ 43 w 1077"/>
                  <a:gd name="T25" fmla="*/ 31 h 838"/>
                  <a:gd name="T26" fmla="*/ 32 w 1077"/>
                  <a:gd name="T27" fmla="*/ 24 h 838"/>
                  <a:gd name="T28" fmla="*/ 22 w 1077"/>
                  <a:gd name="T29" fmla="*/ 18 h 838"/>
                  <a:gd name="T30" fmla="*/ 13 w 1077"/>
                  <a:gd name="T31" fmla="*/ 8 h 838"/>
                  <a:gd name="T32" fmla="*/ 0 w 1077"/>
                  <a:gd name="T33" fmla="*/ 0 h 8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22" name="Freeform 55">
                <a:extLst>
                  <a:ext uri="{FF2B5EF4-FFF2-40B4-BE49-F238E27FC236}">
                    <a16:creationId xmlns:a16="http://schemas.microsoft.com/office/drawing/2014/main" id="{CD1E947F-F169-4004-B8E7-8B3FE7AAEBCC}"/>
                  </a:ext>
                </a:extLst>
              </p:cNvPr>
              <p:cNvSpPr>
                <a:spLocks/>
              </p:cNvSpPr>
              <p:nvPr/>
            </p:nvSpPr>
            <p:spPr bwMode="auto">
              <a:xfrm>
                <a:off x="5074" y="2973"/>
                <a:ext cx="356" cy="276"/>
              </a:xfrm>
              <a:custGeom>
                <a:avLst/>
                <a:gdLst>
                  <a:gd name="T0" fmla="*/ 119 w 1069"/>
                  <a:gd name="T1" fmla="*/ 92 h 828"/>
                  <a:gd name="T2" fmla="*/ 114 w 1069"/>
                  <a:gd name="T3" fmla="*/ 86 h 828"/>
                  <a:gd name="T4" fmla="*/ 110 w 1069"/>
                  <a:gd name="T5" fmla="*/ 81 h 828"/>
                  <a:gd name="T6" fmla="*/ 105 w 1069"/>
                  <a:gd name="T7" fmla="*/ 77 h 828"/>
                  <a:gd name="T8" fmla="*/ 88 w 1069"/>
                  <a:gd name="T9" fmla="*/ 66 h 828"/>
                  <a:gd name="T10" fmla="*/ 77 w 1069"/>
                  <a:gd name="T11" fmla="*/ 60 h 828"/>
                  <a:gd name="T12" fmla="*/ 69 w 1069"/>
                  <a:gd name="T13" fmla="*/ 51 h 828"/>
                  <a:gd name="T14" fmla="*/ 60 w 1069"/>
                  <a:gd name="T15" fmla="*/ 44 h 828"/>
                  <a:gd name="T16" fmla="*/ 51 w 1069"/>
                  <a:gd name="T17" fmla="*/ 37 h 828"/>
                  <a:gd name="T18" fmla="*/ 41 w 1069"/>
                  <a:gd name="T19" fmla="*/ 31 h 828"/>
                  <a:gd name="T20" fmla="*/ 36 w 1069"/>
                  <a:gd name="T21" fmla="*/ 27 h 828"/>
                  <a:gd name="T22" fmla="*/ 25 w 1069"/>
                  <a:gd name="T23" fmla="*/ 21 h 828"/>
                  <a:gd name="T24" fmla="*/ 14 w 1069"/>
                  <a:gd name="T25" fmla="*/ 9 h 828"/>
                  <a:gd name="T26" fmla="*/ 0 w 1069"/>
                  <a:gd name="T27" fmla="*/ 0 h 8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23" name="Freeform 56">
                <a:extLst>
                  <a:ext uri="{FF2B5EF4-FFF2-40B4-BE49-F238E27FC236}">
                    <a16:creationId xmlns:a16="http://schemas.microsoft.com/office/drawing/2014/main" id="{8F248C46-BFB9-4D90-975E-2FF2CA0B98D8}"/>
                  </a:ext>
                </a:extLst>
              </p:cNvPr>
              <p:cNvSpPr>
                <a:spLocks/>
              </p:cNvSpPr>
              <p:nvPr/>
            </p:nvSpPr>
            <p:spPr bwMode="auto">
              <a:xfrm>
                <a:off x="5130" y="2749"/>
                <a:ext cx="12" cy="104"/>
              </a:xfrm>
              <a:custGeom>
                <a:avLst/>
                <a:gdLst>
                  <a:gd name="T0" fmla="*/ 2 w 36"/>
                  <a:gd name="T1" fmla="*/ 35 h 313"/>
                  <a:gd name="T2" fmla="*/ 0 w 36"/>
                  <a:gd name="T3" fmla="*/ 24 h 313"/>
                  <a:gd name="T4" fmla="*/ 0 w 36"/>
                  <a:gd name="T5" fmla="*/ 17 h 313"/>
                  <a:gd name="T6" fmla="*/ 2 w 36"/>
                  <a:gd name="T7" fmla="*/ 7 h 313"/>
                  <a:gd name="T8" fmla="*/ 4 w 36"/>
                  <a:gd name="T9" fmla="*/ 0 h 3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headEnd/>
                <a:tailEnd/>
              </a:ln>
            </p:spPr>
            <p:txBody>
              <a:bodyPr/>
              <a:lstStyle/>
              <a:p>
                <a:endParaRPr lang="zh-CN" altLang="en-US"/>
              </a:p>
            </p:txBody>
          </p:sp>
          <p:sp>
            <p:nvSpPr>
              <p:cNvPr id="24" name="Freeform 57">
                <a:extLst>
                  <a:ext uri="{FF2B5EF4-FFF2-40B4-BE49-F238E27FC236}">
                    <a16:creationId xmlns:a16="http://schemas.microsoft.com/office/drawing/2014/main" id="{1F17486E-07C5-4F5E-A48B-4265AB96E785}"/>
                  </a:ext>
                </a:extLst>
              </p:cNvPr>
              <p:cNvSpPr>
                <a:spLocks/>
              </p:cNvSpPr>
              <p:nvPr/>
            </p:nvSpPr>
            <p:spPr bwMode="auto">
              <a:xfrm>
                <a:off x="5146" y="2938"/>
                <a:ext cx="59" cy="59"/>
              </a:xfrm>
              <a:custGeom>
                <a:avLst/>
                <a:gdLst>
                  <a:gd name="T0" fmla="*/ 20 w 177"/>
                  <a:gd name="T1" fmla="*/ 0 h 175"/>
                  <a:gd name="T2" fmla="*/ 15 w 177"/>
                  <a:gd name="T3" fmla="*/ 1 h 175"/>
                  <a:gd name="T4" fmla="*/ 9 w 177"/>
                  <a:gd name="T5" fmla="*/ 4 h 175"/>
                  <a:gd name="T6" fmla="*/ 5 w 177"/>
                  <a:gd name="T7" fmla="*/ 8 h 175"/>
                  <a:gd name="T8" fmla="*/ 2 w 177"/>
                  <a:gd name="T9" fmla="*/ 12 h 175"/>
                  <a:gd name="T10" fmla="*/ 0 w 177"/>
                  <a:gd name="T11" fmla="*/ 20 h 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headEnd/>
                <a:tailEnd/>
              </a:ln>
            </p:spPr>
            <p:txBody>
              <a:bodyPr/>
              <a:lstStyle/>
              <a:p>
                <a:endParaRPr lang="zh-CN" altLang="en-US"/>
              </a:p>
            </p:txBody>
          </p:sp>
          <p:sp>
            <p:nvSpPr>
              <p:cNvPr id="25" name="Freeform 58">
                <a:extLst>
                  <a:ext uri="{FF2B5EF4-FFF2-40B4-BE49-F238E27FC236}">
                    <a16:creationId xmlns:a16="http://schemas.microsoft.com/office/drawing/2014/main" id="{66EE740D-B439-40A3-94FB-72ABC00D63C3}"/>
                  </a:ext>
                </a:extLst>
              </p:cNvPr>
              <p:cNvSpPr>
                <a:spLocks/>
              </p:cNvSpPr>
              <p:nvPr/>
            </p:nvSpPr>
            <p:spPr bwMode="auto">
              <a:xfrm>
                <a:off x="5048" y="3028"/>
                <a:ext cx="94" cy="41"/>
              </a:xfrm>
              <a:custGeom>
                <a:avLst/>
                <a:gdLst>
                  <a:gd name="T0" fmla="*/ 31 w 281"/>
                  <a:gd name="T1" fmla="*/ 0 h 123"/>
                  <a:gd name="T2" fmla="*/ 26 w 281"/>
                  <a:gd name="T3" fmla="*/ 0 h 123"/>
                  <a:gd name="T4" fmla="*/ 18 w 281"/>
                  <a:gd name="T5" fmla="*/ 1 h 123"/>
                  <a:gd name="T6" fmla="*/ 10 w 281"/>
                  <a:gd name="T7" fmla="*/ 4 h 123"/>
                  <a:gd name="T8" fmla="*/ 6 w 281"/>
                  <a:gd name="T9" fmla="*/ 7 h 123"/>
                  <a:gd name="T10" fmla="*/ 0 w 281"/>
                  <a:gd name="T11" fmla="*/ 14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headEnd/>
                <a:tailEnd/>
              </a:ln>
            </p:spPr>
            <p:txBody>
              <a:bodyPr/>
              <a:lstStyle/>
              <a:p>
                <a:endParaRPr lang="zh-CN" altLang="en-US"/>
              </a:p>
            </p:txBody>
          </p:sp>
          <p:sp>
            <p:nvSpPr>
              <p:cNvPr id="26" name="Freeform 59">
                <a:extLst>
                  <a:ext uri="{FF2B5EF4-FFF2-40B4-BE49-F238E27FC236}">
                    <a16:creationId xmlns:a16="http://schemas.microsoft.com/office/drawing/2014/main" id="{65148A75-DAA9-4937-99C5-AE54DD3957BA}"/>
                  </a:ext>
                </a:extLst>
              </p:cNvPr>
              <p:cNvSpPr>
                <a:spLocks/>
              </p:cNvSpPr>
              <p:nvPr/>
            </p:nvSpPr>
            <p:spPr bwMode="auto">
              <a:xfrm>
                <a:off x="4920" y="3088"/>
                <a:ext cx="106" cy="22"/>
              </a:xfrm>
              <a:custGeom>
                <a:avLst/>
                <a:gdLst>
                  <a:gd name="T0" fmla="*/ 35 w 319"/>
                  <a:gd name="T1" fmla="*/ 1 h 68"/>
                  <a:gd name="T2" fmla="*/ 27 w 319"/>
                  <a:gd name="T3" fmla="*/ 0 h 68"/>
                  <a:gd name="T4" fmla="*/ 19 w 319"/>
                  <a:gd name="T5" fmla="*/ 0 h 68"/>
                  <a:gd name="T6" fmla="*/ 12 w 319"/>
                  <a:gd name="T7" fmla="*/ 2 h 68"/>
                  <a:gd name="T8" fmla="*/ 5 w 319"/>
                  <a:gd name="T9" fmla="*/ 4 h 68"/>
                  <a:gd name="T10" fmla="*/ 0 w 319"/>
                  <a:gd name="T11" fmla="*/ 7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headEnd/>
                <a:tailEnd/>
              </a:ln>
            </p:spPr>
            <p:txBody>
              <a:bodyPr/>
              <a:lstStyle/>
              <a:p>
                <a:endParaRPr lang="zh-CN" altLang="en-US"/>
              </a:p>
            </p:txBody>
          </p:sp>
          <p:sp>
            <p:nvSpPr>
              <p:cNvPr id="27" name="Freeform 60">
                <a:extLst>
                  <a:ext uri="{FF2B5EF4-FFF2-40B4-BE49-F238E27FC236}">
                    <a16:creationId xmlns:a16="http://schemas.microsoft.com/office/drawing/2014/main" id="{5931CCF3-8EEF-4F2B-8B66-232E6764415C}"/>
                  </a:ext>
                </a:extLst>
              </p:cNvPr>
              <p:cNvSpPr>
                <a:spLocks/>
              </p:cNvSpPr>
              <p:nvPr/>
            </p:nvSpPr>
            <p:spPr bwMode="auto">
              <a:xfrm>
                <a:off x="5251" y="3010"/>
                <a:ext cx="50" cy="35"/>
              </a:xfrm>
              <a:custGeom>
                <a:avLst/>
                <a:gdLst>
                  <a:gd name="T0" fmla="*/ 17 w 150"/>
                  <a:gd name="T1" fmla="*/ 0 h 103"/>
                  <a:gd name="T2" fmla="*/ 11 w 150"/>
                  <a:gd name="T3" fmla="*/ 1 h 103"/>
                  <a:gd name="T4" fmla="*/ 5 w 150"/>
                  <a:gd name="T5" fmla="*/ 5 h 103"/>
                  <a:gd name="T6" fmla="*/ 0 w 150"/>
                  <a:gd name="T7" fmla="*/ 12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headEnd/>
                <a:tailEnd/>
              </a:ln>
            </p:spPr>
            <p:txBody>
              <a:bodyPr/>
              <a:lstStyle/>
              <a:p>
                <a:endParaRPr lang="zh-CN" altLang="en-US"/>
              </a:p>
            </p:txBody>
          </p:sp>
          <p:sp>
            <p:nvSpPr>
              <p:cNvPr id="28" name="Freeform 61">
                <a:extLst>
                  <a:ext uri="{FF2B5EF4-FFF2-40B4-BE49-F238E27FC236}">
                    <a16:creationId xmlns:a16="http://schemas.microsoft.com/office/drawing/2014/main" id="{31E7B69F-47B2-43D3-9E9E-F0ECF26463B1}"/>
                  </a:ext>
                </a:extLst>
              </p:cNvPr>
              <p:cNvSpPr>
                <a:spLocks/>
              </p:cNvSpPr>
              <p:nvPr/>
            </p:nvSpPr>
            <p:spPr bwMode="auto">
              <a:xfrm>
                <a:off x="5142" y="3082"/>
                <a:ext cx="81" cy="42"/>
              </a:xfrm>
              <a:custGeom>
                <a:avLst/>
                <a:gdLst>
                  <a:gd name="T0" fmla="*/ 27 w 242"/>
                  <a:gd name="T1" fmla="*/ 0 h 124"/>
                  <a:gd name="T2" fmla="*/ 18 w 242"/>
                  <a:gd name="T3" fmla="*/ 0 h 124"/>
                  <a:gd name="T4" fmla="*/ 13 w 242"/>
                  <a:gd name="T5" fmla="*/ 2 h 124"/>
                  <a:gd name="T6" fmla="*/ 7 w 242"/>
                  <a:gd name="T7" fmla="*/ 6 h 124"/>
                  <a:gd name="T8" fmla="*/ 0 w 242"/>
                  <a:gd name="T9" fmla="*/ 1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headEnd/>
                <a:tailEnd/>
              </a:ln>
            </p:spPr>
            <p:txBody>
              <a:bodyPr/>
              <a:lstStyle/>
              <a:p>
                <a:endParaRPr lang="zh-CN" altLang="en-US"/>
              </a:p>
            </p:txBody>
          </p:sp>
          <p:sp>
            <p:nvSpPr>
              <p:cNvPr id="29" name="Freeform 62">
                <a:extLst>
                  <a:ext uri="{FF2B5EF4-FFF2-40B4-BE49-F238E27FC236}">
                    <a16:creationId xmlns:a16="http://schemas.microsoft.com/office/drawing/2014/main" id="{F6E772E2-4D90-4F45-899E-C57A3870A437}"/>
                  </a:ext>
                </a:extLst>
              </p:cNvPr>
              <p:cNvSpPr>
                <a:spLocks/>
              </p:cNvSpPr>
              <p:nvPr/>
            </p:nvSpPr>
            <p:spPr bwMode="auto">
              <a:xfrm>
                <a:off x="5262" y="3167"/>
                <a:ext cx="68" cy="32"/>
              </a:xfrm>
              <a:custGeom>
                <a:avLst/>
                <a:gdLst>
                  <a:gd name="T0" fmla="*/ 23 w 205"/>
                  <a:gd name="T1" fmla="*/ 0 h 95"/>
                  <a:gd name="T2" fmla="*/ 17 w 205"/>
                  <a:gd name="T3" fmla="*/ 0 h 95"/>
                  <a:gd name="T4" fmla="*/ 11 w 205"/>
                  <a:gd name="T5" fmla="*/ 2 h 95"/>
                  <a:gd name="T6" fmla="*/ 5 w 205"/>
                  <a:gd name="T7" fmla="*/ 5 h 95"/>
                  <a:gd name="T8" fmla="*/ 0 w 205"/>
                  <a:gd name="T9" fmla="*/ 11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headEnd/>
                <a:tailEnd/>
              </a:ln>
            </p:spPr>
            <p:txBody>
              <a:bodyPr/>
              <a:lstStyle/>
              <a:p>
                <a:endParaRPr lang="zh-CN" altLang="en-US"/>
              </a:p>
            </p:txBody>
          </p:sp>
          <p:sp>
            <p:nvSpPr>
              <p:cNvPr id="30" name="Freeform 63">
                <a:extLst>
                  <a:ext uri="{FF2B5EF4-FFF2-40B4-BE49-F238E27FC236}">
                    <a16:creationId xmlns:a16="http://schemas.microsoft.com/office/drawing/2014/main" id="{5ECF0C5F-BFA3-4CC5-B2B7-75F4DBCC77D4}"/>
                  </a:ext>
                </a:extLst>
              </p:cNvPr>
              <p:cNvSpPr>
                <a:spLocks/>
              </p:cNvSpPr>
              <p:nvPr/>
            </p:nvSpPr>
            <p:spPr bwMode="auto">
              <a:xfrm>
                <a:off x="5139" y="3221"/>
                <a:ext cx="66" cy="33"/>
              </a:xfrm>
              <a:custGeom>
                <a:avLst/>
                <a:gdLst>
                  <a:gd name="T0" fmla="*/ 22 w 199"/>
                  <a:gd name="T1" fmla="*/ 0 h 101"/>
                  <a:gd name="T2" fmla="*/ 14 w 199"/>
                  <a:gd name="T3" fmla="*/ 2 h 101"/>
                  <a:gd name="T4" fmla="*/ 9 w 199"/>
                  <a:gd name="T5" fmla="*/ 3 h 101"/>
                  <a:gd name="T6" fmla="*/ 4 w 199"/>
                  <a:gd name="T7" fmla="*/ 7 h 101"/>
                  <a:gd name="T8" fmla="*/ 0 w 199"/>
                  <a:gd name="T9" fmla="*/ 11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headEnd/>
                <a:tailEnd/>
              </a:ln>
            </p:spPr>
            <p:txBody>
              <a:bodyPr/>
              <a:lstStyle/>
              <a:p>
                <a:endParaRPr lang="zh-CN" altLang="en-US"/>
              </a:p>
            </p:txBody>
          </p:sp>
          <p:sp>
            <p:nvSpPr>
              <p:cNvPr id="31" name="Freeform 64">
                <a:extLst>
                  <a:ext uri="{FF2B5EF4-FFF2-40B4-BE49-F238E27FC236}">
                    <a16:creationId xmlns:a16="http://schemas.microsoft.com/office/drawing/2014/main" id="{A5DBBD21-9245-4CF1-9828-DDBBAE494836}"/>
                  </a:ext>
                </a:extLst>
              </p:cNvPr>
              <p:cNvSpPr>
                <a:spLocks/>
              </p:cNvSpPr>
              <p:nvPr/>
            </p:nvSpPr>
            <p:spPr bwMode="auto">
              <a:xfrm>
                <a:off x="5013" y="2863"/>
                <a:ext cx="98" cy="85"/>
              </a:xfrm>
              <a:custGeom>
                <a:avLst/>
                <a:gdLst>
                  <a:gd name="T0" fmla="*/ 0 w 296"/>
                  <a:gd name="T1" fmla="*/ 29 h 253"/>
                  <a:gd name="T2" fmla="*/ 7 w 296"/>
                  <a:gd name="T3" fmla="*/ 23 h 253"/>
                  <a:gd name="T4" fmla="*/ 16 w 296"/>
                  <a:gd name="T5" fmla="*/ 16 h 253"/>
                  <a:gd name="T6" fmla="*/ 25 w 296"/>
                  <a:gd name="T7" fmla="*/ 8 h 253"/>
                  <a:gd name="T8" fmla="*/ 32 w 296"/>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headEnd/>
                <a:tailEnd/>
              </a:ln>
            </p:spPr>
            <p:txBody>
              <a:bodyPr/>
              <a:lstStyle/>
              <a:p>
                <a:endParaRPr lang="zh-CN" altLang="en-US"/>
              </a:p>
            </p:txBody>
          </p:sp>
          <p:sp>
            <p:nvSpPr>
              <p:cNvPr id="32" name="Freeform 65">
                <a:extLst>
                  <a:ext uri="{FF2B5EF4-FFF2-40B4-BE49-F238E27FC236}">
                    <a16:creationId xmlns:a16="http://schemas.microsoft.com/office/drawing/2014/main" id="{876F3C56-B023-47F0-826A-17D541711896}"/>
                  </a:ext>
                </a:extLst>
              </p:cNvPr>
              <p:cNvSpPr>
                <a:spLocks/>
              </p:cNvSpPr>
              <p:nvPr/>
            </p:nvSpPr>
            <p:spPr bwMode="auto">
              <a:xfrm>
                <a:off x="5016" y="3137"/>
                <a:ext cx="79" cy="32"/>
              </a:xfrm>
              <a:custGeom>
                <a:avLst/>
                <a:gdLst>
                  <a:gd name="T0" fmla="*/ 26 w 237"/>
                  <a:gd name="T1" fmla="*/ 0 h 96"/>
                  <a:gd name="T2" fmla="*/ 17 w 237"/>
                  <a:gd name="T3" fmla="*/ 1 h 96"/>
                  <a:gd name="T4" fmla="*/ 10 w 237"/>
                  <a:gd name="T5" fmla="*/ 3 h 96"/>
                  <a:gd name="T6" fmla="*/ 5 w 237"/>
                  <a:gd name="T7" fmla="*/ 6 h 96"/>
                  <a:gd name="T8" fmla="*/ 0 w 237"/>
                  <a:gd name="T9" fmla="*/ 11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headEnd/>
                <a:tailEnd/>
              </a:ln>
            </p:spPr>
            <p:txBody>
              <a:bodyPr/>
              <a:lstStyle/>
              <a:p>
                <a:endParaRPr lang="zh-CN" altLang="en-US"/>
              </a:p>
            </p:txBody>
          </p:sp>
          <p:sp>
            <p:nvSpPr>
              <p:cNvPr id="33" name="Freeform 66">
                <a:extLst>
                  <a:ext uri="{FF2B5EF4-FFF2-40B4-BE49-F238E27FC236}">
                    <a16:creationId xmlns:a16="http://schemas.microsoft.com/office/drawing/2014/main" id="{7F9BC8E1-9819-4C2D-873A-DFB700C74DB2}"/>
                  </a:ext>
                </a:extLst>
              </p:cNvPr>
              <p:cNvSpPr>
                <a:spLocks/>
              </p:cNvSpPr>
              <p:nvPr/>
            </p:nvSpPr>
            <p:spPr bwMode="auto">
              <a:xfrm>
                <a:off x="5320" y="3082"/>
                <a:ext cx="66" cy="27"/>
              </a:xfrm>
              <a:custGeom>
                <a:avLst/>
                <a:gdLst>
                  <a:gd name="T0" fmla="*/ 22 w 198"/>
                  <a:gd name="T1" fmla="*/ 2 h 79"/>
                  <a:gd name="T2" fmla="*/ 16 w 198"/>
                  <a:gd name="T3" fmla="*/ 0 h 79"/>
                  <a:gd name="T4" fmla="*/ 11 w 198"/>
                  <a:gd name="T5" fmla="*/ 0 h 79"/>
                  <a:gd name="T6" fmla="*/ 5 w 198"/>
                  <a:gd name="T7" fmla="*/ 3 h 79"/>
                  <a:gd name="T8" fmla="*/ 2 w 198"/>
                  <a:gd name="T9" fmla="*/ 5 h 79"/>
                  <a:gd name="T10" fmla="*/ 0 w 198"/>
                  <a:gd name="T11" fmla="*/ 9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headEnd/>
                <a:tailEnd/>
              </a:ln>
            </p:spPr>
            <p:txBody>
              <a:bodyPr/>
              <a:lstStyle/>
              <a:p>
                <a:endParaRPr lang="zh-CN" altLang="en-US"/>
              </a:p>
            </p:txBody>
          </p:sp>
          <p:sp>
            <p:nvSpPr>
              <p:cNvPr id="34" name="Freeform 67">
                <a:extLst>
                  <a:ext uri="{FF2B5EF4-FFF2-40B4-BE49-F238E27FC236}">
                    <a16:creationId xmlns:a16="http://schemas.microsoft.com/office/drawing/2014/main" id="{73B2D4E1-17C2-4A5C-8F61-F03F55D8A8BE}"/>
                  </a:ext>
                </a:extLst>
              </p:cNvPr>
              <p:cNvSpPr>
                <a:spLocks/>
              </p:cNvSpPr>
              <p:nvPr/>
            </p:nvSpPr>
            <p:spPr bwMode="auto">
              <a:xfrm>
                <a:off x="4928" y="3174"/>
                <a:ext cx="61" cy="24"/>
              </a:xfrm>
              <a:custGeom>
                <a:avLst/>
                <a:gdLst>
                  <a:gd name="T0" fmla="*/ 20 w 184"/>
                  <a:gd name="T1" fmla="*/ 0 h 72"/>
                  <a:gd name="T2" fmla="*/ 17 w 184"/>
                  <a:gd name="T3" fmla="*/ 0 h 72"/>
                  <a:gd name="T4" fmla="*/ 11 w 184"/>
                  <a:gd name="T5" fmla="*/ 1 h 72"/>
                  <a:gd name="T6" fmla="*/ 7 w 184"/>
                  <a:gd name="T7" fmla="*/ 2 h 72"/>
                  <a:gd name="T8" fmla="*/ 4 w 184"/>
                  <a:gd name="T9" fmla="*/ 4 h 72"/>
                  <a:gd name="T10" fmla="*/ 2 w 184"/>
                  <a:gd name="T11" fmla="*/ 6 h 72"/>
                  <a:gd name="T12" fmla="*/ 0 w 184"/>
                  <a:gd name="T13" fmla="*/ 8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headEnd/>
                <a:tailEnd/>
              </a:ln>
            </p:spPr>
            <p:txBody>
              <a:bodyPr/>
              <a:lstStyle/>
              <a:p>
                <a:endParaRPr lang="zh-CN" altLang="en-US"/>
              </a:p>
            </p:txBody>
          </p:sp>
          <p:sp>
            <p:nvSpPr>
              <p:cNvPr id="35" name="Freeform 68">
                <a:extLst>
                  <a:ext uri="{FF2B5EF4-FFF2-40B4-BE49-F238E27FC236}">
                    <a16:creationId xmlns:a16="http://schemas.microsoft.com/office/drawing/2014/main" id="{55DFFDF3-9D3F-4B1D-80F5-461480682013}"/>
                  </a:ext>
                </a:extLst>
              </p:cNvPr>
              <p:cNvSpPr>
                <a:spLocks/>
              </p:cNvSpPr>
              <p:nvPr/>
            </p:nvSpPr>
            <p:spPr bwMode="auto">
              <a:xfrm>
                <a:off x="4839" y="3054"/>
                <a:ext cx="12" cy="26"/>
              </a:xfrm>
              <a:custGeom>
                <a:avLst/>
                <a:gdLst>
                  <a:gd name="T0" fmla="*/ 0 w 38"/>
                  <a:gd name="T1" fmla="*/ 9 h 78"/>
                  <a:gd name="T2" fmla="*/ 1 w 38"/>
                  <a:gd name="T3" fmla="*/ 4 h 78"/>
                  <a:gd name="T4" fmla="*/ 3 w 38"/>
                  <a:gd name="T5" fmla="*/ 1 h 78"/>
                  <a:gd name="T6" fmla="*/ 4 w 38"/>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headEnd/>
                <a:tailEnd/>
              </a:ln>
            </p:spPr>
            <p:txBody>
              <a:bodyPr/>
              <a:lstStyle/>
              <a:p>
                <a:endParaRPr lang="zh-CN" altLang="en-US"/>
              </a:p>
            </p:txBody>
          </p:sp>
          <p:sp>
            <p:nvSpPr>
              <p:cNvPr id="36" name="Freeform 69">
                <a:extLst>
                  <a:ext uri="{FF2B5EF4-FFF2-40B4-BE49-F238E27FC236}">
                    <a16:creationId xmlns:a16="http://schemas.microsoft.com/office/drawing/2014/main" id="{57985068-F7AD-4DB6-A44B-FA7CFCB3B92F}"/>
                  </a:ext>
                </a:extLst>
              </p:cNvPr>
              <p:cNvSpPr>
                <a:spLocks/>
              </p:cNvSpPr>
              <p:nvPr/>
            </p:nvSpPr>
            <p:spPr bwMode="auto">
              <a:xfrm>
                <a:off x="4684" y="2741"/>
                <a:ext cx="342" cy="89"/>
              </a:xfrm>
              <a:custGeom>
                <a:avLst/>
                <a:gdLst>
                  <a:gd name="T0" fmla="*/ 0 w 1027"/>
                  <a:gd name="T1" fmla="*/ 0 h 266"/>
                  <a:gd name="T2" fmla="*/ 18 w 1027"/>
                  <a:gd name="T3" fmla="*/ 16 h 266"/>
                  <a:gd name="T4" fmla="*/ 30 w 1027"/>
                  <a:gd name="T5" fmla="*/ 23 h 266"/>
                  <a:gd name="T6" fmla="*/ 42 w 1027"/>
                  <a:gd name="T7" fmla="*/ 28 h 266"/>
                  <a:gd name="T8" fmla="*/ 81 w 1027"/>
                  <a:gd name="T9" fmla="*/ 30 h 266"/>
                  <a:gd name="T10" fmla="*/ 96 w 1027"/>
                  <a:gd name="T11" fmla="*/ 26 h 266"/>
                  <a:gd name="T12" fmla="*/ 105 w 1027"/>
                  <a:gd name="T13" fmla="*/ 23 h 266"/>
                  <a:gd name="T14" fmla="*/ 114 w 1027"/>
                  <a:gd name="T15" fmla="*/ 23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headEnd/>
                <a:tailEnd/>
              </a:ln>
            </p:spPr>
            <p:txBody>
              <a:bodyPr/>
              <a:lstStyle/>
              <a:p>
                <a:endParaRPr lang="zh-CN" altLang="en-US"/>
              </a:p>
            </p:txBody>
          </p:sp>
          <p:sp>
            <p:nvSpPr>
              <p:cNvPr id="37" name="Freeform 70">
                <a:extLst>
                  <a:ext uri="{FF2B5EF4-FFF2-40B4-BE49-F238E27FC236}">
                    <a16:creationId xmlns:a16="http://schemas.microsoft.com/office/drawing/2014/main" id="{BE99F2B7-C38C-491B-ADAF-D6FB9E209A5A}"/>
                  </a:ext>
                </a:extLst>
              </p:cNvPr>
              <p:cNvSpPr>
                <a:spLocks/>
              </p:cNvSpPr>
              <p:nvPr/>
            </p:nvSpPr>
            <p:spPr bwMode="auto">
              <a:xfrm>
                <a:off x="4700" y="2762"/>
                <a:ext cx="58" cy="132"/>
              </a:xfrm>
              <a:custGeom>
                <a:avLst/>
                <a:gdLst>
                  <a:gd name="T0" fmla="*/ 0 w 174"/>
                  <a:gd name="T1" fmla="*/ 0 h 396"/>
                  <a:gd name="T2" fmla="*/ 9 w 174"/>
                  <a:gd name="T3" fmla="*/ 12 h 396"/>
                  <a:gd name="T4" fmla="*/ 14 w 174"/>
                  <a:gd name="T5" fmla="*/ 25 h 396"/>
                  <a:gd name="T6" fmla="*/ 16 w 174"/>
                  <a:gd name="T7" fmla="*/ 32 h 396"/>
                  <a:gd name="T8" fmla="*/ 19 w 174"/>
                  <a:gd name="T9" fmla="*/ 44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headEnd/>
                <a:tailEnd/>
              </a:ln>
            </p:spPr>
            <p:txBody>
              <a:bodyPr/>
              <a:lstStyle/>
              <a:p>
                <a:endParaRPr lang="zh-CN" altLang="en-US"/>
              </a:p>
            </p:txBody>
          </p:sp>
          <p:sp>
            <p:nvSpPr>
              <p:cNvPr id="38" name="Freeform 71">
                <a:extLst>
                  <a:ext uri="{FF2B5EF4-FFF2-40B4-BE49-F238E27FC236}">
                    <a16:creationId xmlns:a16="http://schemas.microsoft.com/office/drawing/2014/main" id="{B6E211B4-378B-43E5-A60B-41EDC58FF401}"/>
                  </a:ext>
                </a:extLst>
              </p:cNvPr>
              <p:cNvSpPr>
                <a:spLocks/>
              </p:cNvSpPr>
              <p:nvPr/>
            </p:nvSpPr>
            <p:spPr bwMode="auto">
              <a:xfrm>
                <a:off x="4653" y="2924"/>
                <a:ext cx="331" cy="142"/>
              </a:xfrm>
              <a:custGeom>
                <a:avLst/>
                <a:gdLst>
                  <a:gd name="T0" fmla="*/ 110 w 992"/>
                  <a:gd name="T1" fmla="*/ 0 h 425"/>
                  <a:gd name="T2" fmla="*/ 89 w 992"/>
                  <a:gd name="T3" fmla="*/ 12 h 425"/>
                  <a:gd name="T4" fmla="*/ 75 w 992"/>
                  <a:gd name="T5" fmla="*/ 16 h 425"/>
                  <a:gd name="T6" fmla="*/ 56 w 992"/>
                  <a:gd name="T7" fmla="*/ 23 h 425"/>
                  <a:gd name="T8" fmla="*/ 37 w 992"/>
                  <a:gd name="T9" fmla="*/ 28 h 425"/>
                  <a:gd name="T10" fmla="*/ 19 w 992"/>
                  <a:gd name="T11" fmla="*/ 35 h 425"/>
                  <a:gd name="T12" fmla="*/ 2 w 992"/>
                  <a:gd name="T13" fmla="*/ 44 h 425"/>
                  <a:gd name="T14" fmla="*/ 0 w 992"/>
                  <a:gd name="T15" fmla="*/ 47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headEnd/>
                <a:tailEnd/>
              </a:ln>
            </p:spPr>
            <p:txBody>
              <a:bodyPr/>
              <a:lstStyle/>
              <a:p>
                <a:endParaRPr lang="zh-CN" altLang="en-US"/>
              </a:p>
            </p:txBody>
          </p:sp>
          <p:sp>
            <p:nvSpPr>
              <p:cNvPr id="39" name="Freeform 72">
                <a:extLst>
                  <a:ext uri="{FF2B5EF4-FFF2-40B4-BE49-F238E27FC236}">
                    <a16:creationId xmlns:a16="http://schemas.microsoft.com/office/drawing/2014/main" id="{1898621D-F2CD-4B62-A59F-00AC8FFF60BF}"/>
                  </a:ext>
                </a:extLst>
              </p:cNvPr>
              <p:cNvSpPr>
                <a:spLocks/>
              </p:cNvSpPr>
              <p:nvPr/>
            </p:nvSpPr>
            <p:spPr bwMode="auto">
              <a:xfrm>
                <a:off x="5082" y="2939"/>
                <a:ext cx="9" cy="39"/>
              </a:xfrm>
              <a:custGeom>
                <a:avLst/>
                <a:gdLst>
                  <a:gd name="T0" fmla="*/ 2 w 27"/>
                  <a:gd name="T1" fmla="*/ 13 h 116"/>
                  <a:gd name="T2" fmla="*/ 3 w 27"/>
                  <a:gd name="T3" fmla="*/ 10 h 116"/>
                  <a:gd name="T4" fmla="*/ 0 w 27"/>
                  <a:gd name="T5" fmla="*/ 3 h 116"/>
                  <a:gd name="T6" fmla="*/ 0 w 27"/>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40" name="Freeform 73">
                <a:extLst>
                  <a:ext uri="{FF2B5EF4-FFF2-40B4-BE49-F238E27FC236}">
                    <a16:creationId xmlns:a16="http://schemas.microsoft.com/office/drawing/2014/main" id="{0775A270-B57F-4564-B176-CE92FAF5E6C2}"/>
                  </a:ext>
                </a:extLst>
              </p:cNvPr>
              <p:cNvSpPr>
                <a:spLocks/>
              </p:cNvSpPr>
              <p:nvPr/>
            </p:nvSpPr>
            <p:spPr bwMode="auto">
              <a:xfrm>
                <a:off x="5042" y="2814"/>
                <a:ext cx="68" cy="49"/>
              </a:xfrm>
              <a:custGeom>
                <a:avLst/>
                <a:gdLst>
                  <a:gd name="T0" fmla="*/ 0 w 204"/>
                  <a:gd name="T1" fmla="*/ 0 h 149"/>
                  <a:gd name="T2" fmla="*/ 6 w 204"/>
                  <a:gd name="T3" fmla="*/ 5 h 149"/>
                  <a:gd name="T4" fmla="*/ 12 w 204"/>
                  <a:gd name="T5" fmla="*/ 9 h 149"/>
                  <a:gd name="T6" fmla="*/ 23 w 204"/>
                  <a:gd name="T7" fmla="*/ 16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headEnd/>
                <a:tailEnd/>
              </a:ln>
            </p:spPr>
            <p:txBody>
              <a:bodyPr/>
              <a:lstStyle/>
              <a:p>
                <a:endParaRPr lang="zh-CN" altLang="en-US"/>
              </a:p>
            </p:txBody>
          </p:sp>
        </p:grpSp>
      </p:grpSp>
      <p:grpSp>
        <p:nvGrpSpPr>
          <p:cNvPr id="80" name="Group 75">
            <a:extLst>
              <a:ext uri="{FF2B5EF4-FFF2-40B4-BE49-F238E27FC236}">
                <a16:creationId xmlns:a16="http://schemas.microsoft.com/office/drawing/2014/main" id="{0161DE86-0A01-46F9-98F2-C249B3E61E09}"/>
              </a:ext>
            </a:extLst>
          </p:cNvPr>
          <p:cNvGrpSpPr>
            <a:grpSpLocks/>
          </p:cNvGrpSpPr>
          <p:nvPr/>
        </p:nvGrpSpPr>
        <p:grpSpPr bwMode="auto">
          <a:xfrm>
            <a:off x="342768" y="4154417"/>
            <a:ext cx="1593850" cy="1631950"/>
            <a:chOff x="2051" y="1696"/>
            <a:chExt cx="1004" cy="1028"/>
          </a:xfrm>
        </p:grpSpPr>
        <p:sp>
          <p:nvSpPr>
            <p:cNvPr id="81" name="Freeform 76">
              <a:extLst>
                <a:ext uri="{FF2B5EF4-FFF2-40B4-BE49-F238E27FC236}">
                  <a16:creationId xmlns:a16="http://schemas.microsoft.com/office/drawing/2014/main" id="{EE93E44D-7806-4A2C-88C4-E241EFF51EAF}"/>
                </a:ext>
              </a:extLst>
            </p:cNvPr>
            <p:cNvSpPr>
              <a:spLocks/>
            </p:cNvSpPr>
            <p:nvPr/>
          </p:nvSpPr>
          <p:spPr bwMode="auto">
            <a:xfrm rot="1123344">
              <a:off x="2261" y="1981"/>
              <a:ext cx="467" cy="582"/>
            </a:xfrm>
            <a:custGeom>
              <a:avLst/>
              <a:gdLst>
                <a:gd name="T0" fmla="*/ 19 w 648"/>
                <a:gd name="T1" fmla="*/ 68 h 858"/>
                <a:gd name="T2" fmla="*/ 46 w 648"/>
                <a:gd name="T3" fmla="*/ 47 h 858"/>
                <a:gd name="T4" fmla="*/ 151 w 648"/>
                <a:gd name="T5" fmla="*/ 18 h 858"/>
                <a:gd name="T6" fmla="*/ 217 w 648"/>
                <a:gd name="T7" fmla="*/ 3 h 858"/>
                <a:gd name="T8" fmla="*/ 241 w 648"/>
                <a:gd name="T9" fmla="*/ 0 h 858"/>
                <a:gd name="T10" fmla="*/ 273 w 648"/>
                <a:gd name="T11" fmla="*/ 45 h 858"/>
                <a:gd name="T12" fmla="*/ 290 w 648"/>
                <a:gd name="T13" fmla="*/ 95 h 858"/>
                <a:gd name="T14" fmla="*/ 300 w 648"/>
                <a:gd name="T15" fmla="*/ 142 h 858"/>
                <a:gd name="T16" fmla="*/ 300 w 648"/>
                <a:gd name="T17" fmla="*/ 228 h 858"/>
                <a:gd name="T18" fmla="*/ 337 w 648"/>
                <a:gd name="T19" fmla="*/ 312 h 858"/>
                <a:gd name="T20" fmla="*/ 332 w 648"/>
                <a:gd name="T21" fmla="*/ 351 h 858"/>
                <a:gd name="T22" fmla="*/ 283 w 648"/>
                <a:gd name="T23" fmla="*/ 374 h 858"/>
                <a:gd name="T24" fmla="*/ 155 w 648"/>
                <a:gd name="T25" fmla="*/ 395 h 858"/>
                <a:gd name="T26" fmla="*/ 109 w 648"/>
                <a:gd name="T27" fmla="*/ 371 h 858"/>
                <a:gd name="T28" fmla="*/ 79 w 648"/>
                <a:gd name="T29" fmla="*/ 304 h 858"/>
                <a:gd name="T30" fmla="*/ 56 w 648"/>
                <a:gd name="T31" fmla="*/ 229 h 858"/>
                <a:gd name="T32" fmla="*/ 13 w 648"/>
                <a:gd name="T33" fmla="*/ 191 h 858"/>
                <a:gd name="T34" fmla="*/ 3 w 648"/>
                <a:gd name="T35" fmla="*/ 151 h 858"/>
                <a:gd name="T36" fmla="*/ 0 w 648"/>
                <a:gd name="T37" fmla="*/ 101 h 858"/>
                <a:gd name="T38" fmla="*/ 19 w 648"/>
                <a:gd name="T39" fmla="*/ 68 h 8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headEnd/>
              <a:tailEnd/>
            </a:ln>
          </p:spPr>
          <p:txBody>
            <a:bodyPr/>
            <a:lstStyle/>
            <a:p>
              <a:endParaRPr lang="zh-CN" altLang="en-US"/>
            </a:p>
          </p:txBody>
        </p:sp>
        <p:grpSp>
          <p:nvGrpSpPr>
            <p:cNvPr id="82" name="Group 77">
              <a:extLst>
                <a:ext uri="{FF2B5EF4-FFF2-40B4-BE49-F238E27FC236}">
                  <a16:creationId xmlns:a16="http://schemas.microsoft.com/office/drawing/2014/main" id="{E2DED4D5-B8DF-48C2-9ED3-C22623A356B6}"/>
                </a:ext>
              </a:extLst>
            </p:cNvPr>
            <p:cNvGrpSpPr>
              <a:grpSpLocks/>
            </p:cNvGrpSpPr>
            <p:nvPr/>
          </p:nvGrpSpPr>
          <p:grpSpPr bwMode="auto">
            <a:xfrm rot="1123344">
              <a:off x="2441" y="2029"/>
              <a:ext cx="511" cy="637"/>
              <a:chOff x="2308" y="1206"/>
              <a:chExt cx="710" cy="940"/>
            </a:xfrm>
          </p:grpSpPr>
          <p:sp>
            <p:nvSpPr>
              <p:cNvPr id="126" name="Freeform 78">
                <a:extLst>
                  <a:ext uri="{FF2B5EF4-FFF2-40B4-BE49-F238E27FC236}">
                    <a16:creationId xmlns:a16="http://schemas.microsoft.com/office/drawing/2014/main" id="{6BFAEB6F-1E6D-42A8-A3F7-5148B7E0C92B}"/>
                  </a:ext>
                </a:extLst>
              </p:cNvPr>
              <p:cNvSpPr>
                <a:spLocks/>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headEnd/>
                <a:tailEnd/>
              </a:ln>
            </p:spPr>
            <p:txBody>
              <a:bodyPr/>
              <a:lstStyle/>
              <a:p>
                <a:endParaRPr lang="zh-CN" altLang="en-US"/>
              </a:p>
            </p:txBody>
          </p:sp>
          <p:sp>
            <p:nvSpPr>
              <p:cNvPr id="127" name="Freeform 79">
                <a:extLst>
                  <a:ext uri="{FF2B5EF4-FFF2-40B4-BE49-F238E27FC236}">
                    <a16:creationId xmlns:a16="http://schemas.microsoft.com/office/drawing/2014/main" id="{0E7BBF45-7986-4CC9-BAB1-715B1CBDFABF}"/>
                  </a:ext>
                </a:extLst>
              </p:cNvPr>
              <p:cNvSpPr>
                <a:spLocks/>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3" name="Freeform 80">
              <a:extLst>
                <a:ext uri="{FF2B5EF4-FFF2-40B4-BE49-F238E27FC236}">
                  <a16:creationId xmlns:a16="http://schemas.microsoft.com/office/drawing/2014/main" id="{7A90833D-A911-4B8E-A73F-3F26EE9EECF9}"/>
                </a:ext>
              </a:extLst>
            </p:cNvPr>
            <p:cNvSpPr>
              <a:spLocks/>
            </p:cNvSpPr>
            <p:nvPr/>
          </p:nvSpPr>
          <p:spPr bwMode="auto">
            <a:xfrm rot="1123344">
              <a:off x="2406" y="1975"/>
              <a:ext cx="154" cy="119"/>
            </a:xfrm>
            <a:custGeom>
              <a:avLst/>
              <a:gdLst>
                <a:gd name="T0" fmla="*/ 10 w 213"/>
                <a:gd name="T1" fmla="*/ 26 h 176"/>
                <a:gd name="T2" fmla="*/ 0 w 213"/>
                <a:gd name="T3" fmla="*/ 39 h 176"/>
                <a:gd name="T4" fmla="*/ 48 w 213"/>
                <a:gd name="T5" fmla="*/ 80 h 176"/>
                <a:gd name="T6" fmla="*/ 64 w 213"/>
                <a:gd name="T7" fmla="*/ 32 h 176"/>
                <a:gd name="T8" fmla="*/ 111 w 213"/>
                <a:gd name="T9" fmla="*/ 55 h 176"/>
                <a:gd name="T10" fmla="*/ 109 w 213"/>
                <a:gd name="T11" fmla="*/ 14 h 176"/>
                <a:gd name="T12" fmla="*/ 80 w 213"/>
                <a:gd name="T13" fmla="*/ 0 h 176"/>
                <a:gd name="T14" fmla="*/ 10 w 213"/>
                <a:gd name="T15" fmla="*/ 26 h 1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headEnd/>
              <a:tailEnd/>
            </a:ln>
          </p:spPr>
          <p:txBody>
            <a:bodyPr/>
            <a:lstStyle/>
            <a:p>
              <a:endParaRPr lang="zh-CN" altLang="en-US"/>
            </a:p>
          </p:txBody>
        </p:sp>
        <p:grpSp>
          <p:nvGrpSpPr>
            <p:cNvPr id="84" name="Group 81">
              <a:extLst>
                <a:ext uri="{FF2B5EF4-FFF2-40B4-BE49-F238E27FC236}">
                  <a16:creationId xmlns:a16="http://schemas.microsoft.com/office/drawing/2014/main" id="{98861690-EF34-41AC-81E9-46BC0E99BD26}"/>
                </a:ext>
              </a:extLst>
            </p:cNvPr>
            <p:cNvGrpSpPr>
              <a:grpSpLocks/>
            </p:cNvGrpSpPr>
            <p:nvPr/>
          </p:nvGrpSpPr>
          <p:grpSpPr bwMode="auto">
            <a:xfrm rot="1123344">
              <a:off x="2051" y="1977"/>
              <a:ext cx="454" cy="747"/>
              <a:chOff x="1799" y="1328"/>
              <a:chExt cx="630" cy="1101"/>
            </a:xfrm>
          </p:grpSpPr>
          <p:grpSp>
            <p:nvGrpSpPr>
              <p:cNvPr id="119" name="Group 82">
                <a:extLst>
                  <a:ext uri="{FF2B5EF4-FFF2-40B4-BE49-F238E27FC236}">
                    <a16:creationId xmlns:a16="http://schemas.microsoft.com/office/drawing/2014/main" id="{E946631C-96A8-4538-BEDE-7438E6C07943}"/>
                  </a:ext>
                </a:extLst>
              </p:cNvPr>
              <p:cNvGrpSpPr>
                <a:grpSpLocks/>
              </p:cNvGrpSpPr>
              <p:nvPr/>
            </p:nvGrpSpPr>
            <p:grpSpPr bwMode="auto">
              <a:xfrm>
                <a:off x="1968" y="1328"/>
                <a:ext cx="461" cy="1101"/>
                <a:chOff x="1968" y="1328"/>
                <a:chExt cx="461" cy="1101"/>
              </a:xfrm>
            </p:grpSpPr>
            <p:sp>
              <p:nvSpPr>
                <p:cNvPr id="124" name="Freeform 83">
                  <a:extLst>
                    <a:ext uri="{FF2B5EF4-FFF2-40B4-BE49-F238E27FC236}">
                      <a16:creationId xmlns:a16="http://schemas.microsoft.com/office/drawing/2014/main" id="{0E61059F-3106-454D-BC7F-EE55D45A9579}"/>
                    </a:ext>
                  </a:extLst>
                </p:cNvPr>
                <p:cNvSpPr>
                  <a:spLocks/>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headEnd/>
                  <a:tailEnd/>
                </a:ln>
              </p:spPr>
              <p:txBody>
                <a:bodyPr/>
                <a:lstStyle/>
                <a:p>
                  <a:endParaRPr lang="zh-CN" altLang="en-US"/>
                </a:p>
              </p:txBody>
            </p:sp>
            <p:sp>
              <p:nvSpPr>
                <p:cNvPr id="125" name="Freeform 84">
                  <a:extLst>
                    <a:ext uri="{FF2B5EF4-FFF2-40B4-BE49-F238E27FC236}">
                      <a16:creationId xmlns:a16="http://schemas.microsoft.com/office/drawing/2014/main" id="{D22B9DB6-985D-4105-8BD0-836A6404A43B}"/>
                    </a:ext>
                  </a:extLst>
                </p:cNvPr>
                <p:cNvSpPr>
                  <a:spLocks/>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0" name="Group 85">
                <a:extLst>
                  <a:ext uri="{FF2B5EF4-FFF2-40B4-BE49-F238E27FC236}">
                    <a16:creationId xmlns:a16="http://schemas.microsoft.com/office/drawing/2014/main" id="{EF084B7C-80C0-4A07-B879-AB4B1838A0B8}"/>
                  </a:ext>
                </a:extLst>
              </p:cNvPr>
              <p:cNvGrpSpPr>
                <a:grpSpLocks/>
              </p:cNvGrpSpPr>
              <p:nvPr/>
            </p:nvGrpSpPr>
            <p:grpSpPr bwMode="auto">
              <a:xfrm>
                <a:off x="1799" y="1444"/>
                <a:ext cx="549" cy="922"/>
                <a:chOff x="1799" y="1444"/>
                <a:chExt cx="549" cy="922"/>
              </a:xfrm>
            </p:grpSpPr>
            <p:sp>
              <p:nvSpPr>
                <p:cNvPr id="121" name="Freeform 86">
                  <a:extLst>
                    <a:ext uri="{FF2B5EF4-FFF2-40B4-BE49-F238E27FC236}">
                      <a16:creationId xmlns:a16="http://schemas.microsoft.com/office/drawing/2014/main" id="{FA970518-3F75-44A4-9664-6D0EC122A51C}"/>
                    </a:ext>
                  </a:extLst>
                </p:cNvPr>
                <p:cNvSpPr>
                  <a:spLocks/>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headEnd/>
                  <a:tailEnd/>
                </a:ln>
              </p:spPr>
              <p:txBody>
                <a:bodyPr/>
                <a:lstStyle/>
                <a:p>
                  <a:endParaRPr lang="zh-CN" altLang="en-US"/>
                </a:p>
              </p:txBody>
            </p:sp>
            <p:sp>
              <p:nvSpPr>
                <p:cNvPr id="122" name="Freeform 87">
                  <a:extLst>
                    <a:ext uri="{FF2B5EF4-FFF2-40B4-BE49-F238E27FC236}">
                      <a16:creationId xmlns:a16="http://schemas.microsoft.com/office/drawing/2014/main" id="{81353EF8-DF52-45F7-8BAC-141CA492803C}"/>
                    </a:ext>
                  </a:extLst>
                </p:cNvPr>
                <p:cNvSpPr>
                  <a:spLocks/>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headEnd/>
                  <a:tailEnd/>
                </a:ln>
              </p:spPr>
              <p:txBody>
                <a:bodyPr/>
                <a:lstStyle/>
                <a:p>
                  <a:endParaRPr lang="zh-CN" altLang="en-US"/>
                </a:p>
              </p:txBody>
            </p:sp>
            <p:sp>
              <p:nvSpPr>
                <p:cNvPr id="123" name="Freeform 88">
                  <a:extLst>
                    <a:ext uri="{FF2B5EF4-FFF2-40B4-BE49-F238E27FC236}">
                      <a16:creationId xmlns:a16="http://schemas.microsoft.com/office/drawing/2014/main" id="{7B8764B4-CE90-40B1-AEC2-4CEC63C5C47A}"/>
                    </a:ext>
                  </a:extLst>
                </p:cNvPr>
                <p:cNvSpPr>
                  <a:spLocks/>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headEnd/>
                  <a:tailEnd/>
                </a:ln>
              </p:spPr>
              <p:txBody>
                <a:bodyPr/>
                <a:lstStyle/>
                <a:p>
                  <a:endParaRPr lang="zh-CN" altLang="en-US"/>
                </a:p>
              </p:txBody>
            </p:sp>
          </p:grpSp>
        </p:grpSp>
        <p:grpSp>
          <p:nvGrpSpPr>
            <p:cNvPr id="85" name="Group 89">
              <a:extLst>
                <a:ext uri="{FF2B5EF4-FFF2-40B4-BE49-F238E27FC236}">
                  <a16:creationId xmlns:a16="http://schemas.microsoft.com/office/drawing/2014/main" id="{1925C7BB-DBD4-4F8B-BEA7-FD9FD6BB4B18}"/>
                </a:ext>
              </a:extLst>
            </p:cNvPr>
            <p:cNvGrpSpPr>
              <a:grpSpLocks/>
            </p:cNvGrpSpPr>
            <p:nvPr/>
          </p:nvGrpSpPr>
          <p:grpSpPr bwMode="auto">
            <a:xfrm rot="1123344">
              <a:off x="2327" y="1696"/>
              <a:ext cx="255" cy="314"/>
              <a:chOff x="1947" y="869"/>
              <a:chExt cx="355" cy="463"/>
            </a:xfrm>
          </p:grpSpPr>
          <p:grpSp>
            <p:nvGrpSpPr>
              <p:cNvPr id="103" name="Group 90">
                <a:extLst>
                  <a:ext uri="{FF2B5EF4-FFF2-40B4-BE49-F238E27FC236}">
                    <a16:creationId xmlns:a16="http://schemas.microsoft.com/office/drawing/2014/main" id="{EA909DEC-516B-4853-9E66-77CC1779D179}"/>
                  </a:ext>
                </a:extLst>
              </p:cNvPr>
              <p:cNvGrpSpPr>
                <a:grpSpLocks/>
              </p:cNvGrpSpPr>
              <p:nvPr/>
            </p:nvGrpSpPr>
            <p:grpSpPr bwMode="auto">
              <a:xfrm>
                <a:off x="1982" y="1005"/>
                <a:ext cx="305" cy="220"/>
                <a:chOff x="1982" y="1005"/>
                <a:chExt cx="305" cy="220"/>
              </a:xfrm>
            </p:grpSpPr>
            <p:sp>
              <p:nvSpPr>
                <p:cNvPr id="117" name="Freeform 91">
                  <a:extLst>
                    <a:ext uri="{FF2B5EF4-FFF2-40B4-BE49-F238E27FC236}">
                      <a16:creationId xmlns:a16="http://schemas.microsoft.com/office/drawing/2014/main" id="{B866D4D5-823A-4E45-9605-01AD95405F3F}"/>
                    </a:ext>
                  </a:extLst>
                </p:cNvPr>
                <p:cNvSpPr>
                  <a:spLocks/>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headEnd/>
                  <a:tailEnd/>
                </a:ln>
              </p:spPr>
              <p:txBody>
                <a:bodyPr/>
                <a:lstStyle/>
                <a:p>
                  <a:endParaRPr lang="zh-CN" altLang="en-US"/>
                </a:p>
              </p:txBody>
            </p:sp>
            <p:sp>
              <p:nvSpPr>
                <p:cNvPr id="118" name="Freeform 92">
                  <a:extLst>
                    <a:ext uri="{FF2B5EF4-FFF2-40B4-BE49-F238E27FC236}">
                      <a16:creationId xmlns:a16="http://schemas.microsoft.com/office/drawing/2014/main" id="{7979D757-FF41-4F7A-9E2B-E5B1DB02045A}"/>
                    </a:ext>
                  </a:extLst>
                </p:cNvPr>
                <p:cNvSpPr>
                  <a:spLocks/>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headEnd/>
                  <a:tailEnd/>
                </a:ln>
              </p:spPr>
              <p:txBody>
                <a:bodyPr/>
                <a:lstStyle/>
                <a:p>
                  <a:endParaRPr lang="zh-CN" altLang="en-US"/>
                </a:p>
              </p:txBody>
            </p:sp>
          </p:grpSp>
          <p:sp>
            <p:nvSpPr>
              <p:cNvPr id="104" name="Freeform 93">
                <a:extLst>
                  <a:ext uri="{FF2B5EF4-FFF2-40B4-BE49-F238E27FC236}">
                    <a16:creationId xmlns:a16="http://schemas.microsoft.com/office/drawing/2014/main" id="{AA905155-FCF7-49CA-8E72-BA452F8159B6}"/>
                  </a:ext>
                </a:extLst>
              </p:cNvPr>
              <p:cNvSpPr>
                <a:spLocks/>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headEnd/>
                <a:tailEnd/>
              </a:ln>
            </p:spPr>
            <p:txBody>
              <a:bodyPr/>
              <a:lstStyle/>
              <a:p>
                <a:endParaRPr lang="zh-CN" altLang="en-US"/>
              </a:p>
            </p:txBody>
          </p:sp>
          <p:grpSp>
            <p:nvGrpSpPr>
              <p:cNvPr id="105" name="Group 94">
                <a:extLst>
                  <a:ext uri="{FF2B5EF4-FFF2-40B4-BE49-F238E27FC236}">
                    <a16:creationId xmlns:a16="http://schemas.microsoft.com/office/drawing/2014/main" id="{51C1E48D-D1D9-4896-9B54-57F4EFD5CFBD}"/>
                  </a:ext>
                </a:extLst>
              </p:cNvPr>
              <p:cNvGrpSpPr>
                <a:grpSpLocks/>
              </p:cNvGrpSpPr>
              <p:nvPr/>
            </p:nvGrpSpPr>
            <p:grpSpPr bwMode="auto">
              <a:xfrm>
                <a:off x="1997" y="1009"/>
                <a:ext cx="257" cy="143"/>
                <a:chOff x="1997" y="1009"/>
                <a:chExt cx="257" cy="143"/>
              </a:xfrm>
            </p:grpSpPr>
            <p:sp>
              <p:nvSpPr>
                <p:cNvPr id="114" name="Freeform 95">
                  <a:extLst>
                    <a:ext uri="{FF2B5EF4-FFF2-40B4-BE49-F238E27FC236}">
                      <a16:creationId xmlns:a16="http://schemas.microsoft.com/office/drawing/2014/main" id="{949FC685-A769-4955-BA34-9E95F21239BA}"/>
                    </a:ext>
                  </a:extLst>
                </p:cNvPr>
                <p:cNvSpPr>
                  <a:spLocks/>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headEnd/>
                  <a:tailEnd/>
                </a:ln>
              </p:spPr>
              <p:txBody>
                <a:bodyPr/>
                <a:lstStyle/>
                <a:p>
                  <a:endParaRPr lang="zh-CN" altLang="en-US"/>
                </a:p>
              </p:txBody>
            </p:sp>
            <p:sp>
              <p:nvSpPr>
                <p:cNvPr id="115" name="Freeform 96">
                  <a:extLst>
                    <a:ext uri="{FF2B5EF4-FFF2-40B4-BE49-F238E27FC236}">
                      <a16:creationId xmlns:a16="http://schemas.microsoft.com/office/drawing/2014/main" id="{0B2DDF19-80FA-42C2-AC3C-2D4495DB9882}"/>
                    </a:ext>
                  </a:extLst>
                </p:cNvPr>
                <p:cNvSpPr>
                  <a:spLocks/>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headEnd/>
                  <a:tailEnd/>
                </a:ln>
              </p:spPr>
              <p:txBody>
                <a:bodyPr/>
                <a:lstStyle/>
                <a:p>
                  <a:endParaRPr lang="zh-CN" altLang="en-US"/>
                </a:p>
              </p:txBody>
            </p:sp>
            <p:sp>
              <p:nvSpPr>
                <p:cNvPr id="116" name="Freeform 97">
                  <a:extLst>
                    <a:ext uri="{FF2B5EF4-FFF2-40B4-BE49-F238E27FC236}">
                      <a16:creationId xmlns:a16="http://schemas.microsoft.com/office/drawing/2014/main" id="{A3F9BBFC-5EF6-44DA-9C26-790CCD069684}"/>
                    </a:ext>
                  </a:extLst>
                </p:cNvPr>
                <p:cNvSpPr>
                  <a:spLocks/>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headEnd/>
                  <a:tailEnd/>
                </a:ln>
              </p:spPr>
              <p:txBody>
                <a:bodyPr/>
                <a:lstStyle/>
                <a:p>
                  <a:endParaRPr lang="zh-CN" altLang="en-US"/>
                </a:p>
              </p:txBody>
            </p:sp>
          </p:grpSp>
          <p:grpSp>
            <p:nvGrpSpPr>
              <p:cNvPr id="106" name="Group 98">
                <a:extLst>
                  <a:ext uri="{FF2B5EF4-FFF2-40B4-BE49-F238E27FC236}">
                    <a16:creationId xmlns:a16="http://schemas.microsoft.com/office/drawing/2014/main" id="{EE2070CB-A4FB-4788-A197-9A7A05F9494A}"/>
                  </a:ext>
                </a:extLst>
              </p:cNvPr>
              <p:cNvGrpSpPr>
                <a:grpSpLocks/>
              </p:cNvGrpSpPr>
              <p:nvPr/>
            </p:nvGrpSpPr>
            <p:grpSpPr bwMode="auto">
              <a:xfrm>
                <a:off x="2027" y="1019"/>
                <a:ext cx="218" cy="158"/>
                <a:chOff x="2027" y="1019"/>
                <a:chExt cx="218" cy="158"/>
              </a:xfrm>
            </p:grpSpPr>
            <p:sp>
              <p:nvSpPr>
                <p:cNvPr id="110" name="Freeform 99">
                  <a:extLst>
                    <a:ext uri="{FF2B5EF4-FFF2-40B4-BE49-F238E27FC236}">
                      <a16:creationId xmlns:a16="http://schemas.microsoft.com/office/drawing/2014/main" id="{857FC4EB-113E-4D73-8282-2E9064B115D7}"/>
                    </a:ext>
                  </a:extLst>
                </p:cNvPr>
                <p:cNvSpPr>
                  <a:spLocks/>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headEnd/>
                  <a:tailEnd/>
                </a:ln>
              </p:spPr>
              <p:txBody>
                <a:bodyPr/>
                <a:lstStyle/>
                <a:p>
                  <a:endParaRPr lang="zh-CN" altLang="en-US"/>
                </a:p>
              </p:txBody>
            </p:sp>
            <p:sp>
              <p:nvSpPr>
                <p:cNvPr id="111" name="Oval 100">
                  <a:extLst>
                    <a:ext uri="{FF2B5EF4-FFF2-40B4-BE49-F238E27FC236}">
                      <a16:creationId xmlns:a16="http://schemas.microsoft.com/office/drawing/2014/main" id="{A0DAEB02-4908-4873-8E2B-659305E98E3D}"/>
                    </a:ext>
                  </a:extLst>
                </p:cNvPr>
                <p:cNvSpPr>
                  <a:spLocks noChangeArrowheads="1"/>
                </p:cNvSpPr>
                <p:nvPr/>
              </p:nvSpPr>
              <p:spPr bwMode="auto">
                <a:xfrm>
                  <a:off x="2077" y="1122"/>
                  <a:ext cx="19" cy="18"/>
                </a:xfrm>
                <a:prstGeom prst="ellipse">
                  <a:avLst/>
                </a:prstGeom>
                <a:solidFill>
                  <a:srgbClr val="00A000"/>
                </a:solidFill>
                <a:ln w="1270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2" name="Freeform 101">
                  <a:extLst>
                    <a:ext uri="{FF2B5EF4-FFF2-40B4-BE49-F238E27FC236}">
                      <a16:creationId xmlns:a16="http://schemas.microsoft.com/office/drawing/2014/main" id="{224DCA8B-8CF0-47C7-972D-BC65BC401F72}"/>
                    </a:ext>
                  </a:extLst>
                </p:cNvPr>
                <p:cNvSpPr>
                  <a:spLocks/>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headEnd/>
                  <a:tailEnd/>
                </a:ln>
              </p:spPr>
              <p:txBody>
                <a:bodyPr/>
                <a:lstStyle/>
                <a:p>
                  <a:endParaRPr lang="zh-CN" altLang="en-US"/>
                </a:p>
              </p:txBody>
            </p:sp>
            <p:sp>
              <p:nvSpPr>
                <p:cNvPr id="113" name="Oval 102">
                  <a:extLst>
                    <a:ext uri="{FF2B5EF4-FFF2-40B4-BE49-F238E27FC236}">
                      <a16:creationId xmlns:a16="http://schemas.microsoft.com/office/drawing/2014/main" id="{A5CFFBDC-92F3-4DDD-8B21-26EE32C191C4}"/>
                    </a:ext>
                  </a:extLst>
                </p:cNvPr>
                <p:cNvSpPr>
                  <a:spLocks noChangeArrowheads="1"/>
                </p:cNvSpPr>
                <p:nvPr/>
              </p:nvSpPr>
              <p:spPr bwMode="auto">
                <a:xfrm>
                  <a:off x="2184" y="1064"/>
                  <a:ext cx="19" cy="18"/>
                </a:xfrm>
                <a:prstGeom prst="ellipse">
                  <a:avLst/>
                </a:prstGeom>
                <a:solidFill>
                  <a:srgbClr val="00A000"/>
                </a:solidFill>
                <a:ln w="1270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sp>
            <p:nvSpPr>
              <p:cNvPr id="107" name="Freeform 103">
                <a:extLst>
                  <a:ext uri="{FF2B5EF4-FFF2-40B4-BE49-F238E27FC236}">
                    <a16:creationId xmlns:a16="http://schemas.microsoft.com/office/drawing/2014/main" id="{4D066C8B-73F3-4DA2-A62A-D6EA8C607CA4}"/>
                  </a:ext>
                </a:extLst>
              </p:cNvPr>
              <p:cNvSpPr>
                <a:spLocks/>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headEnd/>
                <a:tailEnd/>
              </a:ln>
            </p:spPr>
            <p:txBody>
              <a:bodyPr/>
              <a:lstStyle/>
              <a:p>
                <a:endParaRPr lang="zh-CN" altLang="en-US"/>
              </a:p>
            </p:txBody>
          </p:sp>
          <p:sp>
            <p:nvSpPr>
              <p:cNvPr id="108" name="Freeform 104">
                <a:extLst>
                  <a:ext uri="{FF2B5EF4-FFF2-40B4-BE49-F238E27FC236}">
                    <a16:creationId xmlns:a16="http://schemas.microsoft.com/office/drawing/2014/main" id="{C8BF05D3-BE87-4628-B439-39E8371DB112}"/>
                  </a:ext>
                </a:extLst>
              </p:cNvPr>
              <p:cNvSpPr>
                <a:spLocks/>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 name="Freeform 105">
                <a:extLst>
                  <a:ext uri="{FF2B5EF4-FFF2-40B4-BE49-F238E27FC236}">
                    <a16:creationId xmlns:a16="http://schemas.microsoft.com/office/drawing/2014/main" id="{93996EB1-13E0-49BD-9E7F-68DA3D5E8D59}"/>
                  </a:ext>
                </a:extLst>
              </p:cNvPr>
              <p:cNvSpPr>
                <a:spLocks/>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headEnd/>
                <a:tailEnd/>
              </a:ln>
            </p:spPr>
            <p:txBody>
              <a:bodyPr/>
              <a:lstStyle/>
              <a:p>
                <a:endParaRPr lang="zh-CN" altLang="en-US"/>
              </a:p>
            </p:txBody>
          </p:sp>
        </p:grpSp>
        <p:sp>
          <p:nvSpPr>
            <p:cNvPr id="86" name="Freeform 106">
              <a:extLst>
                <a:ext uri="{FF2B5EF4-FFF2-40B4-BE49-F238E27FC236}">
                  <a16:creationId xmlns:a16="http://schemas.microsoft.com/office/drawing/2014/main" id="{A7981395-CBB4-4055-B6DD-3DDE53719590}"/>
                </a:ext>
              </a:extLst>
            </p:cNvPr>
            <p:cNvSpPr>
              <a:spLocks/>
            </p:cNvSpPr>
            <p:nvPr/>
          </p:nvSpPr>
          <p:spPr bwMode="auto">
            <a:xfrm rot="1123344">
              <a:off x="2393" y="2047"/>
              <a:ext cx="219" cy="518"/>
            </a:xfrm>
            <a:custGeom>
              <a:avLst/>
              <a:gdLst>
                <a:gd name="T0" fmla="*/ 8 w 304"/>
                <a:gd name="T1" fmla="*/ 3 h 764"/>
                <a:gd name="T2" fmla="*/ 17 w 304"/>
                <a:gd name="T3" fmla="*/ 0 h 764"/>
                <a:gd name="T4" fmla="*/ 39 w 304"/>
                <a:gd name="T5" fmla="*/ 12 h 764"/>
                <a:gd name="T6" fmla="*/ 39 w 304"/>
                <a:gd name="T7" fmla="*/ 33 h 764"/>
                <a:gd name="T8" fmla="*/ 57 w 304"/>
                <a:gd name="T9" fmla="*/ 52 h 764"/>
                <a:gd name="T10" fmla="*/ 75 w 304"/>
                <a:gd name="T11" fmla="*/ 73 h 764"/>
                <a:gd name="T12" fmla="*/ 94 w 304"/>
                <a:gd name="T13" fmla="*/ 101 h 764"/>
                <a:gd name="T14" fmla="*/ 108 w 304"/>
                <a:gd name="T15" fmla="*/ 127 h 764"/>
                <a:gd name="T16" fmla="*/ 123 w 304"/>
                <a:gd name="T17" fmla="*/ 164 h 764"/>
                <a:gd name="T18" fmla="*/ 135 w 304"/>
                <a:gd name="T19" fmla="*/ 197 h 764"/>
                <a:gd name="T20" fmla="*/ 151 w 304"/>
                <a:gd name="T21" fmla="*/ 262 h 764"/>
                <a:gd name="T22" fmla="*/ 158 w 304"/>
                <a:gd name="T23" fmla="*/ 302 h 764"/>
                <a:gd name="T24" fmla="*/ 138 w 304"/>
                <a:gd name="T25" fmla="*/ 351 h 764"/>
                <a:gd name="T26" fmla="*/ 98 w 304"/>
                <a:gd name="T27" fmla="*/ 312 h 764"/>
                <a:gd name="T28" fmla="*/ 87 w 304"/>
                <a:gd name="T29" fmla="*/ 246 h 764"/>
                <a:gd name="T30" fmla="*/ 79 w 304"/>
                <a:gd name="T31" fmla="*/ 206 h 764"/>
                <a:gd name="T32" fmla="*/ 67 w 304"/>
                <a:gd name="T33" fmla="*/ 168 h 764"/>
                <a:gd name="T34" fmla="*/ 53 w 304"/>
                <a:gd name="T35" fmla="*/ 140 h 764"/>
                <a:gd name="T36" fmla="*/ 36 w 304"/>
                <a:gd name="T37" fmla="*/ 100 h 764"/>
                <a:gd name="T38" fmla="*/ 25 w 304"/>
                <a:gd name="T39" fmla="*/ 72 h 764"/>
                <a:gd name="T40" fmla="*/ 16 w 304"/>
                <a:gd name="T41" fmla="*/ 39 h 764"/>
                <a:gd name="T42" fmla="*/ 0 w 304"/>
                <a:gd name="T43" fmla="*/ 31 h 764"/>
                <a:gd name="T44" fmla="*/ 8 w 304"/>
                <a:gd name="T45" fmla="*/ 3 h 7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headEnd/>
              <a:tailEnd/>
            </a:ln>
          </p:spPr>
          <p:txBody>
            <a:bodyPr/>
            <a:lstStyle/>
            <a:p>
              <a:endParaRPr lang="zh-CN" altLang="en-US"/>
            </a:p>
          </p:txBody>
        </p:sp>
        <p:grpSp>
          <p:nvGrpSpPr>
            <p:cNvPr id="87" name="Group 107">
              <a:extLst>
                <a:ext uri="{FF2B5EF4-FFF2-40B4-BE49-F238E27FC236}">
                  <a16:creationId xmlns:a16="http://schemas.microsoft.com/office/drawing/2014/main" id="{CA107F78-1A87-4560-B8E4-F37B2D5911DB}"/>
                </a:ext>
              </a:extLst>
            </p:cNvPr>
            <p:cNvGrpSpPr>
              <a:grpSpLocks/>
            </p:cNvGrpSpPr>
            <p:nvPr/>
          </p:nvGrpSpPr>
          <p:grpSpPr bwMode="auto">
            <a:xfrm rot="1123344">
              <a:off x="2928" y="1942"/>
              <a:ext cx="127" cy="227"/>
              <a:chOff x="2833" y="962"/>
              <a:chExt cx="176" cy="334"/>
            </a:xfrm>
          </p:grpSpPr>
          <p:sp>
            <p:nvSpPr>
              <p:cNvPr id="88" name="Freeform 108">
                <a:extLst>
                  <a:ext uri="{FF2B5EF4-FFF2-40B4-BE49-F238E27FC236}">
                    <a16:creationId xmlns:a16="http://schemas.microsoft.com/office/drawing/2014/main" id="{C11032A6-FB1C-4752-BCA1-0C8D4B147954}"/>
                  </a:ext>
                </a:extLst>
              </p:cNvPr>
              <p:cNvSpPr>
                <a:spLocks/>
              </p:cNvSpPr>
              <p:nvPr/>
            </p:nvSpPr>
            <p:spPr bwMode="auto">
              <a:xfrm>
                <a:off x="2834" y="1086"/>
                <a:ext cx="175" cy="210"/>
              </a:xfrm>
              <a:custGeom>
                <a:avLst/>
                <a:gdLst>
                  <a:gd name="T0" fmla="*/ 19 w 1229"/>
                  <a:gd name="T1" fmla="*/ 30 h 1468"/>
                  <a:gd name="T2" fmla="*/ 20 w 1229"/>
                  <a:gd name="T3" fmla="*/ 26 h 1468"/>
                  <a:gd name="T4" fmla="*/ 21 w 1229"/>
                  <a:gd name="T5" fmla="*/ 24 h 1468"/>
                  <a:gd name="T6" fmla="*/ 23 w 1229"/>
                  <a:gd name="T7" fmla="*/ 22 h 1468"/>
                  <a:gd name="T8" fmla="*/ 24 w 1229"/>
                  <a:gd name="T9" fmla="*/ 19 h 1468"/>
                  <a:gd name="T10" fmla="*/ 25 w 1229"/>
                  <a:gd name="T11" fmla="*/ 17 h 1468"/>
                  <a:gd name="T12" fmla="*/ 25 w 1229"/>
                  <a:gd name="T13" fmla="*/ 15 h 1468"/>
                  <a:gd name="T14" fmla="*/ 24 w 1229"/>
                  <a:gd name="T15" fmla="*/ 12 h 1468"/>
                  <a:gd name="T16" fmla="*/ 23 w 1229"/>
                  <a:gd name="T17" fmla="*/ 10 h 1468"/>
                  <a:gd name="T18" fmla="*/ 24 w 1229"/>
                  <a:gd name="T19" fmla="*/ 8 h 1468"/>
                  <a:gd name="T20" fmla="*/ 23 w 1229"/>
                  <a:gd name="T21" fmla="*/ 7 h 1468"/>
                  <a:gd name="T22" fmla="*/ 23 w 1229"/>
                  <a:gd name="T23" fmla="*/ 6 h 1468"/>
                  <a:gd name="T24" fmla="*/ 22 w 1229"/>
                  <a:gd name="T25" fmla="*/ 5 h 1468"/>
                  <a:gd name="T26" fmla="*/ 22 w 1229"/>
                  <a:gd name="T27" fmla="*/ 4 h 1468"/>
                  <a:gd name="T28" fmla="*/ 21 w 1229"/>
                  <a:gd name="T29" fmla="*/ 4 h 1468"/>
                  <a:gd name="T30" fmla="*/ 20 w 1229"/>
                  <a:gd name="T31" fmla="*/ 3 h 1468"/>
                  <a:gd name="T32" fmla="*/ 20 w 1229"/>
                  <a:gd name="T33" fmla="*/ 4 h 1468"/>
                  <a:gd name="T34" fmla="*/ 19 w 1229"/>
                  <a:gd name="T35" fmla="*/ 6 h 1468"/>
                  <a:gd name="T36" fmla="*/ 18 w 1229"/>
                  <a:gd name="T37" fmla="*/ 8 h 1468"/>
                  <a:gd name="T38" fmla="*/ 19 w 1229"/>
                  <a:gd name="T39" fmla="*/ 4 h 1468"/>
                  <a:gd name="T40" fmla="*/ 20 w 1229"/>
                  <a:gd name="T41" fmla="*/ 3 h 1468"/>
                  <a:gd name="T42" fmla="*/ 19 w 1229"/>
                  <a:gd name="T43" fmla="*/ 2 h 1468"/>
                  <a:gd name="T44" fmla="*/ 19 w 1229"/>
                  <a:gd name="T45" fmla="*/ 2 h 1468"/>
                  <a:gd name="T46" fmla="*/ 18 w 1229"/>
                  <a:gd name="T47" fmla="*/ 1 h 1468"/>
                  <a:gd name="T48" fmla="*/ 16 w 1229"/>
                  <a:gd name="T49" fmla="*/ 1 h 1468"/>
                  <a:gd name="T50" fmla="*/ 16 w 1229"/>
                  <a:gd name="T51" fmla="*/ 1 h 1468"/>
                  <a:gd name="T52" fmla="*/ 15 w 1229"/>
                  <a:gd name="T53" fmla="*/ 0 h 1468"/>
                  <a:gd name="T54" fmla="*/ 12 w 1229"/>
                  <a:gd name="T55" fmla="*/ 1 h 1468"/>
                  <a:gd name="T56" fmla="*/ 7 w 1229"/>
                  <a:gd name="T57" fmla="*/ 3 h 1468"/>
                  <a:gd name="T58" fmla="*/ 7 w 1229"/>
                  <a:gd name="T59" fmla="*/ 4 h 1468"/>
                  <a:gd name="T60" fmla="*/ 6 w 1229"/>
                  <a:gd name="T61" fmla="*/ 5 h 1468"/>
                  <a:gd name="T62" fmla="*/ 4 w 1229"/>
                  <a:gd name="T63" fmla="*/ 6 h 1468"/>
                  <a:gd name="T64" fmla="*/ 3 w 1229"/>
                  <a:gd name="T65" fmla="*/ 7 h 1468"/>
                  <a:gd name="T66" fmla="*/ 2 w 1229"/>
                  <a:gd name="T67" fmla="*/ 8 h 1468"/>
                  <a:gd name="T68" fmla="*/ 1 w 1229"/>
                  <a:gd name="T69" fmla="*/ 10 h 1468"/>
                  <a:gd name="T70" fmla="*/ 0 w 1229"/>
                  <a:gd name="T71" fmla="*/ 12 h 1468"/>
                  <a:gd name="T72" fmla="*/ 0 w 1229"/>
                  <a:gd name="T73" fmla="*/ 13 h 1468"/>
                  <a:gd name="T74" fmla="*/ 0 w 1229"/>
                  <a:gd name="T75" fmla="*/ 15 h 1468"/>
                  <a:gd name="T76" fmla="*/ 1 w 1229"/>
                  <a:gd name="T77" fmla="*/ 18 h 1468"/>
                  <a:gd name="T78" fmla="*/ 2 w 1229"/>
                  <a:gd name="T79" fmla="*/ 20 h 1468"/>
                  <a:gd name="T80" fmla="*/ 3 w 1229"/>
                  <a:gd name="T81" fmla="*/ 23 h 1468"/>
                  <a:gd name="T82" fmla="*/ 4 w 1229"/>
                  <a:gd name="T83" fmla="*/ 25 h 1468"/>
                  <a:gd name="T84" fmla="*/ 5 w 1229"/>
                  <a:gd name="T85" fmla="*/ 25 h 1468"/>
                  <a:gd name="T86" fmla="*/ 6 w 1229"/>
                  <a:gd name="T87" fmla="*/ 26 h 1468"/>
                  <a:gd name="T88" fmla="*/ 6 w 1229"/>
                  <a:gd name="T89" fmla="*/ 30 h 1468"/>
                  <a:gd name="T90" fmla="*/ 19 w 1229"/>
                  <a:gd name="T91" fmla="*/ 30 h 14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89" name="Freeform 109">
                <a:extLst>
                  <a:ext uri="{FF2B5EF4-FFF2-40B4-BE49-F238E27FC236}">
                    <a16:creationId xmlns:a16="http://schemas.microsoft.com/office/drawing/2014/main" id="{F0E7A3E4-E15E-43C3-A7DF-0FF9F47520D4}"/>
                  </a:ext>
                </a:extLst>
              </p:cNvPr>
              <p:cNvSpPr>
                <a:spLocks/>
              </p:cNvSpPr>
              <p:nvPr/>
            </p:nvSpPr>
            <p:spPr bwMode="auto">
              <a:xfrm>
                <a:off x="2932" y="1151"/>
                <a:ext cx="77" cy="40"/>
              </a:xfrm>
              <a:custGeom>
                <a:avLst/>
                <a:gdLst>
                  <a:gd name="T0" fmla="*/ 0 w 538"/>
                  <a:gd name="T1" fmla="*/ 0 h 275"/>
                  <a:gd name="T2" fmla="*/ 5 w 538"/>
                  <a:gd name="T3" fmla="*/ 3 h 275"/>
                  <a:gd name="T4" fmla="*/ 9 w 538"/>
                  <a:gd name="T5" fmla="*/ 5 h 275"/>
                  <a:gd name="T6" fmla="*/ 11 w 538"/>
                  <a:gd name="T7" fmla="*/ 6 h 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headEnd/>
                <a:tailEnd/>
              </a:ln>
            </p:spPr>
            <p:txBody>
              <a:bodyPr/>
              <a:lstStyle/>
              <a:p>
                <a:endParaRPr lang="zh-CN" altLang="en-US"/>
              </a:p>
            </p:txBody>
          </p:sp>
          <p:sp>
            <p:nvSpPr>
              <p:cNvPr id="90" name="Freeform 110">
                <a:extLst>
                  <a:ext uri="{FF2B5EF4-FFF2-40B4-BE49-F238E27FC236}">
                    <a16:creationId xmlns:a16="http://schemas.microsoft.com/office/drawing/2014/main" id="{6196C409-BFB3-4A3E-B41F-7CAC6DE4CC1C}"/>
                  </a:ext>
                </a:extLst>
              </p:cNvPr>
              <p:cNvSpPr>
                <a:spLocks/>
              </p:cNvSpPr>
              <p:nvPr/>
            </p:nvSpPr>
            <p:spPr bwMode="auto">
              <a:xfrm>
                <a:off x="2885" y="1141"/>
                <a:ext cx="86" cy="91"/>
              </a:xfrm>
              <a:custGeom>
                <a:avLst/>
                <a:gdLst>
                  <a:gd name="T0" fmla="*/ 0 w 601"/>
                  <a:gd name="T1" fmla="*/ 0 h 643"/>
                  <a:gd name="T2" fmla="*/ 7 w 601"/>
                  <a:gd name="T3" fmla="*/ 4 h 643"/>
                  <a:gd name="T4" fmla="*/ 8 w 601"/>
                  <a:gd name="T5" fmla="*/ 5 h 643"/>
                  <a:gd name="T6" fmla="*/ 10 w 601"/>
                  <a:gd name="T7" fmla="*/ 7 h 643"/>
                  <a:gd name="T8" fmla="*/ 11 w 601"/>
                  <a:gd name="T9" fmla="*/ 9 h 643"/>
                  <a:gd name="T10" fmla="*/ 12 w 601"/>
                  <a:gd name="T11" fmla="*/ 11 h 643"/>
                  <a:gd name="T12" fmla="*/ 12 w 601"/>
                  <a:gd name="T13" fmla="*/ 13 h 6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headEnd/>
                <a:tailEnd/>
              </a:ln>
            </p:spPr>
            <p:txBody>
              <a:bodyPr/>
              <a:lstStyle/>
              <a:p>
                <a:endParaRPr lang="zh-CN" altLang="en-US"/>
              </a:p>
            </p:txBody>
          </p:sp>
          <p:sp>
            <p:nvSpPr>
              <p:cNvPr id="91" name="Freeform 111">
                <a:extLst>
                  <a:ext uri="{FF2B5EF4-FFF2-40B4-BE49-F238E27FC236}">
                    <a16:creationId xmlns:a16="http://schemas.microsoft.com/office/drawing/2014/main" id="{0B591F73-9375-4711-978B-735D08FDB08D}"/>
                  </a:ext>
                </a:extLst>
              </p:cNvPr>
              <p:cNvSpPr>
                <a:spLocks/>
              </p:cNvSpPr>
              <p:nvPr/>
            </p:nvSpPr>
            <p:spPr bwMode="auto">
              <a:xfrm>
                <a:off x="2919" y="1090"/>
                <a:ext cx="57" cy="89"/>
              </a:xfrm>
              <a:custGeom>
                <a:avLst/>
                <a:gdLst>
                  <a:gd name="T0" fmla="*/ 8 w 395"/>
                  <a:gd name="T1" fmla="*/ 3 h 623"/>
                  <a:gd name="T2" fmla="*/ 8 w 395"/>
                  <a:gd name="T3" fmla="*/ 2 h 623"/>
                  <a:gd name="T4" fmla="*/ 8 w 395"/>
                  <a:gd name="T5" fmla="*/ 1 h 623"/>
                  <a:gd name="T6" fmla="*/ 7 w 395"/>
                  <a:gd name="T7" fmla="*/ 0 h 623"/>
                  <a:gd name="T8" fmla="*/ 6 w 395"/>
                  <a:gd name="T9" fmla="*/ 0 h 623"/>
                  <a:gd name="T10" fmla="*/ 5 w 395"/>
                  <a:gd name="T11" fmla="*/ 0 h 623"/>
                  <a:gd name="T12" fmla="*/ 4 w 395"/>
                  <a:gd name="T13" fmla="*/ 0 h 623"/>
                  <a:gd name="T14" fmla="*/ 4 w 395"/>
                  <a:gd name="T15" fmla="*/ 1 h 623"/>
                  <a:gd name="T16" fmla="*/ 3 w 395"/>
                  <a:gd name="T17" fmla="*/ 3 h 623"/>
                  <a:gd name="T18" fmla="*/ 2 w 395"/>
                  <a:gd name="T19" fmla="*/ 6 h 623"/>
                  <a:gd name="T20" fmla="*/ 1 w 395"/>
                  <a:gd name="T21" fmla="*/ 8 h 623"/>
                  <a:gd name="T22" fmla="*/ 0 w 395"/>
                  <a:gd name="T23" fmla="*/ 10 h 623"/>
                  <a:gd name="T24" fmla="*/ 0 w 395"/>
                  <a:gd name="T25" fmla="*/ 12 h 623"/>
                  <a:gd name="T26" fmla="*/ 1 w 395"/>
                  <a:gd name="T27" fmla="*/ 12 h 623"/>
                  <a:gd name="T28" fmla="*/ 1 w 395"/>
                  <a:gd name="T29" fmla="*/ 13 h 623"/>
                  <a:gd name="T30" fmla="*/ 2 w 395"/>
                  <a:gd name="T31" fmla="*/ 13 h 623"/>
                  <a:gd name="T32" fmla="*/ 3 w 395"/>
                  <a:gd name="T33" fmla="*/ 12 h 623"/>
                  <a:gd name="T34" fmla="*/ 4 w 395"/>
                  <a:gd name="T35" fmla="*/ 11 h 623"/>
                  <a:gd name="T36" fmla="*/ 4 w 395"/>
                  <a:gd name="T37" fmla="*/ 9 h 623"/>
                  <a:gd name="T38" fmla="*/ 5 w 395"/>
                  <a:gd name="T39" fmla="*/ 8 h 623"/>
                  <a:gd name="T40" fmla="*/ 5 w 395"/>
                  <a:gd name="T41" fmla="*/ 7 h 623"/>
                  <a:gd name="T42" fmla="*/ 6 w 395"/>
                  <a:gd name="T43" fmla="*/ 5 h 623"/>
                  <a:gd name="T44" fmla="*/ 8 w 395"/>
                  <a:gd name="T45" fmla="*/ 4 h 623"/>
                  <a:gd name="T46" fmla="*/ 8 w 395"/>
                  <a:gd name="T47" fmla="*/ 3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92" name="Freeform 112">
                <a:extLst>
                  <a:ext uri="{FF2B5EF4-FFF2-40B4-BE49-F238E27FC236}">
                    <a16:creationId xmlns:a16="http://schemas.microsoft.com/office/drawing/2014/main" id="{4F028343-E756-40DE-9627-53CA2ADEC73F}"/>
                  </a:ext>
                </a:extLst>
              </p:cNvPr>
              <p:cNvSpPr>
                <a:spLocks/>
              </p:cNvSpPr>
              <p:nvPr/>
            </p:nvSpPr>
            <p:spPr bwMode="auto">
              <a:xfrm>
                <a:off x="2925" y="1154"/>
                <a:ext cx="16" cy="21"/>
              </a:xfrm>
              <a:custGeom>
                <a:avLst/>
                <a:gdLst>
                  <a:gd name="T0" fmla="*/ 0 w 114"/>
                  <a:gd name="T1" fmla="*/ 0 h 148"/>
                  <a:gd name="T2" fmla="*/ 1 w 114"/>
                  <a:gd name="T3" fmla="*/ 0 h 148"/>
                  <a:gd name="T4" fmla="*/ 2 w 114"/>
                  <a:gd name="T5" fmla="*/ 0 h 148"/>
                  <a:gd name="T6" fmla="*/ 2 w 114"/>
                  <a:gd name="T7" fmla="*/ 0 h 148"/>
                  <a:gd name="T8" fmla="*/ 2 w 114"/>
                  <a:gd name="T9" fmla="*/ 2 h 148"/>
                  <a:gd name="T10" fmla="*/ 2 w 114"/>
                  <a:gd name="T11" fmla="*/ 2 h 148"/>
                  <a:gd name="T12" fmla="*/ 2 w 114"/>
                  <a:gd name="T13" fmla="*/ 3 h 148"/>
                  <a:gd name="T14" fmla="*/ 1 w 114"/>
                  <a:gd name="T15" fmla="*/ 3 h 148"/>
                  <a:gd name="T16" fmla="*/ 1 w 114"/>
                  <a:gd name="T17" fmla="*/ 3 h 148"/>
                  <a:gd name="T18" fmla="*/ 0 w 114"/>
                  <a:gd name="T19" fmla="*/ 3 h 148"/>
                  <a:gd name="T20" fmla="*/ 0 w 114"/>
                  <a:gd name="T21" fmla="*/ 2 h 148"/>
                  <a:gd name="T22" fmla="*/ 0 w 114"/>
                  <a:gd name="T23" fmla="*/ 0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93" name="Freeform 113">
                <a:extLst>
                  <a:ext uri="{FF2B5EF4-FFF2-40B4-BE49-F238E27FC236}">
                    <a16:creationId xmlns:a16="http://schemas.microsoft.com/office/drawing/2014/main" id="{747F1ABA-042A-4D01-AB40-433DC3AE84FC}"/>
                  </a:ext>
                </a:extLst>
              </p:cNvPr>
              <p:cNvSpPr>
                <a:spLocks/>
              </p:cNvSpPr>
              <p:nvPr/>
            </p:nvSpPr>
            <p:spPr bwMode="auto">
              <a:xfrm>
                <a:off x="2870" y="962"/>
                <a:ext cx="42" cy="155"/>
              </a:xfrm>
              <a:custGeom>
                <a:avLst/>
                <a:gdLst>
                  <a:gd name="T0" fmla="*/ 6 w 290"/>
                  <a:gd name="T1" fmla="*/ 20 h 1090"/>
                  <a:gd name="T2" fmla="*/ 6 w 290"/>
                  <a:gd name="T3" fmla="*/ 19 h 1090"/>
                  <a:gd name="T4" fmla="*/ 6 w 290"/>
                  <a:gd name="T5" fmla="*/ 16 h 1090"/>
                  <a:gd name="T6" fmla="*/ 6 w 290"/>
                  <a:gd name="T7" fmla="*/ 14 h 1090"/>
                  <a:gd name="T8" fmla="*/ 6 w 290"/>
                  <a:gd name="T9" fmla="*/ 13 h 1090"/>
                  <a:gd name="T10" fmla="*/ 6 w 290"/>
                  <a:gd name="T11" fmla="*/ 12 h 1090"/>
                  <a:gd name="T12" fmla="*/ 6 w 290"/>
                  <a:gd name="T13" fmla="*/ 10 h 1090"/>
                  <a:gd name="T14" fmla="*/ 6 w 290"/>
                  <a:gd name="T15" fmla="*/ 8 h 1090"/>
                  <a:gd name="T16" fmla="*/ 6 w 290"/>
                  <a:gd name="T17" fmla="*/ 7 h 1090"/>
                  <a:gd name="T18" fmla="*/ 6 w 290"/>
                  <a:gd name="T19" fmla="*/ 6 h 1090"/>
                  <a:gd name="T20" fmla="*/ 6 w 290"/>
                  <a:gd name="T21" fmla="*/ 3 h 1090"/>
                  <a:gd name="T22" fmla="*/ 5 w 290"/>
                  <a:gd name="T23" fmla="*/ 2 h 1090"/>
                  <a:gd name="T24" fmla="*/ 5 w 290"/>
                  <a:gd name="T25" fmla="*/ 0 h 1090"/>
                  <a:gd name="T26" fmla="*/ 4 w 290"/>
                  <a:gd name="T27" fmla="*/ 0 h 1090"/>
                  <a:gd name="T28" fmla="*/ 4 w 290"/>
                  <a:gd name="T29" fmla="*/ 0 h 1090"/>
                  <a:gd name="T30" fmla="*/ 3 w 290"/>
                  <a:gd name="T31" fmla="*/ 0 h 1090"/>
                  <a:gd name="T32" fmla="*/ 3 w 290"/>
                  <a:gd name="T33" fmla="*/ 0 h 1090"/>
                  <a:gd name="T34" fmla="*/ 2 w 290"/>
                  <a:gd name="T35" fmla="*/ 1 h 1090"/>
                  <a:gd name="T36" fmla="*/ 2 w 290"/>
                  <a:gd name="T37" fmla="*/ 3 h 1090"/>
                  <a:gd name="T38" fmla="*/ 2 w 290"/>
                  <a:gd name="T39" fmla="*/ 5 h 1090"/>
                  <a:gd name="T40" fmla="*/ 2 w 290"/>
                  <a:gd name="T41" fmla="*/ 7 h 1090"/>
                  <a:gd name="T42" fmla="*/ 1 w 290"/>
                  <a:gd name="T43" fmla="*/ 8 h 1090"/>
                  <a:gd name="T44" fmla="*/ 1 w 290"/>
                  <a:gd name="T45" fmla="*/ 10 h 1090"/>
                  <a:gd name="T46" fmla="*/ 1 w 290"/>
                  <a:gd name="T47" fmla="*/ 12 h 1090"/>
                  <a:gd name="T48" fmla="*/ 1 w 290"/>
                  <a:gd name="T49" fmla="*/ 13 h 1090"/>
                  <a:gd name="T50" fmla="*/ 1 w 290"/>
                  <a:gd name="T51" fmla="*/ 16 h 1090"/>
                  <a:gd name="T52" fmla="*/ 0 w 290"/>
                  <a:gd name="T53" fmla="*/ 18 h 1090"/>
                  <a:gd name="T54" fmla="*/ 0 w 290"/>
                  <a:gd name="T55" fmla="*/ 20 h 1090"/>
                  <a:gd name="T56" fmla="*/ 0 w 290"/>
                  <a:gd name="T57" fmla="*/ 22 h 1090"/>
                  <a:gd name="T58" fmla="*/ 6 w 290"/>
                  <a:gd name="T59" fmla="*/ 22 h 1090"/>
                  <a:gd name="T60" fmla="*/ 6 w 290"/>
                  <a:gd name="T61" fmla="*/ 20 h 10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94" name="Freeform 114">
                <a:extLst>
                  <a:ext uri="{FF2B5EF4-FFF2-40B4-BE49-F238E27FC236}">
                    <a16:creationId xmlns:a16="http://schemas.microsoft.com/office/drawing/2014/main" id="{ECA554D1-9FAA-4562-ACAF-999CF4D3E076}"/>
                  </a:ext>
                </a:extLst>
              </p:cNvPr>
              <p:cNvSpPr>
                <a:spLocks/>
              </p:cNvSpPr>
              <p:nvPr/>
            </p:nvSpPr>
            <p:spPr bwMode="auto">
              <a:xfrm>
                <a:off x="2968" y="1156"/>
                <a:ext cx="31" cy="4"/>
              </a:xfrm>
              <a:custGeom>
                <a:avLst/>
                <a:gdLst>
                  <a:gd name="T0" fmla="*/ 4 w 221"/>
                  <a:gd name="T1" fmla="*/ 0 h 28"/>
                  <a:gd name="T2" fmla="*/ 3 w 221"/>
                  <a:gd name="T3" fmla="*/ 0 h 28"/>
                  <a:gd name="T4" fmla="*/ 2 w 221"/>
                  <a:gd name="T5" fmla="*/ 1 h 28"/>
                  <a:gd name="T6" fmla="*/ 1 w 221"/>
                  <a:gd name="T7" fmla="*/ 0 h 28"/>
                  <a:gd name="T8" fmla="*/ 0 w 2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headEnd/>
                <a:tailEnd/>
              </a:ln>
            </p:spPr>
            <p:txBody>
              <a:bodyPr/>
              <a:lstStyle/>
              <a:p>
                <a:endParaRPr lang="zh-CN" altLang="en-US"/>
              </a:p>
            </p:txBody>
          </p:sp>
          <p:sp>
            <p:nvSpPr>
              <p:cNvPr id="95" name="Freeform 115">
                <a:extLst>
                  <a:ext uri="{FF2B5EF4-FFF2-40B4-BE49-F238E27FC236}">
                    <a16:creationId xmlns:a16="http://schemas.microsoft.com/office/drawing/2014/main" id="{89E303E5-1CC7-48E1-947D-2ABD09EA0579}"/>
                  </a:ext>
                </a:extLst>
              </p:cNvPr>
              <p:cNvSpPr>
                <a:spLocks/>
              </p:cNvSpPr>
              <p:nvPr/>
            </p:nvSpPr>
            <p:spPr bwMode="auto">
              <a:xfrm>
                <a:off x="2872" y="1264"/>
                <a:ext cx="26" cy="2"/>
              </a:xfrm>
              <a:custGeom>
                <a:avLst/>
                <a:gdLst>
                  <a:gd name="T0" fmla="*/ 0 w 181"/>
                  <a:gd name="T1" fmla="*/ 0 h 14"/>
                  <a:gd name="T2" fmla="*/ 1 w 181"/>
                  <a:gd name="T3" fmla="*/ 0 h 14"/>
                  <a:gd name="T4" fmla="*/ 3 w 181"/>
                  <a:gd name="T5" fmla="*/ 0 h 14"/>
                  <a:gd name="T6" fmla="*/ 4 w 18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headEnd/>
                <a:tailEnd/>
              </a:ln>
            </p:spPr>
            <p:txBody>
              <a:bodyPr/>
              <a:lstStyle/>
              <a:p>
                <a:endParaRPr lang="zh-CN" altLang="en-US"/>
              </a:p>
            </p:txBody>
          </p:sp>
          <p:sp>
            <p:nvSpPr>
              <p:cNvPr id="96" name="Freeform 116">
                <a:extLst>
                  <a:ext uri="{FF2B5EF4-FFF2-40B4-BE49-F238E27FC236}">
                    <a16:creationId xmlns:a16="http://schemas.microsoft.com/office/drawing/2014/main" id="{58533DD7-8CA5-440C-95B7-EA71F51364AA}"/>
                  </a:ext>
                </a:extLst>
              </p:cNvPr>
              <p:cNvSpPr>
                <a:spLocks/>
              </p:cNvSpPr>
              <p:nvPr/>
            </p:nvSpPr>
            <p:spPr bwMode="auto">
              <a:xfrm>
                <a:off x="2928" y="1104"/>
                <a:ext cx="53" cy="72"/>
              </a:xfrm>
              <a:custGeom>
                <a:avLst/>
                <a:gdLst>
                  <a:gd name="T0" fmla="*/ 8 w 370"/>
                  <a:gd name="T1" fmla="*/ 2 h 501"/>
                  <a:gd name="T2" fmla="*/ 7 w 370"/>
                  <a:gd name="T3" fmla="*/ 3 h 501"/>
                  <a:gd name="T4" fmla="*/ 7 w 370"/>
                  <a:gd name="T5" fmla="*/ 4 h 501"/>
                  <a:gd name="T6" fmla="*/ 6 w 370"/>
                  <a:gd name="T7" fmla="*/ 5 h 501"/>
                  <a:gd name="T8" fmla="*/ 5 w 370"/>
                  <a:gd name="T9" fmla="*/ 6 h 501"/>
                  <a:gd name="T10" fmla="*/ 4 w 370"/>
                  <a:gd name="T11" fmla="*/ 6 h 501"/>
                  <a:gd name="T12" fmla="*/ 4 w 370"/>
                  <a:gd name="T13" fmla="*/ 7 h 501"/>
                  <a:gd name="T14" fmla="*/ 3 w 370"/>
                  <a:gd name="T15" fmla="*/ 8 h 501"/>
                  <a:gd name="T16" fmla="*/ 3 w 370"/>
                  <a:gd name="T17" fmla="*/ 10 h 501"/>
                  <a:gd name="T18" fmla="*/ 2 w 370"/>
                  <a:gd name="T19" fmla="*/ 10 h 501"/>
                  <a:gd name="T20" fmla="*/ 1 w 370"/>
                  <a:gd name="T21" fmla="*/ 10 h 501"/>
                  <a:gd name="T22" fmla="*/ 0 w 370"/>
                  <a:gd name="T23" fmla="*/ 10 h 501"/>
                  <a:gd name="T24" fmla="*/ 0 w 370"/>
                  <a:gd name="T25" fmla="*/ 9 h 501"/>
                  <a:gd name="T26" fmla="*/ 0 w 370"/>
                  <a:gd name="T27" fmla="*/ 8 h 501"/>
                  <a:gd name="T28" fmla="*/ 0 w 370"/>
                  <a:gd name="T29" fmla="*/ 7 h 501"/>
                  <a:gd name="T30" fmla="*/ 1 w 370"/>
                  <a:gd name="T31" fmla="*/ 5 h 501"/>
                  <a:gd name="T32" fmla="*/ 2 w 370"/>
                  <a:gd name="T33" fmla="*/ 4 h 501"/>
                  <a:gd name="T34" fmla="*/ 3 w 370"/>
                  <a:gd name="T35" fmla="*/ 1 h 501"/>
                  <a:gd name="T36" fmla="*/ 4 w 370"/>
                  <a:gd name="T37" fmla="*/ 0 h 501"/>
                  <a:gd name="T38" fmla="*/ 6 w 370"/>
                  <a:gd name="T39" fmla="*/ 0 h 501"/>
                  <a:gd name="T40" fmla="*/ 6 w 370"/>
                  <a:gd name="T41" fmla="*/ 0 h 501"/>
                  <a:gd name="T42" fmla="*/ 7 w 370"/>
                  <a:gd name="T43" fmla="*/ 1 h 501"/>
                  <a:gd name="T44" fmla="*/ 7 w 370"/>
                  <a:gd name="T45" fmla="*/ 1 h 501"/>
                  <a:gd name="T46" fmla="*/ 8 w 370"/>
                  <a:gd name="T47" fmla="*/ 2 h 5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97" name="Freeform 117">
                <a:extLst>
                  <a:ext uri="{FF2B5EF4-FFF2-40B4-BE49-F238E27FC236}">
                    <a16:creationId xmlns:a16="http://schemas.microsoft.com/office/drawing/2014/main" id="{D77FC095-870D-4F76-920B-39236275ECD4}"/>
                  </a:ext>
                </a:extLst>
              </p:cNvPr>
              <p:cNvSpPr>
                <a:spLocks/>
              </p:cNvSpPr>
              <p:nvPr/>
            </p:nvSpPr>
            <p:spPr bwMode="auto">
              <a:xfrm>
                <a:off x="2948" y="1163"/>
                <a:ext cx="14" cy="17"/>
              </a:xfrm>
              <a:custGeom>
                <a:avLst/>
                <a:gdLst>
                  <a:gd name="T0" fmla="*/ 0 w 98"/>
                  <a:gd name="T1" fmla="*/ 0 h 114"/>
                  <a:gd name="T2" fmla="*/ 1 w 98"/>
                  <a:gd name="T3" fmla="*/ 0 h 114"/>
                  <a:gd name="T4" fmla="*/ 2 w 98"/>
                  <a:gd name="T5" fmla="*/ 0 h 114"/>
                  <a:gd name="T6" fmla="*/ 2 w 98"/>
                  <a:gd name="T7" fmla="*/ 1 h 114"/>
                  <a:gd name="T8" fmla="*/ 2 w 98"/>
                  <a:gd name="T9" fmla="*/ 2 h 114"/>
                  <a:gd name="T10" fmla="*/ 1 w 98"/>
                  <a:gd name="T11" fmla="*/ 3 h 114"/>
                  <a:gd name="T12" fmla="*/ 0 w 98"/>
                  <a:gd name="T13" fmla="*/ 2 h 114"/>
                  <a:gd name="T14" fmla="*/ 0 w 98"/>
                  <a:gd name="T15" fmla="*/ 2 h 114"/>
                  <a:gd name="T16" fmla="*/ 0 w 98"/>
                  <a:gd name="T17" fmla="*/ 1 h 114"/>
                  <a:gd name="T18" fmla="*/ 0 w 98"/>
                  <a:gd name="T19" fmla="*/ 0 h 114"/>
                  <a:gd name="T20" fmla="*/ 0 w 98"/>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98" name="Freeform 118">
                <a:extLst>
                  <a:ext uri="{FF2B5EF4-FFF2-40B4-BE49-F238E27FC236}">
                    <a16:creationId xmlns:a16="http://schemas.microsoft.com/office/drawing/2014/main" id="{F7CCD9EF-E77B-45EA-8DDA-1A2F5C53CDCD}"/>
                  </a:ext>
                </a:extLst>
              </p:cNvPr>
              <p:cNvSpPr>
                <a:spLocks/>
              </p:cNvSpPr>
              <p:nvPr/>
            </p:nvSpPr>
            <p:spPr bwMode="auto">
              <a:xfrm>
                <a:off x="2902" y="1083"/>
                <a:ext cx="45" cy="90"/>
              </a:xfrm>
              <a:custGeom>
                <a:avLst/>
                <a:gdLst>
                  <a:gd name="T0" fmla="*/ 6 w 317"/>
                  <a:gd name="T1" fmla="*/ 2 h 626"/>
                  <a:gd name="T2" fmla="*/ 6 w 317"/>
                  <a:gd name="T3" fmla="*/ 1 h 626"/>
                  <a:gd name="T4" fmla="*/ 6 w 317"/>
                  <a:gd name="T5" fmla="*/ 0 h 626"/>
                  <a:gd name="T6" fmla="*/ 5 w 317"/>
                  <a:gd name="T7" fmla="*/ 0 h 626"/>
                  <a:gd name="T8" fmla="*/ 4 w 317"/>
                  <a:gd name="T9" fmla="*/ 0 h 626"/>
                  <a:gd name="T10" fmla="*/ 3 w 317"/>
                  <a:gd name="T11" fmla="*/ 0 h 626"/>
                  <a:gd name="T12" fmla="*/ 2 w 317"/>
                  <a:gd name="T13" fmla="*/ 1 h 626"/>
                  <a:gd name="T14" fmla="*/ 1 w 317"/>
                  <a:gd name="T15" fmla="*/ 2 h 626"/>
                  <a:gd name="T16" fmla="*/ 1 w 317"/>
                  <a:gd name="T17" fmla="*/ 6 h 626"/>
                  <a:gd name="T18" fmla="*/ 0 w 317"/>
                  <a:gd name="T19" fmla="*/ 8 h 626"/>
                  <a:gd name="T20" fmla="*/ 0 w 317"/>
                  <a:gd name="T21" fmla="*/ 11 h 626"/>
                  <a:gd name="T22" fmla="*/ 0 w 317"/>
                  <a:gd name="T23" fmla="*/ 12 h 626"/>
                  <a:gd name="T24" fmla="*/ 1 w 317"/>
                  <a:gd name="T25" fmla="*/ 13 h 626"/>
                  <a:gd name="T26" fmla="*/ 2 w 317"/>
                  <a:gd name="T27" fmla="*/ 13 h 626"/>
                  <a:gd name="T28" fmla="*/ 3 w 317"/>
                  <a:gd name="T29" fmla="*/ 12 h 626"/>
                  <a:gd name="T30" fmla="*/ 4 w 317"/>
                  <a:gd name="T31" fmla="*/ 11 h 626"/>
                  <a:gd name="T32" fmla="*/ 4 w 317"/>
                  <a:gd name="T33" fmla="*/ 9 h 626"/>
                  <a:gd name="T34" fmla="*/ 4 w 317"/>
                  <a:gd name="T35" fmla="*/ 7 h 626"/>
                  <a:gd name="T36" fmla="*/ 5 w 317"/>
                  <a:gd name="T37" fmla="*/ 5 h 626"/>
                  <a:gd name="T38" fmla="*/ 6 w 317"/>
                  <a:gd name="T39" fmla="*/ 3 h 626"/>
                  <a:gd name="T40" fmla="*/ 6 w 317"/>
                  <a:gd name="T41" fmla="*/ 2 h 6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99" name="Freeform 119">
                <a:extLst>
                  <a:ext uri="{FF2B5EF4-FFF2-40B4-BE49-F238E27FC236}">
                    <a16:creationId xmlns:a16="http://schemas.microsoft.com/office/drawing/2014/main" id="{27D50555-C1B7-4379-964A-F0F942D50BD3}"/>
                  </a:ext>
                </a:extLst>
              </p:cNvPr>
              <p:cNvSpPr>
                <a:spLocks/>
              </p:cNvSpPr>
              <p:nvPr/>
            </p:nvSpPr>
            <p:spPr bwMode="auto">
              <a:xfrm>
                <a:off x="2904" y="1147"/>
                <a:ext cx="19" cy="21"/>
              </a:xfrm>
              <a:custGeom>
                <a:avLst/>
                <a:gdLst>
                  <a:gd name="T0" fmla="*/ 3 w 132"/>
                  <a:gd name="T1" fmla="*/ 0 h 152"/>
                  <a:gd name="T2" fmla="*/ 3 w 132"/>
                  <a:gd name="T3" fmla="*/ 2 h 152"/>
                  <a:gd name="T4" fmla="*/ 2 w 132"/>
                  <a:gd name="T5" fmla="*/ 3 h 152"/>
                  <a:gd name="T6" fmla="*/ 2 w 132"/>
                  <a:gd name="T7" fmla="*/ 3 h 152"/>
                  <a:gd name="T8" fmla="*/ 1 w 132"/>
                  <a:gd name="T9" fmla="*/ 3 h 152"/>
                  <a:gd name="T10" fmla="*/ 0 w 132"/>
                  <a:gd name="T11" fmla="*/ 2 h 152"/>
                  <a:gd name="T12" fmla="*/ 0 w 132"/>
                  <a:gd name="T13" fmla="*/ 2 h 152"/>
                  <a:gd name="T14" fmla="*/ 0 w 132"/>
                  <a:gd name="T15" fmla="*/ 1 h 152"/>
                  <a:gd name="T16" fmla="*/ 0 w 132"/>
                  <a:gd name="T17" fmla="*/ 0 h 152"/>
                  <a:gd name="T18" fmla="*/ 2 w 132"/>
                  <a:gd name="T19" fmla="*/ 0 h 152"/>
                  <a:gd name="T20" fmla="*/ 3 w 132"/>
                  <a:gd name="T21" fmla="*/ 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100" name="Freeform 120">
                <a:extLst>
                  <a:ext uri="{FF2B5EF4-FFF2-40B4-BE49-F238E27FC236}">
                    <a16:creationId xmlns:a16="http://schemas.microsoft.com/office/drawing/2014/main" id="{157CACA1-95DC-47F7-A278-727EE6EE9290}"/>
                  </a:ext>
                </a:extLst>
              </p:cNvPr>
              <p:cNvSpPr>
                <a:spLocks/>
              </p:cNvSpPr>
              <p:nvPr/>
            </p:nvSpPr>
            <p:spPr bwMode="auto">
              <a:xfrm>
                <a:off x="2833" y="1089"/>
                <a:ext cx="83" cy="135"/>
              </a:xfrm>
              <a:custGeom>
                <a:avLst/>
                <a:gdLst>
                  <a:gd name="T0" fmla="*/ 5 w 578"/>
                  <a:gd name="T1" fmla="*/ 2 h 941"/>
                  <a:gd name="T2" fmla="*/ 7 w 578"/>
                  <a:gd name="T3" fmla="*/ 2 h 941"/>
                  <a:gd name="T4" fmla="*/ 8 w 578"/>
                  <a:gd name="T5" fmla="*/ 1 h 941"/>
                  <a:gd name="T6" fmla="*/ 9 w 578"/>
                  <a:gd name="T7" fmla="*/ 0 h 941"/>
                  <a:gd name="T8" fmla="*/ 11 w 578"/>
                  <a:gd name="T9" fmla="*/ 0 h 941"/>
                  <a:gd name="T10" fmla="*/ 11 w 578"/>
                  <a:gd name="T11" fmla="*/ 0 h 941"/>
                  <a:gd name="T12" fmla="*/ 12 w 578"/>
                  <a:gd name="T13" fmla="*/ 1 h 941"/>
                  <a:gd name="T14" fmla="*/ 12 w 578"/>
                  <a:gd name="T15" fmla="*/ 1 h 941"/>
                  <a:gd name="T16" fmla="*/ 12 w 578"/>
                  <a:gd name="T17" fmla="*/ 2 h 941"/>
                  <a:gd name="T18" fmla="*/ 11 w 578"/>
                  <a:gd name="T19" fmla="*/ 3 h 941"/>
                  <a:gd name="T20" fmla="*/ 11 w 578"/>
                  <a:gd name="T21" fmla="*/ 4 h 941"/>
                  <a:gd name="T22" fmla="*/ 9 w 578"/>
                  <a:gd name="T23" fmla="*/ 6 h 941"/>
                  <a:gd name="T24" fmla="*/ 8 w 578"/>
                  <a:gd name="T25" fmla="*/ 6 h 941"/>
                  <a:gd name="T26" fmla="*/ 7 w 578"/>
                  <a:gd name="T27" fmla="*/ 7 h 941"/>
                  <a:gd name="T28" fmla="*/ 8 w 578"/>
                  <a:gd name="T29" fmla="*/ 8 h 941"/>
                  <a:gd name="T30" fmla="*/ 8 w 578"/>
                  <a:gd name="T31" fmla="*/ 10 h 941"/>
                  <a:gd name="T32" fmla="*/ 8 w 578"/>
                  <a:gd name="T33" fmla="*/ 12 h 941"/>
                  <a:gd name="T34" fmla="*/ 7 w 578"/>
                  <a:gd name="T35" fmla="*/ 13 h 941"/>
                  <a:gd name="T36" fmla="*/ 7 w 578"/>
                  <a:gd name="T37" fmla="*/ 14 h 941"/>
                  <a:gd name="T38" fmla="*/ 6 w 578"/>
                  <a:gd name="T39" fmla="*/ 16 h 941"/>
                  <a:gd name="T40" fmla="*/ 6 w 578"/>
                  <a:gd name="T41" fmla="*/ 17 h 941"/>
                  <a:gd name="T42" fmla="*/ 5 w 578"/>
                  <a:gd name="T43" fmla="*/ 18 h 941"/>
                  <a:gd name="T44" fmla="*/ 4 w 578"/>
                  <a:gd name="T45" fmla="*/ 19 h 941"/>
                  <a:gd name="T46" fmla="*/ 3 w 578"/>
                  <a:gd name="T47" fmla="*/ 19 h 941"/>
                  <a:gd name="T48" fmla="*/ 2 w 578"/>
                  <a:gd name="T49" fmla="*/ 19 h 941"/>
                  <a:gd name="T50" fmla="*/ 1 w 578"/>
                  <a:gd name="T51" fmla="*/ 18 h 941"/>
                  <a:gd name="T52" fmla="*/ 1 w 578"/>
                  <a:gd name="T53" fmla="*/ 16 h 941"/>
                  <a:gd name="T54" fmla="*/ 0 w 578"/>
                  <a:gd name="T55" fmla="*/ 14 h 941"/>
                  <a:gd name="T56" fmla="*/ 0 w 578"/>
                  <a:gd name="T57" fmla="*/ 13 h 941"/>
                  <a:gd name="T58" fmla="*/ 1 w 578"/>
                  <a:gd name="T59" fmla="*/ 11 h 941"/>
                  <a:gd name="T60" fmla="*/ 1 w 578"/>
                  <a:gd name="T61" fmla="*/ 8 h 941"/>
                  <a:gd name="T62" fmla="*/ 2 w 578"/>
                  <a:gd name="T63" fmla="*/ 5 h 941"/>
                  <a:gd name="T64" fmla="*/ 3 w 578"/>
                  <a:gd name="T65" fmla="*/ 3 h 941"/>
                  <a:gd name="T66" fmla="*/ 4 w 578"/>
                  <a:gd name="T67" fmla="*/ 3 h 941"/>
                  <a:gd name="T68" fmla="*/ 5 w 578"/>
                  <a:gd name="T69" fmla="*/ 2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101" name="Freeform 121">
                <a:extLst>
                  <a:ext uri="{FF2B5EF4-FFF2-40B4-BE49-F238E27FC236}">
                    <a16:creationId xmlns:a16="http://schemas.microsoft.com/office/drawing/2014/main" id="{E2B64BEB-D147-4110-A8AF-23C99C9E7871}"/>
                  </a:ext>
                </a:extLst>
              </p:cNvPr>
              <p:cNvSpPr>
                <a:spLocks/>
              </p:cNvSpPr>
              <p:nvPr/>
            </p:nvSpPr>
            <p:spPr bwMode="auto">
              <a:xfrm>
                <a:off x="2883" y="1090"/>
                <a:ext cx="30" cy="21"/>
              </a:xfrm>
              <a:custGeom>
                <a:avLst/>
                <a:gdLst>
                  <a:gd name="T0" fmla="*/ 0 w 210"/>
                  <a:gd name="T1" fmla="*/ 2 h 149"/>
                  <a:gd name="T2" fmla="*/ 1 w 210"/>
                  <a:gd name="T3" fmla="*/ 3 h 149"/>
                  <a:gd name="T4" fmla="*/ 1 w 210"/>
                  <a:gd name="T5" fmla="*/ 3 h 149"/>
                  <a:gd name="T6" fmla="*/ 2 w 210"/>
                  <a:gd name="T7" fmla="*/ 3 h 149"/>
                  <a:gd name="T8" fmla="*/ 4 w 210"/>
                  <a:gd name="T9" fmla="*/ 2 h 149"/>
                  <a:gd name="T10" fmla="*/ 4 w 210"/>
                  <a:gd name="T11" fmla="*/ 2 h 149"/>
                  <a:gd name="T12" fmla="*/ 4 w 210"/>
                  <a:gd name="T13" fmla="*/ 1 h 149"/>
                  <a:gd name="T14" fmla="*/ 4 w 210"/>
                  <a:gd name="T15" fmla="*/ 0 h 149"/>
                  <a:gd name="T16" fmla="*/ 3 w 210"/>
                  <a:gd name="T17" fmla="*/ 0 h 149"/>
                  <a:gd name="T18" fmla="*/ 2 w 210"/>
                  <a:gd name="T19" fmla="*/ 0 h 149"/>
                  <a:gd name="T20" fmla="*/ 1 w 210"/>
                  <a:gd name="T21" fmla="*/ 1 h 149"/>
                  <a:gd name="T22" fmla="*/ 0 w 210"/>
                  <a:gd name="T23" fmla="*/ 2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102" name="Freeform 122">
                <a:extLst>
                  <a:ext uri="{FF2B5EF4-FFF2-40B4-BE49-F238E27FC236}">
                    <a16:creationId xmlns:a16="http://schemas.microsoft.com/office/drawing/2014/main" id="{B8B03EFD-D189-4518-ABA9-3018D8A388B1}"/>
                  </a:ext>
                </a:extLst>
              </p:cNvPr>
              <p:cNvSpPr>
                <a:spLocks/>
              </p:cNvSpPr>
              <p:nvPr/>
            </p:nvSpPr>
            <p:spPr bwMode="auto">
              <a:xfrm>
                <a:off x="2974" y="1146"/>
                <a:ext cx="1" cy="6"/>
              </a:xfrm>
              <a:custGeom>
                <a:avLst/>
                <a:gdLst>
                  <a:gd name="T0" fmla="*/ 0 w 7"/>
                  <a:gd name="T1" fmla="*/ 1 h 42"/>
                  <a:gd name="T2" fmla="*/ 0 w 7"/>
                  <a:gd name="T3" fmla="*/ 0 h 42"/>
                  <a:gd name="T4" fmla="*/ 0 w 7"/>
                  <a:gd name="T5" fmla="*/ 0 h 42"/>
                  <a:gd name="T6" fmla="*/ 0 60000 65536"/>
                  <a:gd name="T7" fmla="*/ 0 60000 65536"/>
                  <a:gd name="T8" fmla="*/ 0 60000 65536"/>
                </a:gdLst>
                <a:ahLst/>
                <a:cxnLst>
                  <a:cxn ang="T6">
                    <a:pos x="T0" y="T1"/>
                  </a:cxn>
                  <a:cxn ang="T7">
                    <a:pos x="T2" y="T3"/>
                  </a:cxn>
                  <a:cxn ang="T8">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headEnd/>
                <a:tailEnd/>
              </a:ln>
            </p:spPr>
            <p:txBody>
              <a:bodyPr/>
              <a:lstStyle/>
              <a:p>
                <a:endParaRPr lang="zh-CN" altLang="en-US"/>
              </a:p>
            </p:txBody>
          </p:sp>
        </p:grpSp>
      </p:grpSp>
      <p:sp>
        <p:nvSpPr>
          <p:cNvPr id="128" name="AutoShape 123">
            <a:extLst>
              <a:ext uri="{FF2B5EF4-FFF2-40B4-BE49-F238E27FC236}">
                <a16:creationId xmlns:a16="http://schemas.microsoft.com/office/drawing/2014/main" id="{55BAB2F7-D69D-4E60-AD99-AF8371147CF7}"/>
              </a:ext>
            </a:extLst>
          </p:cNvPr>
          <p:cNvSpPr>
            <a:spLocks noChangeArrowheads="1"/>
          </p:cNvSpPr>
          <p:nvPr/>
        </p:nvSpPr>
        <p:spPr bwMode="auto">
          <a:xfrm>
            <a:off x="81107" y="2035851"/>
            <a:ext cx="7010400" cy="1540648"/>
          </a:xfrm>
          <a:prstGeom prst="cloudCallout">
            <a:avLst>
              <a:gd name="adj1" fmla="val -34324"/>
              <a:gd name="adj2" fmla="val 81328"/>
            </a:avLst>
          </a:prstGeom>
          <a:gradFill rotWithShape="0">
            <a:gsLst>
              <a:gs pos="0">
                <a:srgbClr val="CCFFCC"/>
              </a:gs>
              <a:gs pos="100000">
                <a:srgbClr val="FFFFFF"/>
              </a:gs>
            </a:gsLst>
            <a:lin ang="189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000" b="1" dirty="0">
                <a:solidFill>
                  <a:srgbClr val="0D466D"/>
                </a:solidFill>
                <a:latin typeface="Verdana" panose="020B0604030504040204" pitchFamily="34" charset="0"/>
              </a:rPr>
              <a:t>蚁群优化算法（</a:t>
            </a:r>
            <a:r>
              <a:rPr lang="en-US" altLang="zh-CN" sz="2000" b="1" dirty="0">
                <a:solidFill>
                  <a:srgbClr val="0D466D"/>
                </a:solidFill>
                <a:latin typeface="Times New Roman" panose="02020603050405020304" pitchFamily="18" charset="0"/>
              </a:rPr>
              <a:t>Ant Colony Optimization</a:t>
            </a:r>
            <a:r>
              <a:rPr lang="zh-CN" altLang="en-US" sz="2000" b="1" dirty="0">
                <a:solidFill>
                  <a:srgbClr val="0D466D"/>
                </a:solidFill>
                <a:latin typeface="Times New Roman" panose="02020603050405020304" pitchFamily="18" charset="0"/>
              </a:rPr>
              <a:t>，</a:t>
            </a:r>
            <a:r>
              <a:rPr lang="en-US" altLang="zh-CN" sz="2000" b="1" dirty="0">
                <a:solidFill>
                  <a:srgbClr val="0D466D"/>
                </a:solidFill>
                <a:latin typeface="Times New Roman" panose="02020603050405020304" pitchFamily="18" charset="0"/>
              </a:rPr>
              <a:t>ACO</a:t>
            </a:r>
            <a:r>
              <a:rPr lang="zh-CN" altLang="en-US" sz="2000" b="1" dirty="0">
                <a:solidFill>
                  <a:srgbClr val="0D466D"/>
                </a:solidFill>
                <a:latin typeface="Verdana" panose="020B0604030504040204" pitchFamily="34" charset="0"/>
              </a:rPr>
              <a:t>）</a:t>
            </a:r>
          </a:p>
          <a:p>
            <a:pPr algn="ctr" eaLnBrk="1" hangingPunct="1"/>
            <a:r>
              <a:rPr lang="zh-CN" altLang="en-US" sz="2000" b="1" dirty="0">
                <a:solidFill>
                  <a:srgbClr val="0D466D"/>
                </a:solidFill>
                <a:latin typeface="Verdana" panose="020B0604030504040204" pitchFamily="34" charset="0"/>
              </a:rPr>
              <a:t>是进化计算的一个分支，</a:t>
            </a:r>
          </a:p>
          <a:p>
            <a:pPr algn="ctr" eaLnBrk="1" hangingPunct="1"/>
            <a:r>
              <a:rPr lang="zh-CN" altLang="en-US" sz="2000" b="1" dirty="0">
                <a:solidFill>
                  <a:srgbClr val="0D466D"/>
                </a:solidFill>
                <a:latin typeface="Verdana" panose="020B0604030504040204" pitchFamily="34" charset="0"/>
              </a:rPr>
              <a:t>是一种模拟自然界蚂蚁觅食行为的随机搜索算法。</a:t>
            </a:r>
          </a:p>
        </p:txBody>
      </p:sp>
      <p:sp>
        <p:nvSpPr>
          <p:cNvPr id="129" name="AutoShape 124">
            <a:extLst>
              <a:ext uri="{FF2B5EF4-FFF2-40B4-BE49-F238E27FC236}">
                <a16:creationId xmlns:a16="http://schemas.microsoft.com/office/drawing/2014/main" id="{4BFC72D5-718C-4BFE-86EB-B15ADA74119E}"/>
              </a:ext>
            </a:extLst>
          </p:cNvPr>
          <p:cNvSpPr>
            <a:spLocks noChangeArrowheads="1"/>
          </p:cNvSpPr>
          <p:nvPr/>
        </p:nvSpPr>
        <p:spPr bwMode="auto">
          <a:xfrm>
            <a:off x="437486" y="959339"/>
            <a:ext cx="5791200" cy="1066800"/>
          </a:xfrm>
          <a:prstGeom prst="cloudCallout">
            <a:avLst>
              <a:gd name="adj1" fmla="val 71800"/>
              <a:gd name="adj2" fmla="val 435"/>
            </a:avLst>
          </a:prstGeom>
          <a:gradFill rotWithShape="0">
            <a:gsLst>
              <a:gs pos="0">
                <a:srgbClr val="FFFFFF"/>
              </a:gs>
              <a:gs pos="100000">
                <a:srgbClr val="CCFFFF"/>
              </a:gs>
            </a:gsLst>
            <a:lin ang="2700000" scaled="1"/>
          </a:gradFill>
          <a:ln w="9525">
            <a:solidFill>
              <a:srgbClr val="CDB33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0" b="1" dirty="0">
                <a:solidFill>
                  <a:srgbClr val="000000"/>
                </a:solidFill>
                <a:latin typeface="Times New Roman" panose="02020603050405020304" pitchFamily="18" charset="0"/>
                <a:ea typeface="楷体_GB2312" pitchFamily="1" charset="-122"/>
              </a:rPr>
              <a:t>       蚁群优化算法的思想来源是怎样的？</a:t>
            </a:r>
          </a:p>
          <a:p>
            <a:pPr algn="ctr" eaLnBrk="1" hangingPunct="1"/>
            <a:r>
              <a:rPr kumimoji="1" lang="zh-CN" altLang="en-US" sz="2400" b="1" dirty="0">
                <a:solidFill>
                  <a:srgbClr val="000000"/>
                </a:solidFill>
                <a:latin typeface="Times New Roman" panose="02020603050405020304" pitchFamily="18" charset="0"/>
                <a:ea typeface="楷体_GB2312" pitchFamily="1" charset="-122"/>
              </a:rPr>
              <a:t>它由谁提出的？</a:t>
            </a:r>
          </a:p>
        </p:txBody>
      </p:sp>
      <p:sp>
        <p:nvSpPr>
          <p:cNvPr id="130" name="AutoShape 125">
            <a:extLst>
              <a:ext uri="{FF2B5EF4-FFF2-40B4-BE49-F238E27FC236}">
                <a16:creationId xmlns:a16="http://schemas.microsoft.com/office/drawing/2014/main" id="{29DD2F9A-5D14-4207-956A-91333011BDED}"/>
              </a:ext>
            </a:extLst>
          </p:cNvPr>
          <p:cNvSpPr>
            <a:spLocks noChangeArrowheads="1"/>
          </p:cNvSpPr>
          <p:nvPr/>
        </p:nvSpPr>
        <p:spPr bwMode="auto">
          <a:xfrm>
            <a:off x="2615084" y="3434090"/>
            <a:ext cx="6438793" cy="2751137"/>
          </a:xfrm>
          <a:prstGeom prst="cloudCallout">
            <a:avLst>
              <a:gd name="adj1" fmla="val -67913"/>
              <a:gd name="adj2" fmla="val 21548"/>
            </a:avLst>
          </a:prstGeom>
          <a:gradFill rotWithShape="0">
            <a:gsLst>
              <a:gs pos="0">
                <a:srgbClr val="CCFFCC"/>
              </a:gs>
              <a:gs pos="100000">
                <a:srgbClr val="FFFFFF"/>
              </a:gs>
            </a:gsLst>
            <a:lin ang="189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dirty="0">
              <a:solidFill>
                <a:srgbClr val="0D466D"/>
              </a:solidFill>
              <a:latin typeface="Verdana" panose="020B0604030504040204" pitchFamily="34" charset="0"/>
            </a:endParaRPr>
          </a:p>
        </p:txBody>
      </p:sp>
      <p:sp>
        <p:nvSpPr>
          <p:cNvPr id="2" name="文本框 1">
            <a:extLst>
              <a:ext uri="{FF2B5EF4-FFF2-40B4-BE49-F238E27FC236}">
                <a16:creationId xmlns:a16="http://schemas.microsoft.com/office/drawing/2014/main" id="{3941860E-8CD2-40A2-8EB0-4446864039BE}"/>
              </a:ext>
            </a:extLst>
          </p:cNvPr>
          <p:cNvSpPr txBox="1"/>
          <p:nvPr/>
        </p:nvSpPr>
        <p:spPr>
          <a:xfrm>
            <a:off x="3449161" y="3778770"/>
            <a:ext cx="5020261" cy="2031325"/>
          </a:xfrm>
          <a:prstGeom prst="rect">
            <a:avLst/>
          </a:prstGeom>
          <a:noFill/>
        </p:spPr>
        <p:txBody>
          <a:bodyPr wrap="square" rtlCol="0">
            <a:spAutoFit/>
          </a:bodyPr>
          <a:lstStyle/>
          <a:p>
            <a:pPr algn="ctr"/>
            <a:r>
              <a:rPr lang="zh-CN" altLang="en-US" b="1" dirty="0">
                <a:solidFill>
                  <a:srgbClr val="0D466D"/>
                </a:solidFill>
                <a:latin typeface="Verdana" panose="020B0604030504040204" pitchFamily="34" charset="0"/>
              </a:rPr>
              <a:t>蚁群优化算法最早由意大利学者</a:t>
            </a:r>
            <a:r>
              <a:rPr lang="en-US" altLang="zh-CN" b="1" dirty="0" err="1">
                <a:solidFill>
                  <a:srgbClr val="0D466D"/>
                </a:solidFill>
                <a:latin typeface="Verdana" panose="020B0604030504040204" pitchFamily="34" charset="0"/>
              </a:rPr>
              <a:t>Dorigo</a:t>
            </a:r>
            <a:r>
              <a:rPr lang="zh-CN" altLang="en-US" b="1" dirty="0">
                <a:solidFill>
                  <a:srgbClr val="0D466D"/>
                </a:solidFill>
                <a:latin typeface="Verdana" panose="020B0604030504040204" pitchFamily="34" charset="0"/>
              </a:rPr>
              <a:t>、</a:t>
            </a:r>
            <a:r>
              <a:rPr lang="en-US" altLang="zh-CN" b="1" dirty="0" err="1">
                <a:solidFill>
                  <a:srgbClr val="0D466D"/>
                </a:solidFill>
                <a:latin typeface="Verdana" panose="020B0604030504040204" pitchFamily="34" charset="0"/>
              </a:rPr>
              <a:t>Maniezzo</a:t>
            </a:r>
            <a:r>
              <a:rPr lang="zh-CN" altLang="en-US" b="1" dirty="0">
                <a:solidFill>
                  <a:srgbClr val="0D466D"/>
                </a:solidFill>
                <a:latin typeface="Verdana" panose="020B0604030504040204" pitchFamily="34" charset="0"/>
              </a:rPr>
              <a:t>等人于</a:t>
            </a:r>
            <a:r>
              <a:rPr lang="en-US" altLang="zh-CN" b="1" dirty="0">
                <a:solidFill>
                  <a:srgbClr val="0D466D"/>
                </a:solidFill>
                <a:latin typeface="Verdana" panose="020B0604030504040204" pitchFamily="34" charset="0"/>
              </a:rPr>
              <a:t>20</a:t>
            </a:r>
            <a:r>
              <a:rPr lang="zh-CN" altLang="en-US" b="1" dirty="0">
                <a:solidFill>
                  <a:srgbClr val="0D466D"/>
                </a:solidFill>
                <a:latin typeface="Verdana" panose="020B0604030504040204" pitchFamily="34" charset="0"/>
              </a:rPr>
              <a:t>世纪</a:t>
            </a:r>
            <a:r>
              <a:rPr lang="en-US" altLang="zh-CN" b="1" dirty="0">
                <a:solidFill>
                  <a:srgbClr val="0D466D"/>
                </a:solidFill>
                <a:latin typeface="Verdana" panose="020B0604030504040204" pitchFamily="34" charset="0"/>
              </a:rPr>
              <a:t>90</a:t>
            </a:r>
            <a:r>
              <a:rPr lang="zh-CN" altLang="en-US" b="1" dirty="0">
                <a:solidFill>
                  <a:srgbClr val="0D466D"/>
                </a:solidFill>
                <a:latin typeface="Verdana" panose="020B0604030504040204" pitchFamily="34" charset="0"/>
              </a:rPr>
              <a:t>年代首先提出。他们在研究蚂蚁觅食的过程中，发现单个蚂蚁的行为比较简单，但是蚁群整体却可以体现一些智能的行为。受此启发，提出了</a:t>
            </a:r>
            <a:r>
              <a:rPr lang="en-US" altLang="zh-CN" b="1" dirty="0">
                <a:solidFill>
                  <a:srgbClr val="0D466D"/>
                </a:solidFill>
                <a:latin typeface="Verdana" panose="020B0604030504040204" pitchFamily="34" charset="0"/>
              </a:rPr>
              <a:t>ACO</a:t>
            </a:r>
            <a:r>
              <a:rPr lang="zh-CN" altLang="en-US" b="1" dirty="0">
                <a:solidFill>
                  <a:srgbClr val="0D466D"/>
                </a:solidFill>
                <a:latin typeface="Verdana" panose="020B0604030504040204" pitchFamily="34" charset="0"/>
              </a:rPr>
              <a:t>算法，并成为了解决离散优化问题的主要方法之一，被应用于了各个领域之中。</a:t>
            </a:r>
            <a:endParaRPr lang="zh-CN" altLang="en-US" sz="1800" b="1" dirty="0">
              <a:solidFill>
                <a:srgbClr val="0D466D"/>
              </a:solidFill>
              <a:latin typeface="Verdana" panose="020B0604030504040204" pitchFamily="34" charset="0"/>
            </a:endParaRPr>
          </a:p>
        </p:txBody>
      </p:sp>
    </p:spTree>
    <p:extLst>
      <p:ext uri="{BB962C8B-B14F-4D97-AF65-F5344CB8AC3E}">
        <p14:creationId xmlns:p14="http://schemas.microsoft.com/office/powerpoint/2010/main" val="1026353452"/>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blinds(horizontal)">
                                      <p:cBhvr>
                                        <p:cTn id="12" dur="500"/>
                                        <p:tgtEl>
                                          <p:spTgt spid="129"/>
                                        </p:tgtEl>
                                      </p:cBhvr>
                                    </p:animEffect>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barn(inVertical)">
                                      <p:cBhvr>
                                        <p:cTn id="27" dur="500"/>
                                        <p:tgtEl>
                                          <p:spTgt spid="1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48</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蚁群优化算法的起源</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376" y="1641719"/>
            <a:ext cx="2880320" cy="2137795"/>
          </a:xfrm>
          <a:prstGeom prst="rect">
            <a:avLst/>
          </a:prstGeom>
        </p:spPr>
      </p:pic>
      <p:pic>
        <p:nvPicPr>
          <p:cNvPr id="16388" name="Picture 4" descr="https://gimg2.baidu.com/image_search/src=http%3A%2F%2Fdingyue.ws.126.net%2F2021%2F0723%2F6af9a050g00qwo1r900dlc000b4005uc.gif&amp;refer=http%3A%2F%2Fdingyue.ws.126.net&amp;app=2002&amp;size=f9999,10000&amp;q=a80&amp;n=0&amp;g=0n&amp;fmt=jpeg?sec=1638278206&amp;t=b0163cf208af83c590cfb53a83cd014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78886" y="3923531"/>
            <a:ext cx="2921680"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gimg2.baidu.com/image_search/src=http%3A%2F%2Fattach-bbs.letv.com%2Fforum%2F201704%2F02%2F130810wn5oas8n5hoauana.gif&amp;refer=http%3A%2F%2Fattach-bbs.letv.com&amp;app=2002&amp;size=f9999,10000&amp;q=a80&amp;n=0&amp;g=0n&amp;fmt=jpeg?sec=1638278258&amp;t=906e99e1afa4ff008bb4c360b25d44dc"/>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6813" y="3923531"/>
            <a:ext cx="2880319"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s://gimg2.baidu.com/image_search/src=http%3A%2F%2Fp0.ssl.cdn.btime.com%2Ft01c0f73d35e6bfb268.gif&amp;refer=http%3A%2F%2Fp0.ssl.cdn.btime.com&amp;app=2002&amp;size=f9999,10000&amp;q=a80&amp;n=0&amp;g=0n&amp;fmt=jpeg?sec=1638278342&amp;t=b78f9843f2ac8cefb178f35956d31a3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98065" y="1641719"/>
            <a:ext cx="2925732" cy="2123539"/>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https://gimg2.baidu.com/image_search/src=http%3A%2F%2F5b0988e595225.cdn.sohucs.com%2Fimages%2F20180525%2F0b07dba3d96d422983c85566047b70c9.gif&amp;refer=http%3A%2F%2F5b0988e595225.cdn.sohucs.com&amp;app=2002&amp;size=f9999,10000&amp;q=a80&amp;n=0&amp;g=0n&amp;fmt=jpeg?sec=1638279211&amp;t=b1f62b332c6836ad2f9c513fbbbfbda8"/>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086852" y="3923531"/>
            <a:ext cx="2936945"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https://gimg2.baidu.com/image_search/src=http%3A%2F%2Fimg3.doubanio.com%2Fview%2Fgroup_topic%2Fraw%2Fpublic%2Fp409501540.jpg&amp;refer=http%3A%2F%2Fimg3.doubanio.com&amp;app=2002&amp;size=f9999,10000&amp;q=a80&amp;n=0&amp;g=0n&amp;fmt=jpeg?sec=1638279984&amp;t=6a6d250803e98cbe998fba1451455da3"/>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6813" y="1641720"/>
            <a:ext cx="2880319" cy="212353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399060" y="1043211"/>
            <a:ext cx="4824536" cy="523220"/>
          </a:xfrm>
          <a:prstGeom prst="rect">
            <a:avLst/>
          </a:prstGeom>
          <a:noFill/>
        </p:spPr>
        <p:txBody>
          <a:bodyPr wrap="squar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自然界蚁群智能行为现象</a:t>
            </a:r>
          </a:p>
        </p:txBody>
      </p:sp>
    </p:spTree>
    <p:extLst>
      <p:ext uri="{BB962C8B-B14F-4D97-AF65-F5344CB8AC3E}">
        <p14:creationId xmlns:p14="http://schemas.microsoft.com/office/powerpoint/2010/main" val="3574948889"/>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396"/>
                                        </p:tgtEl>
                                        <p:attrNameLst>
                                          <p:attrName>style.visibility</p:attrName>
                                        </p:attrNameLst>
                                      </p:cBhvr>
                                      <p:to>
                                        <p:strVal val="visible"/>
                                      </p:to>
                                    </p:set>
                                    <p:animEffect transition="in" filter="barn(inVertical)">
                                      <p:cBhvr>
                                        <p:cTn id="7" dur="500"/>
                                        <p:tgtEl>
                                          <p:spTgt spid="1639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392"/>
                                        </p:tgtEl>
                                        <p:attrNameLst>
                                          <p:attrName>style.visibility</p:attrName>
                                        </p:attrNameLst>
                                      </p:cBhvr>
                                      <p:to>
                                        <p:strVal val="visible"/>
                                      </p:to>
                                    </p:set>
                                    <p:animEffect transition="in" filter="barn(inVertical)">
                                      <p:cBhvr>
                                        <p:cTn id="17" dur="500"/>
                                        <p:tgtEl>
                                          <p:spTgt spid="1639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390"/>
                                        </p:tgtEl>
                                        <p:attrNameLst>
                                          <p:attrName>style.visibility</p:attrName>
                                        </p:attrNameLst>
                                      </p:cBhvr>
                                      <p:to>
                                        <p:strVal val="visible"/>
                                      </p:to>
                                    </p:set>
                                    <p:animEffect transition="in" filter="barn(inVertical)">
                                      <p:cBhvr>
                                        <p:cTn id="22" dur="500"/>
                                        <p:tgtEl>
                                          <p:spTgt spid="1639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388"/>
                                        </p:tgtEl>
                                        <p:attrNameLst>
                                          <p:attrName>style.visibility</p:attrName>
                                        </p:attrNameLst>
                                      </p:cBhvr>
                                      <p:to>
                                        <p:strVal val="visible"/>
                                      </p:to>
                                    </p:set>
                                    <p:animEffect transition="in" filter="barn(inVertical)">
                                      <p:cBhvr>
                                        <p:cTn id="27" dur="500"/>
                                        <p:tgtEl>
                                          <p:spTgt spid="1638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6394"/>
                                        </p:tgtEl>
                                        <p:attrNameLst>
                                          <p:attrName>style.visibility</p:attrName>
                                        </p:attrNameLst>
                                      </p:cBhvr>
                                      <p:to>
                                        <p:strVal val="visible"/>
                                      </p:to>
                                    </p:set>
                                    <p:animEffect transition="in" filter="barn(inVertical)">
                                      <p:cBhvr>
                                        <p:cTn id="32" dur="500"/>
                                        <p:tgtEl>
                                          <p:spTgt spid="163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49</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蚁群优化算法的起源</a:t>
            </a:r>
          </a:p>
        </p:txBody>
      </p:sp>
      <p:pic>
        <p:nvPicPr>
          <p:cNvPr id="10" name="图片 9">
            <a:extLst>
              <a:ext uri="{FF2B5EF4-FFF2-40B4-BE49-F238E27FC236}">
                <a16:creationId xmlns:a16="http://schemas.microsoft.com/office/drawing/2014/main" id="{A6A53F55-996B-4158-A720-0E58FA9D5E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36" y="1763291"/>
            <a:ext cx="4919340" cy="4504390"/>
          </a:xfrm>
          <a:prstGeom prst="rect">
            <a:avLst/>
          </a:prstGeom>
        </p:spPr>
      </p:pic>
      <p:sp>
        <p:nvSpPr>
          <p:cNvPr id="11" name="文本框 10"/>
          <p:cNvSpPr txBox="1"/>
          <p:nvPr/>
        </p:nvSpPr>
        <p:spPr>
          <a:xfrm>
            <a:off x="3199651" y="1078290"/>
            <a:ext cx="3240360" cy="523220"/>
          </a:xfrm>
          <a:prstGeom prst="rect">
            <a:avLst/>
          </a:prstGeom>
          <a:noFill/>
        </p:spPr>
        <p:txBody>
          <a:bodyPr wrap="squar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著名的双桥实验</a:t>
            </a:r>
          </a:p>
        </p:txBody>
      </p:sp>
      <p:sp>
        <p:nvSpPr>
          <p:cNvPr id="12" name="矩形 11"/>
          <p:cNvSpPr/>
          <p:nvPr/>
        </p:nvSpPr>
        <p:spPr>
          <a:xfrm>
            <a:off x="4775324" y="1547267"/>
            <a:ext cx="4248472" cy="5170646"/>
          </a:xfrm>
          <a:prstGeom prst="rect">
            <a:avLst/>
          </a:prstGeom>
        </p:spPr>
        <p:txBody>
          <a:bodyPr wrap="square">
            <a:spAutoFit/>
          </a:bodyPr>
          <a:lstStyle/>
          <a:p>
            <a:pPr marL="342900" indent="-342900" algn="just">
              <a:buFont typeface="Wingdings" panose="05000000000000000000" pitchFamily="2" charset="2"/>
              <a:buChar char="p"/>
            </a:pPr>
            <a:r>
              <a:rPr lang="zh-CN" altLang="en-US" sz="2200" b="1" dirty="0">
                <a:solidFill>
                  <a:srgbClr val="333333"/>
                </a:solidFill>
                <a:latin typeface="微软雅黑" panose="020B0503020204020204" pitchFamily="34" charset="-122"/>
                <a:ea typeface="微软雅黑" panose="020B0503020204020204" pitchFamily="34" charset="-122"/>
              </a:rPr>
              <a:t>蚁群在不同的环境下，均可以寻找到最短到达食物源的路径；</a:t>
            </a:r>
            <a:endParaRPr lang="en-US" altLang="zh-CN" sz="2200" b="1" dirty="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p"/>
            </a:pPr>
            <a:r>
              <a:rPr lang="zh-CN" altLang="en-US" sz="2200" b="1" dirty="0">
                <a:solidFill>
                  <a:srgbClr val="333333"/>
                </a:solidFill>
                <a:latin typeface="微软雅黑" panose="020B0503020204020204" pitchFamily="34" charset="-122"/>
                <a:ea typeface="微软雅黑" panose="020B0503020204020204" pitchFamily="34" charset="-122"/>
              </a:rPr>
              <a:t>蚁群内的蚂蚁可以通过某种信息机制实现信息的传递；</a:t>
            </a:r>
            <a:endParaRPr lang="en-US" altLang="zh-CN" sz="2200" b="1" dirty="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p"/>
            </a:pPr>
            <a:r>
              <a:rPr lang="zh-CN" altLang="en-US" sz="2200" b="1" dirty="0">
                <a:solidFill>
                  <a:srgbClr val="333333"/>
                </a:solidFill>
                <a:latin typeface="微软雅黑" panose="020B0503020204020204" pitchFamily="34" charset="-122"/>
                <a:ea typeface="微软雅黑" panose="020B0503020204020204" pitchFamily="34" charset="-122"/>
              </a:rPr>
              <a:t>蚂蚁会在其经过的路径上释放一种可以称之为“信息素”的物质；</a:t>
            </a:r>
            <a:endParaRPr lang="en-US" altLang="zh-CN" sz="2200" b="1" dirty="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p"/>
            </a:pPr>
            <a:r>
              <a:rPr lang="zh-CN" altLang="en-US" sz="2200" b="1" dirty="0">
                <a:solidFill>
                  <a:srgbClr val="333333"/>
                </a:solidFill>
                <a:latin typeface="微软雅黑" panose="020B0503020204020204" pitchFamily="34" charset="-122"/>
                <a:ea typeface="微软雅黑" panose="020B0503020204020204" pitchFamily="34" charset="-122"/>
              </a:rPr>
              <a:t>蚁群内的蚂蚁对“信息素”具有感知能力，它们会沿着“信息素”浓度较高路径行走，而每只路过的蚂蚁都会在路上留下“信息素”；</a:t>
            </a:r>
            <a:endParaRPr lang="en-US" altLang="zh-CN" sz="2200" b="1" dirty="0">
              <a:solidFill>
                <a:srgbClr val="333333"/>
              </a:solidFill>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p"/>
            </a:pPr>
            <a:r>
              <a:rPr lang="zh-CN" altLang="en-US" sz="2200" b="1" dirty="0">
                <a:solidFill>
                  <a:srgbClr val="333333"/>
                </a:solidFill>
                <a:latin typeface="微软雅黑" panose="020B0503020204020204" pitchFamily="34" charset="-122"/>
                <a:ea typeface="微软雅黑" panose="020B0503020204020204" pitchFamily="34" charset="-122"/>
              </a:rPr>
              <a:t>形成一种类似正反馈的机制，经过一段时间后，整个蚁群就会沿着最短路径到达食物源了。</a:t>
            </a:r>
            <a:endParaRPr lang="zh-CN" altLang="en-US" sz="2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3030090"/>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circle(in)">
                                      <p:cBhvr>
                                        <p:cTn id="17" dur="20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circle(in)">
                                      <p:cBhvr>
                                        <p:cTn id="22" dur="20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circle(in)">
                                      <p:cBhvr>
                                        <p:cTn id="27" dur="2000"/>
                                        <p:tgtEl>
                                          <p:spTgt spid="1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wipe(down)">
                                      <p:cBhvr>
                                        <p:cTn id="32" dur="500"/>
                                        <p:tgtEl>
                                          <p:spTgt spid="1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animEffect transition="in" filter="wipe(down)">
                                      <p:cBhvr>
                                        <p:cTn id="3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人类社会的群体智能</a:t>
            </a:r>
          </a:p>
        </p:txBody>
      </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5</a:t>
            </a:fld>
            <a:endParaRPr lang="zh-CN" altLang="en-US"/>
          </a:p>
        </p:txBody>
      </p:sp>
      <p:pic>
        <p:nvPicPr>
          <p:cNvPr id="5" name="图片 4">
            <a:extLst>
              <a:ext uri="{FF2B5EF4-FFF2-40B4-BE49-F238E27FC236}">
                <a16:creationId xmlns:a16="http://schemas.microsoft.com/office/drawing/2014/main" id="{09F8CDFC-F74F-FBA3-4B9A-ED49A980A4A4}"/>
              </a:ext>
            </a:extLst>
          </p:cNvPr>
          <p:cNvPicPr>
            <a:picLocks noChangeAspect="1"/>
          </p:cNvPicPr>
          <p:nvPr/>
        </p:nvPicPr>
        <p:blipFill>
          <a:blip r:embed="rId2"/>
          <a:stretch>
            <a:fillRect/>
          </a:stretch>
        </p:blipFill>
        <p:spPr>
          <a:xfrm>
            <a:off x="1655849" y="1786819"/>
            <a:ext cx="1988311" cy="2838896"/>
          </a:xfrm>
          <a:prstGeom prst="rect">
            <a:avLst/>
          </a:prstGeom>
        </p:spPr>
      </p:pic>
      <p:sp>
        <p:nvSpPr>
          <p:cNvPr id="6" name="矩形 22">
            <a:extLst>
              <a:ext uri="{FF2B5EF4-FFF2-40B4-BE49-F238E27FC236}">
                <a16:creationId xmlns:a16="http://schemas.microsoft.com/office/drawing/2014/main" id="{1F24E411-7A64-7AD9-9468-C6C4D00C2EE5}"/>
              </a:ext>
            </a:extLst>
          </p:cNvPr>
          <p:cNvSpPr>
            <a:spLocks noChangeArrowheads="1"/>
          </p:cNvSpPr>
          <p:nvPr/>
        </p:nvSpPr>
        <p:spPr bwMode="auto">
          <a:xfrm>
            <a:off x="1582621" y="4541252"/>
            <a:ext cx="2134765" cy="121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200000"/>
              </a:lnSpc>
              <a:spcBef>
                <a:spcPct val="0"/>
              </a:spcBef>
              <a:buFontTx/>
              <a:buNone/>
            </a:pPr>
            <a:r>
              <a:rPr lang="zh-CN" altLang="en-US" sz="2000" dirty="0">
                <a:solidFill>
                  <a:srgbClr val="3333FF"/>
                </a:solidFill>
              </a:rPr>
              <a:t>庞勒（</a:t>
            </a:r>
            <a:r>
              <a:rPr lang="en-US" altLang="zh-CN" sz="2000" dirty="0">
                <a:solidFill>
                  <a:srgbClr val="3333FF"/>
                </a:solidFill>
              </a:rPr>
              <a:t>1895</a:t>
            </a:r>
            <a:r>
              <a:rPr lang="zh-CN" altLang="en-US" sz="2000" dirty="0">
                <a:solidFill>
                  <a:srgbClr val="3333FF"/>
                </a:solidFill>
              </a:rPr>
              <a:t>）</a:t>
            </a:r>
            <a:endParaRPr lang="en-US" altLang="zh-CN" sz="2000" dirty="0">
              <a:solidFill>
                <a:srgbClr val="3333FF"/>
              </a:solidFill>
            </a:endParaRPr>
          </a:p>
          <a:p>
            <a:pPr algn="ctr" eaLnBrk="1" hangingPunct="1">
              <a:lnSpc>
                <a:spcPct val="200000"/>
              </a:lnSpc>
              <a:spcBef>
                <a:spcPct val="0"/>
              </a:spcBef>
              <a:buFontTx/>
              <a:buNone/>
            </a:pPr>
            <a:endParaRPr lang="zh-CN" altLang="en-US" sz="2000" dirty="0">
              <a:solidFill>
                <a:srgbClr val="C00000"/>
              </a:solidFill>
            </a:endParaRPr>
          </a:p>
        </p:txBody>
      </p:sp>
      <p:sp>
        <p:nvSpPr>
          <p:cNvPr id="8" name="TextBox 99">
            <a:extLst>
              <a:ext uri="{FF2B5EF4-FFF2-40B4-BE49-F238E27FC236}">
                <a16:creationId xmlns:a16="http://schemas.microsoft.com/office/drawing/2014/main" id="{572BE63C-876F-4BDC-C448-70C14FA9EE55}"/>
              </a:ext>
            </a:extLst>
          </p:cNvPr>
          <p:cNvSpPr txBox="1">
            <a:spLocks noChangeArrowheads="1"/>
          </p:cNvSpPr>
          <p:nvPr/>
        </p:nvSpPr>
        <p:spPr bwMode="auto">
          <a:xfrm>
            <a:off x="855951" y="5169310"/>
            <a:ext cx="35881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人在群体中个性消失，感情不断强化，呈现出巨大的破坏力</a:t>
            </a:r>
            <a:endParaRPr lang="en-US" altLang="zh-CN" sz="1600" dirty="0">
              <a:solidFill>
                <a:srgbClr val="3333CC"/>
              </a:solidFill>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5A3699F5-D716-6477-4CC2-81683AB4C60E}"/>
              </a:ext>
            </a:extLst>
          </p:cNvPr>
          <p:cNvPicPr>
            <a:picLocks noChangeAspect="1"/>
          </p:cNvPicPr>
          <p:nvPr/>
        </p:nvPicPr>
        <p:blipFill>
          <a:blip r:embed="rId3"/>
          <a:stretch>
            <a:fillRect/>
          </a:stretch>
        </p:blipFill>
        <p:spPr>
          <a:xfrm>
            <a:off x="5282254" y="1874252"/>
            <a:ext cx="2603500" cy="2667000"/>
          </a:xfrm>
          <a:prstGeom prst="rect">
            <a:avLst/>
          </a:prstGeom>
        </p:spPr>
      </p:pic>
      <p:sp>
        <p:nvSpPr>
          <p:cNvPr id="13" name="矩形 22">
            <a:extLst>
              <a:ext uri="{FF2B5EF4-FFF2-40B4-BE49-F238E27FC236}">
                <a16:creationId xmlns:a16="http://schemas.microsoft.com/office/drawing/2014/main" id="{BA43BCB1-0B38-3DDD-CF80-3B7C8F69E446}"/>
              </a:ext>
            </a:extLst>
          </p:cNvPr>
          <p:cNvSpPr>
            <a:spLocks noChangeArrowheads="1"/>
          </p:cNvSpPr>
          <p:nvPr/>
        </p:nvSpPr>
        <p:spPr bwMode="auto">
          <a:xfrm>
            <a:off x="5516621" y="4541251"/>
            <a:ext cx="2134765" cy="121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200000"/>
              </a:lnSpc>
              <a:spcBef>
                <a:spcPct val="0"/>
              </a:spcBef>
              <a:buFontTx/>
              <a:buNone/>
            </a:pPr>
            <a:r>
              <a:rPr lang="zh-CN" altLang="en-US" sz="2000" dirty="0">
                <a:solidFill>
                  <a:srgbClr val="3333FF"/>
                </a:solidFill>
              </a:rPr>
              <a:t>维基百科（</a:t>
            </a:r>
            <a:r>
              <a:rPr lang="en-US" altLang="zh-CN" sz="2000" dirty="0">
                <a:solidFill>
                  <a:srgbClr val="3333FF"/>
                </a:solidFill>
              </a:rPr>
              <a:t>2021</a:t>
            </a:r>
            <a:r>
              <a:rPr lang="zh-CN" altLang="en-US" sz="2000" dirty="0">
                <a:solidFill>
                  <a:srgbClr val="3333FF"/>
                </a:solidFill>
              </a:rPr>
              <a:t>）</a:t>
            </a:r>
            <a:endParaRPr lang="en-US" altLang="zh-CN" sz="2000" dirty="0">
              <a:solidFill>
                <a:srgbClr val="3333FF"/>
              </a:solidFill>
            </a:endParaRPr>
          </a:p>
          <a:p>
            <a:pPr algn="ctr" eaLnBrk="1" hangingPunct="1">
              <a:lnSpc>
                <a:spcPct val="200000"/>
              </a:lnSpc>
              <a:spcBef>
                <a:spcPct val="0"/>
              </a:spcBef>
              <a:buFontTx/>
              <a:buNone/>
            </a:pPr>
            <a:endParaRPr lang="zh-CN" altLang="en-US" sz="2000" dirty="0">
              <a:solidFill>
                <a:srgbClr val="C00000"/>
              </a:solidFill>
            </a:endParaRPr>
          </a:p>
        </p:txBody>
      </p:sp>
      <p:sp>
        <p:nvSpPr>
          <p:cNvPr id="14" name="TextBox 99">
            <a:extLst>
              <a:ext uri="{FF2B5EF4-FFF2-40B4-BE49-F238E27FC236}">
                <a16:creationId xmlns:a16="http://schemas.microsoft.com/office/drawing/2014/main" id="{C01A1F88-3FD0-05BE-4EA2-062CE13F247B}"/>
              </a:ext>
            </a:extLst>
          </p:cNvPr>
          <p:cNvSpPr txBox="1">
            <a:spLocks noChangeArrowheads="1"/>
          </p:cNvSpPr>
          <p:nvPr/>
        </p:nvSpPr>
        <p:spPr bwMode="auto">
          <a:xfrm>
            <a:off x="4903593" y="5147667"/>
            <a:ext cx="35881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网络用户参与维护、更新词条，</a:t>
            </a:r>
            <a:endParaRPr lang="en-US" altLang="zh-CN" sz="1600"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构成庞大的百科全书</a:t>
            </a:r>
            <a:endParaRPr lang="en-US" altLang="zh-CN" sz="1600" dirty="0">
              <a:solidFill>
                <a:srgbClr val="3333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2841606"/>
      </p:ext>
    </p:extLst>
  </p:cSld>
  <p:clrMapOvr>
    <a:masterClrMapping/>
  </p:clrMapOvr>
  <p:transition spd="slow" advTm="18981">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Modifying behaviour of a real ant colony; (a) search of food; (b) ant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982" y="4199872"/>
            <a:ext cx="7272808" cy="2639078"/>
          </a:xfrm>
          <a:prstGeom prst="rect">
            <a:avLst/>
          </a:prstGeom>
          <a:noFill/>
          <a:extLst>
            <a:ext uri="{909E8E84-426E-40DD-AFC4-6F175D3DCCD1}">
              <a14:hiddenFill xmlns:a14="http://schemas.microsoft.com/office/drawing/2010/main">
                <a:solidFill>
                  <a:srgbClr val="FFFFFF"/>
                </a:solidFill>
              </a14:hiddenFill>
            </a:ext>
          </a:extLst>
        </p:spPr>
      </p:pic>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50</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蚁群优化算法的起源</a:t>
            </a:r>
          </a:p>
        </p:txBody>
      </p:sp>
      <p:pic>
        <p:nvPicPr>
          <p:cNvPr id="18434" name="Picture 2" descr="Optimization Based on Simulation of Ants Colony | SpringerLi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84" y="1601510"/>
            <a:ext cx="7272808" cy="266429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66812" y="1043211"/>
            <a:ext cx="8856983" cy="523220"/>
          </a:xfrm>
          <a:prstGeom prst="rect">
            <a:avLst/>
          </a:prstGeom>
          <a:noFill/>
        </p:spPr>
        <p:txBody>
          <a:bodyPr wrap="squar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蚁群在遇到动态障碍后会在短时间内找到新的最优路径</a:t>
            </a:r>
          </a:p>
        </p:txBody>
      </p:sp>
    </p:spTree>
    <p:extLst>
      <p:ext uri="{BB962C8B-B14F-4D97-AF65-F5344CB8AC3E}">
        <p14:creationId xmlns:p14="http://schemas.microsoft.com/office/powerpoint/2010/main" val="1314575417"/>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wipe(down)">
                                      <p:cBhvr>
                                        <p:cTn id="12" dur="500"/>
                                        <p:tgtEl>
                                          <p:spTgt spid="184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2"/>
          <p:cNvSpPr>
            <a:spLocks noChangeArrowheads="1"/>
          </p:cNvSpPr>
          <p:nvPr/>
        </p:nvSpPr>
        <p:spPr bwMode="auto">
          <a:xfrm>
            <a:off x="6935564" y="1078235"/>
            <a:ext cx="2023254" cy="5221560"/>
          </a:xfrm>
          <a:prstGeom prst="rect">
            <a:avLst/>
          </a:prstGeom>
          <a:gradFill rotWithShape="1">
            <a:gsLst>
              <a:gs pos="0">
                <a:srgbClr val="85A7D1"/>
              </a:gs>
              <a:gs pos="100000">
                <a:srgbClr val="ECF1F8"/>
              </a:gs>
            </a:gsLst>
            <a:lin ang="5400000" scaled="1"/>
          </a:gradFill>
          <a:ln w="9525">
            <a:solidFill>
              <a:srgbClr val="585E1C"/>
            </a:solidFill>
            <a:miter lim="800000"/>
            <a:headEnd/>
            <a:tailEnd/>
          </a:ln>
          <a:effectLst>
            <a:outerShdw dist="20000" dir="5400000" rotWithShape="0">
              <a:srgbClr val="808080">
                <a:alpha val="37999"/>
              </a:srgbClr>
            </a:outerShdw>
          </a:effec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p:txBody>
      </p:sp>
      <p:sp>
        <p:nvSpPr>
          <p:cNvPr id="2" name="矩形 1"/>
          <p:cNvSpPr/>
          <p:nvPr/>
        </p:nvSpPr>
        <p:spPr>
          <a:xfrm>
            <a:off x="94804" y="2627387"/>
            <a:ext cx="6696744" cy="3980705"/>
          </a:xfrm>
          <a:prstGeom prst="rect">
            <a:avLst/>
          </a:prstGeom>
        </p:spPr>
        <p:txBody>
          <a:bodyPr wrap="square">
            <a:spAutoFit/>
          </a:bodyPr>
          <a:lstStyle/>
          <a:p>
            <a:pPr marL="342900" indent="-342900" algn="just">
              <a:lnSpc>
                <a:spcPts val="34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用蚂蚁的行走路径表示待优化问题的可行解，整个蚂蚁群体的所有路径构成待优化问题的解空间</a:t>
            </a:r>
            <a:endParaRPr lang="en-US" altLang="zh-CN" sz="2400" b="1" dirty="0">
              <a:latin typeface="微软雅黑" panose="020B0503020204020204" pitchFamily="34" charset="-122"/>
              <a:ea typeface="微软雅黑" panose="020B0503020204020204" pitchFamily="34" charset="-122"/>
            </a:endParaRPr>
          </a:p>
          <a:p>
            <a:pPr marL="342900" indent="-342900" algn="just">
              <a:lnSpc>
                <a:spcPts val="34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路径较短的蚂蚁释放的信息素量较多，随着时间的推进，较短的路径上累积的信息素浓度逐渐增高，选择该路径的蚂蚁个数也愈来愈多。最终，整个蚂蚁会在正反馈的作用下集中到最佳的路径上，此时对应的便是待优化问题的最优解</a:t>
            </a:r>
          </a:p>
        </p:txBody>
      </p:sp>
      <p:sp>
        <p:nvSpPr>
          <p:cNvPr id="3" name="内容占位符 9"/>
          <p:cNvSpPr>
            <a:spLocks noGrp="1"/>
          </p:cNvSpPr>
          <p:nvPr>
            <p:ph idx="1"/>
          </p:nvPr>
        </p:nvSpPr>
        <p:spPr>
          <a:xfrm>
            <a:off x="94804" y="1187227"/>
            <a:ext cx="6911975" cy="1296144"/>
          </a:xfrm>
        </p:spPr>
        <p:txBody>
          <a:bodyPr/>
          <a:lstStyle/>
          <a:p>
            <a:pPr algn="just" eaLnBrk="1" hangingPunct="1">
              <a:lnSpc>
                <a:spcPts val="34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意大利学者</a:t>
            </a:r>
            <a:r>
              <a:rPr lang="en-US" altLang="zh-CN" sz="2400" b="1" dirty="0" err="1">
                <a:latin typeface="微软雅黑" panose="020B0503020204020204" pitchFamily="34" charset="-122"/>
                <a:ea typeface="微软雅黑" panose="020B0503020204020204" pitchFamily="34" charset="-122"/>
              </a:rPr>
              <a:t>Dorigo</a:t>
            </a:r>
            <a:r>
              <a:rPr lang="zh-CN" altLang="en-US" sz="2400" b="1" dirty="0">
                <a:latin typeface="微软雅黑" panose="020B0503020204020204" pitchFamily="34" charset="-122"/>
                <a:ea typeface="微软雅黑" panose="020B0503020204020204" pitchFamily="34" charset="-122"/>
              </a:rPr>
              <a:t>教授在</a:t>
            </a:r>
            <a:r>
              <a:rPr lang="en-US" altLang="zh-CN" sz="2400" b="1" dirty="0">
                <a:latin typeface="微软雅黑" panose="020B0503020204020204" pitchFamily="34" charset="-122"/>
                <a:ea typeface="微软雅黑" panose="020B0503020204020204" pitchFamily="34" charset="-122"/>
              </a:rPr>
              <a:t>1992</a:t>
            </a:r>
            <a:r>
              <a:rPr lang="zh-CN" altLang="en-US" sz="2400" b="1" dirty="0">
                <a:latin typeface="微软雅黑" panose="020B0503020204020204" pitchFamily="34" charset="-122"/>
                <a:ea typeface="微软雅黑" panose="020B0503020204020204" pitchFamily="34" charset="-122"/>
              </a:rPr>
              <a:t>年通过模拟蚂蚁觅食行为，找到了一种求解离散组合最优化问题的智能优化算法</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蚁群优化算法！</a:t>
            </a:r>
            <a:endParaRPr lang="en-US" altLang="zh-CN" sz="2400" b="1" dirty="0">
              <a:latin typeface="微软雅黑" panose="020B0503020204020204" pitchFamily="34" charset="-122"/>
              <a:ea typeface="微软雅黑" panose="020B0503020204020204" pitchFamily="34" charset="-122"/>
            </a:endParaRPr>
          </a:p>
        </p:txBody>
      </p:sp>
      <p:pic>
        <p:nvPicPr>
          <p:cNvPr id="4" name="Picture 8"/>
          <p:cNvPicPr>
            <a:picLocks noChangeAspect="1" noChangeArrowheads="1"/>
          </p:cNvPicPr>
          <p:nvPr/>
        </p:nvPicPr>
        <p:blipFill>
          <a:blip r:embed="rId2"/>
          <a:srcRect/>
          <a:stretch>
            <a:fillRect/>
          </a:stretch>
        </p:blipFill>
        <p:spPr bwMode="auto">
          <a:xfrm>
            <a:off x="7006779" y="1115219"/>
            <a:ext cx="187300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 Box 10"/>
          <p:cNvSpPr txBox="1">
            <a:spLocks noChangeArrowheads="1"/>
          </p:cNvSpPr>
          <p:nvPr/>
        </p:nvSpPr>
        <p:spPr bwMode="auto">
          <a:xfrm>
            <a:off x="6935564" y="3575601"/>
            <a:ext cx="2160240" cy="250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Aft>
                <a:spcPct val="25000"/>
              </a:spcAft>
              <a:defRPr/>
            </a:pPr>
            <a:r>
              <a:rPr lang="en-US" altLang="zh-CN" b="1" dirty="0">
                <a:solidFill>
                  <a:srgbClr val="398505"/>
                </a:solidFill>
                <a:latin typeface="微软雅黑" panose="020B0503020204020204" pitchFamily="34" charset="-122"/>
                <a:ea typeface="微软雅黑" panose="020B0503020204020204" pitchFamily="34" charset="-122"/>
              </a:rPr>
              <a:t>Marco </a:t>
            </a:r>
            <a:r>
              <a:rPr lang="en-US" altLang="zh-CN" b="1" dirty="0" err="1">
                <a:solidFill>
                  <a:srgbClr val="398505"/>
                </a:solidFill>
                <a:latin typeface="微软雅黑" panose="020B0503020204020204" pitchFamily="34" charset="-122"/>
                <a:ea typeface="微软雅黑" panose="020B0503020204020204" pitchFamily="34" charset="-122"/>
              </a:rPr>
              <a:t>Dorigo</a:t>
            </a:r>
            <a:endParaRPr lang="en-US" altLang="zh-CN" b="1" dirty="0">
              <a:solidFill>
                <a:srgbClr val="398505"/>
              </a:solidFill>
              <a:latin typeface="微软雅黑" panose="020B0503020204020204" pitchFamily="34" charset="-122"/>
              <a:ea typeface="微软雅黑" panose="020B0503020204020204" pitchFamily="34" charset="-122"/>
            </a:endParaRPr>
          </a:p>
          <a:p>
            <a:pPr>
              <a:buFont typeface="Wingdings" pitchFamily="2" charset="2"/>
              <a:buChar char="Ø"/>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比利时布鲁塞尔</a:t>
            </a:r>
          </a:p>
          <a:p>
            <a:pPr>
              <a:buFont typeface="Wingdings" pitchFamily="2" charset="2"/>
              <a:buNone/>
              <a:defRPr/>
            </a:pPr>
            <a:r>
              <a:rPr lang="zh-CN" altLang="en-US" b="1" dirty="0">
                <a:latin typeface="微软雅黑" panose="020B0503020204020204" pitchFamily="34" charset="-122"/>
                <a:ea typeface="微软雅黑" panose="020B0503020204020204" pitchFamily="34" charset="-122"/>
              </a:rPr>
              <a:t>    大学教授</a:t>
            </a:r>
          </a:p>
          <a:p>
            <a:pPr>
              <a:buFont typeface="Wingdings" pitchFamily="2" charset="2"/>
              <a:buChar char="Ø"/>
              <a:defRPr/>
            </a:pPr>
            <a:r>
              <a:rPr lang="zh-CN" altLang="en-US" b="1" dirty="0">
                <a:latin typeface="微软雅黑" panose="020B0503020204020204" pitchFamily="34" charset="-122"/>
                <a:ea typeface="微软雅黑" panose="020B0503020204020204" pitchFamily="34" charset="-122"/>
              </a:rPr>
              <a:t> 著名</a:t>
            </a:r>
            <a:r>
              <a:rPr lang="zh-CN" altLang="en-US" b="1" dirty="0">
                <a:solidFill>
                  <a:srgbClr val="EB592B"/>
                </a:solidFill>
                <a:latin typeface="微软雅黑" panose="020B0503020204020204" pitchFamily="34" charset="-122"/>
                <a:ea typeface="微软雅黑" panose="020B0503020204020204" pitchFamily="34" charset="-122"/>
              </a:rPr>
              <a:t>蚁群优化算法的创始人</a:t>
            </a:r>
          </a:p>
          <a:p>
            <a:pPr>
              <a:buFont typeface="Wingdings" pitchFamily="2" charset="2"/>
              <a:buChar char="Ø"/>
              <a:defRP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IEEE Fellow</a:t>
            </a:r>
          </a:p>
          <a:p>
            <a:pPr>
              <a:buFont typeface="Wingdings" pitchFamily="2" charset="2"/>
              <a:buChar char="Ø"/>
              <a:defRPr/>
            </a:pPr>
            <a:r>
              <a:rPr lang="en-US" altLang="zh-CN" b="1" dirty="0">
                <a:latin typeface="微软雅黑" panose="020B0503020204020204" pitchFamily="34" charset="-122"/>
                <a:ea typeface="微软雅黑" panose="020B0503020204020204" pitchFamily="34" charset="-122"/>
              </a:rPr>
              <a:t> IEEE Trans on  EC </a:t>
            </a:r>
            <a:r>
              <a:rPr lang="zh-CN" altLang="en-US" b="1" dirty="0">
                <a:latin typeface="微软雅黑" panose="020B0503020204020204" pitchFamily="34" charset="-122"/>
                <a:ea typeface="微软雅黑" panose="020B0503020204020204" pitchFamily="34" charset="-122"/>
              </a:rPr>
              <a:t>副主编</a:t>
            </a:r>
          </a:p>
        </p:txBody>
      </p:sp>
      <p:sp>
        <p:nvSpPr>
          <p:cNvPr id="7" name="文本框 6">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蚁群优化算法的起源</a:t>
            </a:r>
          </a:p>
        </p:txBody>
      </p:sp>
    </p:spTree>
    <p:extLst>
      <p:ext uri="{BB962C8B-B14F-4D97-AF65-F5344CB8AC3E}">
        <p14:creationId xmlns:p14="http://schemas.microsoft.com/office/powerpoint/2010/main" val="163517666"/>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barn(inVertical)">
                                      <p:cBhvr>
                                        <p:cTn id="23" dur="5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barn(inVertical)">
                                      <p:cBhvr>
                                        <p:cTn id="2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9"/>
          <p:cNvSpPr>
            <a:spLocks noGrp="1"/>
          </p:cNvSpPr>
          <p:nvPr>
            <p:ph idx="1"/>
          </p:nvPr>
        </p:nvSpPr>
        <p:spPr>
          <a:xfrm>
            <a:off x="82909" y="1043210"/>
            <a:ext cx="6780648" cy="720080"/>
          </a:xfrm>
        </p:spPr>
        <p:txBody>
          <a:bodyPr/>
          <a:lstStyle/>
          <a:p>
            <a:pPr algn="just"/>
            <a:r>
              <a:rPr lang="en-US" altLang="zh-CN" sz="2400" b="1" dirty="0">
                <a:solidFill>
                  <a:srgbClr val="398505"/>
                </a:solidFill>
                <a:latin typeface="微软雅黑" panose="020B0503020204020204" pitchFamily="34" charset="-122"/>
                <a:ea typeface="微软雅黑" panose="020B0503020204020204" pitchFamily="34" charset="-122"/>
              </a:rPr>
              <a:t>Marco </a:t>
            </a:r>
            <a:r>
              <a:rPr lang="en-US" altLang="zh-CN" sz="2400" b="1" dirty="0" err="1">
                <a:solidFill>
                  <a:srgbClr val="398505"/>
                </a:solidFill>
                <a:latin typeface="微软雅黑" panose="020B0503020204020204" pitchFamily="34" charset="-122"/>
                <a:ea typeface="微软雅黑" panose="020B0503020204020204" pitchFamily="34" charset="-122"/>
              </a:rPr>
              <a:t>Dorigo</a:t>
            </a:r>
            <a:r>
              <a:rPr lang="zh-CN" altLang="en-US" sz="2400" b="1" dirty="0">
                <a:latin typeface="微软雅黑" panose="020B0503020204020204" pitchFamily="34" charset="-122"/>
                <a:ea typeface="微软雅黑" panose="020B0503020204020204" pitchFamily="34" charset="-122"/>
              </a:rPr>
              <a:t>教授</a:t>
            </a:r>
            <a:r>
              <a:rPr lang="en-US" altLang="zh-CN" sz="2400" b="1" dirty="0">
                <a:latin typeface="微软雅黑" panose="020B0503020204020204" pitchFamily="34" charset="-122"/>
                <a:ea typeface="微软雅黑" panose="020B0503020204020204" pitchFamily="34" charset="-122"/>
              </a:rPr>
              <a:t>2000</a:t>
            </a:r>
            <a:r>
              <a:rPr lang="zh-CN" altLang="en-US" sz="2400" b="1" dirty="0">
                <a:latin typeface="微软雅黑" panose="020B0503020204020204" pitchFamily="34" charset="-122"/>
                <a:ea typeface="微软雅黑" panose="020B0503020204020204" pitchFamily="34" charset="-122"/>
              </a:rPr>
              <a:t>年在</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自然</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上发表了相关论文</a:t>
            </a:r>
            <a:endParaRPr lang="en-US" altLang="zh-CN" sz="2400" b="1"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 y="1763290"/>
            <a:ext cx="6912768" cy="4884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蚁群优化算法的起源</a:t>
            </a:r>
          </a:p>
        </p:txBody>
      </p:sp>
      <p:sp>
        <p:nvSpPr>
          <p:cNvPr id="8" name="矩形 12"/>
          <p:cNvSpPr>
            <a:spLocks noChangeArrowheads="1"/>
          </p:cNvSpPr>
          <p:nvPr/>
        </p:nvSpPr>
        <p:spPr bwMode="auto">
          <a:xfrm>
            <a:off x="6935564" y="1078235"/>
            <a:ext cx="2023254" cy="5221560"/>
          </a:xfrm>
          <a:prstGeom prst="rect">
            <a:avLst/>
          </a:prstGeom>
          <a:gradFill rotWithShape="1">
            <a:gsLst>
              <a:gs pos="0">
                <a:srgbClr val="85A7D1"/>
              </a:gs>
              <a:gs pos="100000">
                <a:srgbClr val="ECF1F8"/>
              </a:gs>
            </a:gsLst>
            <a:lin ang="5400000" scaled="1"/>
          </a:gradFill>
          <a:ln w="9525">
            <a:solidFill>
              <a:srgbClr val="585E1C"/>
            </a:solidFill>
            <a:miter lim="800000"/>
            <a:headEnd/>
            <a:tailEnd/>
          </a:ln>
          <a:effectLst>
            <a:outerShdw dist="20000" dir="5400000" rotWithShape="0">
              <a:srgbClr val="808080">
                <a:alpha val="37999"/>
              </a:srgbClr>
            </a:outerShdw>
          </a:effec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a:p>
            <a:pPr eaLnBrk="1" hangingPunct="1"/>
            <a:endParaRPr kumimoji="1" lang="en-US" altLang="zh-CN" b="1">
              <a:solidFill>
                <a:srgbClr val="0000CC"/>
              </a:solidFill>
              <a:ea typeface="黑体" panose="02010609060101010101" pitchFamily="49" charset="-122"/>
            </a:endParaRPr>
          </a:p>
        </p:txBody>
      </p:sp>
      <p:pic>
        <p:nvPicPr>
          <p:cNvPr id="9" name="Picture 8"/>
          <p:cNvPicPr>
            <a:picLocks noChangeAspect="1" noChangeArrowheads="1"/>
          </p:cNvPicPr>
          <p:nvPr/>
        </p:nvPicPr>
        <p:blipFill>
          <a:blip r:embed="rId3"/>
          <a:srcRect/>
          <a:stretch>
            <a:fillRect/>
          </a:stretch>
        </p:blipFill>
        <p:spPr bwMode="auto">
          <a:xfrm>
            <a:off x="7006779" y="1115219"/>
            <a:ext cx="187300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 Box 10"/>
          <p:cNvSpPr txBox="1">
            <a:spLocks noChangeArrowheads="1"/>
          </p:cNvSpPr>
          <p:nvPr/>
        </p:nvSpPr>
        <p:spPr bwMode="auto">
          <a:xfrm>
            <a:off x="6935564" y="3575601"/>
            <a:ext cx="2160240" cy="250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Aft>
                <a:spcPct val="25000"/>
              </a:spcAft>
              <a:defRPr/>
            </a:pPr>
            <a:r>
              <a:rPr lang="en-US" altLang="zh-CN" b="1" dirty="0">
                <a:solidFill>
                  <a:srgbClr val="398505"/>
                </a:solidFill>
                <a:latin typeface="微软雅黑" panose="020B0503020204020204" pitchFamily="34" charset="-122"/>
                <a:ea typeface="微软雅黑" panose="020B0503020204020204" pitchFamily="34" charset="-122"/>
              </a:rPr>
              <a:t>Marco </a:t>
            </a:r>
            <a:r>
              <a:rPr lang="en-US" altLang="zh-CN" b="1" dirty="0" err="1">
                <a:solidFill>
                  <a:srgbClr val="398505"/>
                </a:solidFill>
                <a:latin typeface="微软雅黑" panose="020B0503020204020204" pitchFamily="34" charset="-122"/>
                <a:ea typeface="微软雅黑" panose="020B0503020204020204" pitchFamily="34" charset="-122"/>
              </a:rPr>
              <a:t>Dorigo</a:t>
            </a:r>
            <a:endParaRPr lang="en-US" altLang="zh-CN" b="1" dirty="0">
              <a:solidFill>
                <a:srgbClr val="398505"/>
              </a:solidFill>
              <a:latin typeface="微软雅黑" panose="020B0503020204020204" pitchFamily="34" charset="-122"/>
              <a:ea typeface="微软雅黑" panose="020B0503020204020204" pitchFamily="34" charset="-122"/>
            </a:endParaRPr>
          </a:p>
          <a:p>
            <a:pPr>
              <a:buFont typeface="Wingdings" pitchFamily="2" charset="2"/>
              <a:buChar char="Ø"/>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比利时布鲁塞尔</a:t>
            </a:r>
          </a:p>
          <a:p>
            <a:pPr>
              <a:buFont typeface="Wingdings" pitchFamily="2" charset="2"/>
              <a:buNone/>
              <a:defRPr/>
            </a:pPr>
            <a:r>
              <a:rPr lang="zh-CN" altLang="en-US" b="1" dirty="0">
                <a:latin typeface="微软雅黑" panose="020B0503020204020204" pitchFamily="34" charset="-122"/>
                <a:ea typeface="微软雅黑" panose="020B0503020204020204" pitchFamily="34" charset="-122"/>
              </a:rPr>
              <a:t>    大学教授</a:t>
            </a:r>
          </a:p>
          <a:p>
            <a:pPr>
              <a:buFont typeface="Wingdings" pitchFamily="2" charset="2"/>
              <a:buChar char="Ø"/>
              <a:defRPr/>
            </a:pPr>
            <a:r>
              <a:rPr lang="zh-CN" altLang="en-US" b="1" dirty="0">
                <a:latin typeface="微软雅黑" panose="020B0503020204020204" pitchFamily="34" charset="-122"/>
                <a:ea typeface="微软雅黑" panose="020B0503020204020204" pitchFamily="34" charset="-122"/>
              </a:rPr>
              <a:t> 著名</a:t>
            </a:r>
            <a:r>
              <a:rPr lang="zh-CN" altLang="en-US" b="1" dirty="0">
                <a:solidFill>
                  <a:srgbClr val="EB592B"/>
                </a:solidFill>
                <a:latin typeface="微软雅黑" panose="020B0503020204020204" pitchFamily="34" charset="-122"/>
                <a:ea typeface="微软雅黑" panose="020B0503020204020204" pitchFamily="34" charset="-122"/>
              </a:rPr>
              <a:t>蚁群优化算法的创始人</a:t>
            </a:r>
          </a:p>
          <a:p>
            <a:pPr>
              <a:buFont typeface="Wingdings" pitchFamily="2" charset="2"/>
              <a:buChar char="Ø"/>
              <a:defRPr/>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IEEE Fellow</a:t>
            </a:r>
          </a:p>
          <a:p>
            <a:pPr>
              <a:buFont typeface="Wingdings" pitchFamily="2" charset="2"/>
              <a:buChar char="Ø"/>
              <a:defRPr/>
            </a:pPr>
            <a:r>
              <a:rPr lang="en-US" altLang="zh-CN" b="1" dirty="0">
                <a:latin typeface="微软雅黑" panose="020B0503020204020204" pitchFamily="34" charset="-122"/>
                <a:ea typeface="微软雅黑" panose="020B0503020204020204" pitchFamily="34" charset="-122"/>
              </a:rPr>
              <a:t> IEEE Trans on  EC </a:t>
            </a:r>
            <a:r>
              <a:rPr lang="zh-CN" altLang="en-US" b="1" dirty="0">
                <a:latin typeface="微软雅黑" panose="020B0503020204020204" pitchFamily="34" charset="-122"/>
                <a:ea typeface="微软雅黑" panose="020B0503020204020204" pitchFamily="34" charset="-122"/>
              </a:rPr>
              <a:t>副主编</a:t>
            </a:r>
          </a:p>
        </p:txBody>
      </p:sp>
    </p:spTree>
    <p:extLst>
      <p:ext uri="{BB962C8B-B14F-4D97-AF65-F5344CB8AC3E}">
        <p14:creationId xmlns:p14="http://schemas.microsoft.com/office/powerpoint/2010/main" val="255210274"/>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53</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sp>
        <p:nvSpPr>
          <p:cNvPr id="10" name="圆柱形 9"/>
          <p:cNvSpPr/>
          <p:nvPr/>
        </p:nvSpPr>
        <p:spPr>
          <a:xfrm>
            <a:off x="928688" y="1259235"/>
            <a:ext cx="3000375" cy="8572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FFFFFF"/>
                </a:solidFill>
                <a:ea typeface="宋体" pitchFamily="2" charset="-122"/>
              </a:rPr>
              <a:t>自然界蚂蚁觅食行为</a:t>
            </a:r>
          </a:p>
        </p:txBody>
      </p:sp>
      <p:sp>
        <p:nvSpPr>
          <p:cNvPr id="11" name="圆柱形 10"/>
          <p:cNvSpPr/>
          <p:nvPr/>
        </p:nvSpPr>
        <p:spPr>
          <a:xfrm>
            <a:off x="5214938" y="1259235"/>
            <a:ext cx="3000375" cy="857250"/>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b="1">
                <a:solidFill>
                  <a:srgbClr val="FFFFFF"/>
                </a:solidFill>
                <a:ea typeface="宋体" pitchFamily="2" charset="-122"/>
              </a:rPr>
              <a:t>蚁群优化算法</a:t>
            </a:r>
          </a:p>
        </p:txBody>
      </p:sp>
      <p:sp>
        <p:nvSpPr>
          <p:cNvPr id="12" name="右箭头 11"/>
          <p:cNvSpPr/>
          <p:nvPr/>
        </p:nvSpPr>
        <p:spPr>
          <a:xfrm>
            <a:off x="4143375" y="1330673"/>
            <a:ext cx="785813" cy="714375"/>
          </a:xfrm>
          <a:prstGeom prst="rightArrow">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13" name="AutoShape 19"/>
          <p:cNvSpPr>
            <a:spLocks noChangeArrowheads="1"/>
          </p:cNvSpPr>
          <p:nvPr/>
        </p:nvSpPr>
        <p:spPr bwMode="gray">
          <a:xfrm>
            <a:off x="1227138" y="3188048"/>
            <a:ext cx="2428875" cy="569912"/>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蚁群</a:t>
            </a:r>
          </a:p>
        </p:txBody>
      </p:sp>
      <p:sp>
        <p:nvSpPr>
          <p:cNvPr id="14" name="AutoShape 16"/>
          <p:cNvSpPr>
            <a:spLocks noChangeArrowheads="1"/>
          </p:cNvSpPr>
          <p:nvPr/>
        </p:nvSpPr>
        <p:spPr bwMode="gray">
          <a:xfrm>
            <a:off x="5429250" y="3188048"/>
            <a:ext cx="2643188" cy="569912"/>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搜索空间的一组有效解</a:t>
            </a:r>
          </a:p>
        </p:txBody>
      </p:sp>
      <p:sp>
        <p:nvSpPr>
          <p:cNvPr id="15" name="AutoShape 16"/>
          <p:cNvSpPr>
            <a:spLocks noChangeArrowheads="1"/>
          </p:cNvSpPr>
          <p:nvPr/>
        </p:nvSpPr>
        <p:spPr bwMode="gray">
          <a:xfrm>
            <a:off x="5429250" y="2473673"/>
            <a:ext cx="2643188" cy="569912"/>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问题的搜索空间</a:t>
            </a:r>
          </a:p>
        </p:txBody>
      </p:sp>
      <p:sp>
        <p:nvSpPr>
          <p:cNvPr id="16" name="AutoShape 16"/>
          <p:cNvSpPr>
            <a:spLocks noChangeArrowheads="1"/>
          </p:cNvSpPr>
          <p:nvPr/>
        </p:nvSpPr>
        <p:spPr bwMode="gray">
          <a:xfrm>
            <a:off x="5429250" y="5331173"/>
            <a:ext cx="2643188" cy="569912"/>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信息素浓度变量</a:t>
            </a:r>
          </a:p>
        </p:txBody>
      </p:sp>
      <p:sp>
        <p:nvSpPr>
          <p:cNvPr id="17" name="AutoShape 16"/>
          <p:cNvSpPr>
            <a:spLocks noChangeArrowheads="1"/>
          </p:cNvSpPr>
          <p:nvPr/>
        </p:nvSpPr>
        <p:spPr bwMode="gray">
          <a:xfrm>
            <a:off x="5429250" y="3902423"/>
            <a:ext cx="2643188" cy="569912"/>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一个有效解</a:t>
            </a:r>
          </a:p>
        </p:txBody>
      </p:sp>
      <p:sp>
        <p:nvSpPr>
          <p:cNvPr id="18" name="AutoShape 16"/>
          <p:cNvSpPr>
            <a:spLocks noChangeArrowheads="1"/>
          </p:cNvSpPr>
          <p:nvPr/>
        </p:nvSpPr>
        <p:spPr bwMode="gray">
          <a:xfrm>
            <a:off x="5429250" y="4616798"/>
            <a:ext cx="2643188" cy="569912"/>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问题的最优解</a:t>
            </a:r>
          </a:p>
        </p:txBody>
      </p:sp>
      <p:sp>
        <p:nvSpPr>
          <p:cNvPr id="19" name="AutoShape 19"/>
          <p:cNvSpPr>
            <a:spLocks noChangeArrowheads="1"/>
          </p:cNvSpPr>
          <p:nvPr/>
        </p:nvSpPr>
        <p:spPr bwMode="gray">
          <a:xfrm>
            <a:off x="1227138" y="2473673"/>
            <a:ext cx="2428875" cy="569912"/>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觅食空间</a:t>
            </a:r>
          </a:p>
        </p:txBody>
      </p:sp>
      <p:sp>
        <p:nvSpPr>
          <p:cNvPr id="20" name="AutoShape 19"/>
          <p:cNvSpPr>
            <a:spLocks noChangeArrowheads="1"/>
          </p:cNvSpPr>
          <p:nvPr/>
        </p:nvSpPr>
        <p:spPr bwMode="gray">
          <a:xfrm>
            <a:off x="1214438" y="5331173"/>
            <a:ext cx="2428875" cy="569912"/>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信息素</a:t>
            </a:r>
          </a:p>
        </p:txBody>
      </p:sp>
      <p:sp>
        <p:nvSpPr>
          <p:cNvPr id="21" name="AutoShape 19"/>
          <p:cNvSpPr>
            <a:spLocks noChangeArrowheads="1"/>
          </p:cNvSpPr>
          <p:nvPr/>
        </p:nvSpPr>
        <p:spPr bwMode="gray">
          <a:xfrm>
            <a:off x="1227138" y="3902423"/>
            <a:ext cx="2428875" cy="569912"/>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蚁巢到食物的一条路径</a:t>
            </a:r>
          </a:p>
        </p:txBody>
      </p:sp>
      <p:sp>
        <p:nvSpPr>
          <p:cNvPr id="22" name="AutoShape 19"/>
          <p:cNvSpPr>
            <a:spLocks noChangeArrowheads="1"/>
          </p:cNvSpPr>
          <p:nvPr/>
        </p:nvSpPr>
        <p:spPr bwMode="gray">
          <a:xfrm>
            <a:off x="1214438" y="4616798"/>
            <a:ext cx="2428875" cy="569912"/>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headEnd/>
            <a:tailEnd/>
          </a:ln>
          <a:effectLst/>
        </p:spPr>
        <p:txBody>
          <a:bodyPr wrap="none" anchor="ctr"/>
          <a:lstStyle/>
          <a:p>
            <a:pPr algn="ctr">
              <a:defRPr/>
            </a:pPr>
            <a:r>
              <a:rPr lang="zh-CN" altLang="en-US" b="1">
                <a:solidFill>
                  <a:schemeClr val="bg1"/>
                </a:solidFill>
                <a:latin typeface="Arial" charset="0"/>
              </a:rPr>
              <a:t>找到的最短路径</a:t>
            </a:r>
          </a:p>
        </p:txBody>
      </p:sp>
      <p:sp>
        <p:nvSpPr>
          <p:cNvPr id="23" name="椭圆 22"/>
          <p:cNvSpPr/>
          <p:nvPr/>
        </p:nvSpPr>
        <p:spPr>
          <a:xfrm>
            <a:off x="4071938" y="2473673"/>
            <a:ext cx="928687" cy="3429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2800" b="1" dirty="0">
                <a:latin typeface="华文彩云" pitchFamily="2" charset="-122"/>
                <a:ea typeface="华文彩云" pitchFamily="2" charset="-122"/>
              </a:rPr>
              <a:t>对应关系</a:t>
            </a:r>
          </a:p>
        </p:txBody>
      </p:sp>
      <p:sp>
        <p:nvSpPr>
          <p:cNvPr id="24" name="爆炸形 1 23"/>
          <p:cNvSpPr/>
          <p:nvPr/>
        </p:nvSpPr>
        <p:spPr>
          <a:xfrm>
            <a:off x="785813" y="5116860"/>
            <a:ext cx="3143250" cy="11430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a:solidFill>
                  <a:srgbClr val="FFFF00"/>
                </a:solidFill>
                <a:ea typeface="宋体" pitchFamily="2" charset="-122"/>
              </a:rPr>
              <a:t>蚂蚁间的通信</a:t>
            </a:r>
          </a:p>
        </p:txBody>
      </p:sp>
      <p:sp>
        <p:nvSpPr>
          <p:cNvPr id="25" name="爆炸形 1 24"/>
          <p:cNvSpPr/>
          <p:nvPr/>
        </p:nvSpPr>
        <p:spPr>
          <a:xfrm>
            <a:off x="5214938" y="5116860"/>
            <a:ext cx="3143250" cy="1143000"/>
          </a:xfrm>
          <a:prstGeom prst="irregularSeal1">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zh-CN" altLang="en-US" b="1">
                <a:solidFill>
                  <a:srgbClr val="FFFF00"/>
                </a:solidFill>
                <a:ea typeface="宋体" pitchFamily="2" charset="-122"/>
              </a:rPr>
              <a:t>启发式搜索</a:t>
            </a:r>
          </a:p>
        </p:txBody>
      </p:sp>
    </p:spTree>
    <p:extLst>
      <p:ext uri="{BB962C8B-B14F-4D97-AF65-F5344CB8AC3E}">
        <p14:creationId xmlns:p14="http://schemas.microsoft.com/office/powerpoint/2010/main" val="1298808103"/>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inVertic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1"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1" presetClass="entr" presetSubtype="0" fill="hold" grpId="0" nodeType="clickEffect">
                                  <p:stCondLst>
                                    <p:cond delay="0"/>
                                  </p:stCondLst>
                                  <p:iterate type="lt">
                                    <p:tmPct val="10000"/>
                                  </p:iterate>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24"/>
                                        </p:tgtEl>
                                        <p:attrNameLst>
                                          <p:attrName>ppt_y</p:attrName>
                                        </p:attrNameLst>
                                      </p:cBhvr>
                                      <p:tavLst>
                                        <p:tav tm="0">
                                          <p:val>
                                            <p:strVal val="#ppt_y"/>
                                          </p:val>
                                        </p:tav>
                                        <p:tav tm="100000">
                                          <p:val>
                                            <p:strVal val="#ppt_y"/>
                                          </p:val>
                                        </p:tav>
                                      </p:tavLst>
                                    </p:anim>
                                    <p:anim calcmode="lin" valueType="num">
                                      <p:cBhvr>
                                        <p:cTn id="8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85" dur="500" tmFilter="0,0; .5, 1; 1, 1"/>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41" presetClass="entr" presetSubtype="0" fill="hold" grpId="0" nodeType="clickEffect">
                                  <p:stCondLst>
                                    <p:cond delay="0"/>
                                  </p:stCondLst>
                                  <p:iterate type="lt">
                                    <p:tmPct val="10000"/>
                                  </p:iterate>
                                  <p:childTnLst>
                                    <p:set>
                                      <p:cBhvr>
                                        <p:cTn id="89" dur="1" fill="hold">
                                          <p:stCondLst>
                                            <p:cond delay="0"/>
                                          </p:stCondLst>
                                        </p:cTn>
                                        <p:tgtEl>
                                          <p:spTgt spid="25"/>
                                        </p:tgtEl>
                                        <p:attrNameLst>
                                          <p:attrName>style.visibility</p:attrName>
                                        </p:attrNameLst>
                                      </p:cBhvr>
                                      <p:to>
                                        <p:strVal val="visible"/>
                                      </p:to>
                                    </p:set>
                                    <p:anim calcmode="lin" valueType="num">
                                      <p:cBhvr>
                                        <p:cTn id="90"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25"/>
                                        </p:tgtEl>
                                        <p:attrNameLst>
                                          <p:attrName>ppt_y</p:attrName>
                                        </p:attrNameLst>
                                      </p:cBhvr>
                                      <p:tavLst>
                                        <p:tav tm="0">
                                          <p:val>
                                            <p:strVal val="#ppt_y"/>
                                          </p:val>
                                        </p:tav>
                                        <p:tav tm="100000">
                                          <p:val>
                                            <p:strVal val="#ppt_y"/>
                                          </p:val>
                                        </p:tav>
                                      </p:tavLst>
                                    </p:anim>
                                    <p:anim calcmode="lin" valueType="num">
                                      <p:cBhvr>
                                        <p:cTn id="92"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54</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pic>
        <p:nvPicPr>
          <p:cNvPr id="10" name="Picture 2" descr="图5"/>
          <p:cNvPicPr>
            <a:picLocks noChangeAspect="1" noChangeArrowheads="1"/>
          </p:cNvPicPr>
          <p:nvPr/>
        </p:nvPicPr>
        <p:blipFill>
          <a:blip r:embed="rId2"/>
          <a:srcRect/>
          <a:stretch>
            <a:fillRect/>
          </a:stretch>
        </p:blipFill>
        <p:spPr bwMode="auto">
          <a:xfrm>
            <a:off x="1390948" y="2987427"/>
            <a:ext cx="6853237" cy="3563937"/>
          </a:xfrm>
          <a:prstGeom prst="rect">
            <a:avLst/>
          </a:prstGeom>
          <a:ln>
            <a:noFill/>
          </a:ln>
          <a:effectLst>
            <a:outerShdw blurRad="292100" dist="139700" dir="2700000" algn="tl" rotWithShape="0">
              <a:srgbClr val="333333">
                <a:alpha val="65000"/>
              </a:srgbClr>
            </a:outerShdw>
          </a:effectLst>
        </p:spPr>
      </p:pic>
      <p:sp>
        <p:nvSpPr>
          <p:cNvPr id="11" name="内容占位符 9"/>
          <p:cNvSpPr>
            <a:spLocks noGrp="1"/>
          </p:cNvSpPr>
          <p:nvPr>
            <p:ph idx="1"/>
          </p:nvPr>
        </p:nvSpPr>
        <p:spPr>
          <a:xfrm>
            <a:off x="90900" y="1057912"/>
            <a:ext cx="8860888" cy="1785937"/>
          </a:xfrm>
        </p:spPr>
        <p:txBody>
          <a:bodyPr/>
          <a:lstStyle/>
          <a:p>
            <a:pPr algn="just" eaLnBrk="1" hangingPunct="1">
              <a:lnSpc>
                <a:spcPct val="150000"/>
              </a:lnSpc>
            </a:pPr>
            <a:r>
              <a:rPr lang="zh-CN" altLang="en-US" sz="2600" b="1" dirty="0">
                <a:latin typeface="微软雅黑" panose="020B0503020204020204" pitchFamily="34" charset="-122"/>
                <a:ea typeface="微软雅黑" panose="020B0503020204020204" pitchFamily="34" charset="-122"/>
              </a:rPr>
              <a:t>蚂蚁在寻找食物的过程中往往是随机选择路径的，但它们能感知当前地面上的信息素浓度，并倾向于往信息素浓度高的方向行进。</a:t>
            </a:r>
            <a:endParaRPr lang="en-US" altLang="zh-CN" sz="2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6424072"/>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55</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pic>
        <p:nvPicPr>
          <p:cNvPr id="10" name="Picture 2" descr="图5"/>
          <p:cNvPicPr>
            <a:picLocks noChangeAspect="1" noChangeArrowheads="1"/>
          </p:cNvPicPr>
          <p:nvPr/>
        </p:nvPicPr>
        <p:blipFill>
          <a:blip r:embed="rId2"/>
          <a:srcRect/>
          <a:stretch>
            <a:fillRect/>
          </a:stretch>
        </p:blipFill>
        <p:spPr bwMode="auto">
          <a:xfrm>
            <a:off x="1390948" y="3203451"/>
            <a:ext cx="6853237" cy="3347913"/>
          </a:xfrm>
          <a:prstGeom prst="rect">
            <a:avLst/>
          </a:prstGeom>
          <a:ln>
            <a:noFill/>
          </a:ln>
          <a:effectLst>
            <a:outerShdw blurRad="292100" dist="139700" dir="2700000" algn="tl" rotWithShape="0">
              <a:srgbClr val="333333">
                <a:alpha val="65000"/>
              </a:srgbClr>
            </a:outerShdw>
          </a:effectLst>
        </p:spPr>
      </p:pic>
      <p:sp>
        <p:nvSpPr>
          <p:cNvPr id="11" name="内容占位符 9"/>
          <p:cNvSpPr>
            <a:spLocks noGrp="1"/>
          </p:cNvSpPr>
          <p:nvPr>
            <p:ph idx="1"/>
          </p:nvPr>
        </p:nvSpPr>
        <p:spPr>
          <a:xfrm>
            <a:off x="94804" y="1049046"/>
            <a:ext cx="8786813" cy="2226413"/>
          </a:xfrm>
        </p:spPr>
        <p:txBody>
          <a:bodyPr/>
          <a:lstStyle/>
          <a:p>
            <a:pPr eaLnBrk="1" hangingPunct="1">
              <a:lnSpc>
                <a:spcPct val="100000"/>
              </a:lnSpc>
            </a:pPr>
            <a:r>
              <a:rPr lang="zh-CN" altLang="en-US" sz="2400" b="1" dirty="0">
                <a:latin typeface="微软雅黑" panose="020B0503020204020204" pitchFamily="34" charset="-122"/>
                <a:ea typeface="微软雅黑" panose="020B0503020204020204" pitchFamily="34" charset="-122"/>
              </a:rPr>
              <a:t>信息素由蚂蚁自身释放，是实现蚁群内间接通信的物质。</a:t>
            </a:r>
            <a:endParaRPr lang="en-US" altLang="zh-CN" sz="2400" b="1"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400" b="1" dirty="0">
                <a:latin typeface="微软雅黑" panose="020B0503020204020204" pitchFamily="34" charset="-122"/>
                <a:ea typeface="微软雅黑" panose="020B0503020204020204" pitchFamily="34" charset="-122"/>
              </a:rPr>
              <a:t>较短路径上蚂蚁的往返时间比较短，单位时间内经过该路径的蚂蚁多，所以信息素的积累速度比较长路径快。</a:t>
            </a:r>
            <a:endParaRPr lang="en-US" altLang="zh-CN" sz="2400" b="1"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400" b="1" dirty="0">
                <a:latin typeface="微软雅黑" panose="020B0503020204020204" pitchFamily="34" charset="-122"/>
                <a:ea typeface="微软雅黑" panose="020B0503020204020204" pitchFamily="34" charset="-122"/>
              </a:rPr>
              <a:t>当后续蚂蚁在路口时，就能感知先前蚂蚁留下的信息，并倾向于选择一条较短的路径前行。</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3413359"/>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arn(inVertic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arn(inVertic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56</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pic>
        <p:nvPicPr>
          <p:cNvPr id="10" name="Picture 2" descr="图5"/>
          <p:cNvPicPr>
            <a:picLocks noChangeAspect="1" noChangeArrowheads="1"/>
          </p:cNvPicPr>
          <p:nvPr/>
        </p:nvPicPr>
        <p:blipFill>
          <a:blip r:embed="rId2"/>
          <a:srcRect/>
          <a:stretch>
            <a:fillRect/>
          </a:stretch>
        </p:blipFill>
        <p:spPr bwMode="auto">
          <a:xfrm>
            <a:off x="79058" y="2915419"/>
            <a:ext cx="4840282" cy="3635945"/>
          </a:xfrm>
          <a:prstGeom prst="rect">
            <a:avLst/>
          </a:prstGeom>
          <a:ln>
            <a:noFill/>
          </a:ln>
          <a:effectLst>
            <a:outerShdw blurRad="292100" dist="139700" dir="2700000" algn="tl" rotWithShape="0">
              <a:srgbClr val="333333">
                <a:alpha val="65000"/>
              </a:srgbClr>
            </a:outerShdw>
          </a:effectLst>
        </p:spPr>
      </p:pic>
      <p:sp>
        <p:nvSpPr>
          <p:cNvPr id="11" name="内容占位符 9"/>
          <p:cNvSpPr>
            <a:spLocks noGrp="1"/>
          </p:cNvSpPr>
          <p:nvPr>
            <p:ph idx="1"/>
          </p:nvPr>
        </p:nvSpPr>
        <p:spPr>
          <a:xfrm>
            <a:off x="94804" y="1043211"/>
            <a:ext cx="8856984" cy="1872208"/>
          </a:xfrm>
        </p:spPr>
        <p:txBody>
          <a:bodyPr/>
          <a:lstStyle/>
          <a:p>
            <a:pPr algn="just" eaLnBrk="1" hangingPunct="1">
              <a:lnSpc>
                <a:spcPct val="150000"/>
              </a:lnSpc>
            </a:pPr>
            <a:r>
              <a:rPr lang="zh-CN" altLang="en-US" sz="2600" b="1" dirty="0">
                <a:latin typeface="微软雅黑" panose="020B0503020204020204" pitchFamily="34" charset="-122"/>
                <a:ea typeface="微软雅黑" panose="020B0503020204020204" pitchFamily="34" charset="-122"/>
              </a:rPr>
              <a:t>这种正反馈机制使得越来越多的蚂蚁在巢穴与食物之间的最短路径上行进。由于其他路径上的信息素会随着时间蒸发，最终所有的蚂蚁都在最优路径上行进。</a:t>
            </a:r>
          </a:p>
        </p:txBody>
      </p:sp>
      <p:pic>
        <p:nvPicPr>
          <p:cNvPr id="12" name="Picture 8" descr="Ants Marching – The Deca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5386" y="2915418"/>
            <a:ext cx="3816424" cy="3635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839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Flow chart of the Ant Colony Optimization.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132" y="1366342"/>
            <a:ext cx="6192688" cy="547260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238820" y="1366342"/>
            <a:ext cx="2880320" cy="5419888"/>
          </a:xfrm>
          <a:prstGeom prst="rect">
            <a:avLst/>
          </a:prstGeom>
        </p:spPr>
      </p:pic>
      <p:sp>
        <p:nvSpPr>
          <p:cNvPr id="3" name="文本框 2">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sp>
        <p:nvSpPr>
          <p:cNvPr id="5" name="文本框 4"/>
          <p:cNvSpPr txBox="1"/>
          <p:nvPr/>
        </p:nvSpPr>
        <p:spPr>
          <a:xfrm>
            <a:off x="2327053" y="971203"/>
            <a:ext cx="3816424" cy="523220"/>
          </a:xfrm>
          <a:prstGeom prst="rect">
            <a:avLst/>
          </a:prstGeom>
          <a:noFill/>
        </p:spPr>
        <p:txBody>
          <a:bodyPr wrap="squar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蚁群优化算法整体框架</a:t>
            </a:r>
          </a:p>
        </p:txBody>
      </p:sp>
      <p:sp>
        <p:nvSpPr>
          <p:cNvPr id="2" name="圆角矩形 1"/>
          <p:cNvSpPr/>
          <p:nvPr/>
        </p:nvSpPr>
        <p:spPr>
          <a:xfrm>
            <a:off x="3565310" y="2308979"/>
            <a:ext cx="3782516" cy="648072"/>
          </a:xfrm>
          <a:prstGeom prst="roundRect">
            <a:avLst/>
          </a:prstGeom>
          <a:solidFill>
            <a:schemeClr val="accent6">
              <a:lumMod val="60000"/>
              <a:lumOff val="40000"/>
              <a:alpha val="22000"/>
            </a:schemeClr>
          </a:solidFill>
          <a:ln w="19050"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 name="圆角矩形 6"/>
          <p:cNvSpPr/>
          <p:nvPr/>
        </p:nvSpPr>
        <p:spPr>
          <a:xfrm>
            <a:off x="4067471" y="3181141"/>
            <a:ext cx="2664296" cy="648072"/>
          </a:xfrm>
          <a:prstGeom prst="roundRect">
            <a:avLst/>
          </a:prstGeom>
          <a:solidFill>
            <a:schemeClr val="accent6">
              <a:lumMod val="60000"/>
              <a:lumOff val="40000"/>
              <a:alpha val="22000"/>
            </a:schemeClr>
          </a:solidFill>
          <a:ln w="19050"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圆角矩形 7"/>
          <p:cNvSpPr/>
          <p:nvPr/>
        </p:nvSpPr>
        <p:spPr>
          <a:xfrm>
            <a:off x="3603411" y="5027162"/>
            <a:ext cx="3744415" cy="648072"/>
          </a:xfrm>
          <a:prstGeom prst="roundRect">
            <a:avLst/>
          </a:prstGeom>
          <a:solidFill>
            <a:schemeClr val="accent6">
              <a:lumMod val="60000"/>
              <a:lumOff val="40000"/>
              <a:alpha val="22000"/>
            </a:schemeClr>
          </a:solidFill>
          <a:ln w="19050"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730589069"/>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338"/>
                                        </p:tgtEl>
                                        <p:attrNameLst>
                                          <p:attrName>style.visibility</p:attrName>
                                        </p:attrNameLst>
                                      </p:cBhvr>
                                      <p:to>
                                        <p:strVal val="visible"/>
                                      </p:to>
                                    </p:set>
                                    <p:anim calcmode="lin" valueType="num">
                                      <p:cBhvr additive="base">
                                        <p:cTn id="21" dur="500" fill="hold"/>
                                        <p:tgtEl>
                                          <p:spTgt spid="14338"/>
                                        </p:tgtEl>
                                        <p:attrNameLst>
                                          <p:attrName>ppt_x</p:attrName>
                                        </p:attrNameLst>
                                      </p:cBhvr>
                                      <p:tavLst>
                                        <p:tav tm="0">
                                          <p:val>
                                            <p:strVal val="#ppt_x"/>
                                          </p:val>
                                        </p:tav>
                                        <p:tav tm="100000">
                                          <p:val>
                                            <p:strVal val="#ppt_x"/>
                                          </p:val>
                                        </p:tav>
                                      </p:tavLst>
                                    </p:anim>
                                    <p:anim calcmode="lin" valueType="num">
                                      <p:cBhvr additive="base">
                                        <p:cTn id="22"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58</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grpSp>
        <p:nvGrpSpPr>
          <p:cNvPr id="10" name="Group 19"/>
          <p:cNvGrpSpPr>
            <a:grpSpLocks/>
          </p:cNvGrpSpPr>
          <p:nvPr/>
        </p:nvGrpSpPr>
        <p:grpSpPr bwMode="auto">
          <a:xfrm>
            <a:off x="310828" y="2071688"/>
            <a:ext cx="3046735" cy="4277617"/>
            <a:chOff x="720" y="1998"/>
            <a:chExt cx="1440" cy="2053"/>
          </a:xfrm>
        </p:grpSpPr>
        <p:sp>
          <p:nvSpPr>
            <p:cNvPr id="11" name="AutoShape 4"/>
            <p:cNvSpPr>
              <a:spLocks noChangeArrowheads="1"/>
            </p:cNvSpPr>
            <p:nvPr/>
          </p:nvSpPr>
          <p:spPr bwMode="auto">
            <a:xfrm>
              <a:off x="720" y="1998"/>
              <a:ext cx="1440" cy="1995"/>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zh-CN" altLang="zh-CN">
                <a:latin typeface="Verdana" panose="020B0604030504040204" pitchFamily="34" charset="0"/>
              </a:endParaRPr>
            </a:p>
          </p:txBody>
        </p:sp>
        <p:sp>
          <p:nvSpPr>
            <p:cNvPr id="12" name="Text Box 5"/>
            <p:cNvSpPr txBox="1">
              <a:spLocks noChangeArrowheads="1"/>
            </p:cNvSpPr>
            <p:nvPr/>
          </p:nvSpPr>
          <p:spPr bwMode="auto">
            <a:xfrm>
              <a:off x="769" y="2057"/>
              <a:ext cx="1335" cy="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dirty="0">
                  <a:solidFill>
                    <a:srgbClr val="C00000"/>
                  </a:solidFill>
                  <a:latin typeface="微软雅黑" panose="020B0503020204020204" pitchFamily="34" charset="-122"/>
                  <a:ea typeface="微软雅黑" panose="020B0503020204020204" pitchFamily="34" charset="-122"/>
                </a:rPr>
                <a:t>路径构建</a:t>
              </a:r>
              <a:endParaRPr lang="en-US" altLang="zh-CN" sz="2200" b="1" dirty="0">
                <a:solidFill>
                  <a:srgbClr val="C00000"/>
                </a:solidFill>
                <a:latin typeface="微软雅黑" panose="020B0503020204020204" pitchFamily="34" charset="-122"/>
                <a:ea typeface="微软雅黑" panose="020B0503020204020204" pitchFamily="34" charset="-122"/>
              </a:endParaRPr>
            </a:p>
            <a:p>
              <a:pPr algn="ctr"/>
              <a:endParaRPr lang="en-US" altLang="zh-CN" sz="2200" b="1" dirty="0">
                <a:solidFill>
                  <a:srgbClr val="C00000"/>
                </a:solidFill>
                <a:latin typeface="微软雅黑" panose="020B0503020204020204" pitchFamily="34" charset="-122"/>
                <a:ea typeface="微软雅黑" panose="020B0503020204020204" pitchFamily="34" charset="-122"/>
              </a:endParaRPr>
            </a:p>
            <a:p>
              <a:pPr algn="just"/>
              <a:r>
                <a:rPr lang="zh-CN" altLang="en-US" sz="2200" b="1" dirty="0">
                  <a:latin typeface="微软雅黑" panose="020B0503020204020204" pitchFamily="34" charset="-122"/>
                  <a:ea typeface="微软雅黑" panose="020B0503020204020204" pitchFamily="34" charset="-122"/>
                </a:rPr>
                <a:t>每只蚂蚁随机选择一个城市作为其出发城市，并维护一个路径记忆向量，用来存放该蚂蚁依次经过的城市。蚂蚁在构建路径的每一步中，按照一个随机比例规则选择下一个要到达的城市。</a:t>
              </a:r>
              <a:endParaRPr lang="en-US" altLang="zh-CN" sz="2200" b="1" dirty="0">
                <a:solidFill>
                  <a:srgbClr val="000000"/>
                </a:solidFill>
                <a:latin typeface="微软雅黑" panose="020B0503020204020204" pitchFamily="34" charset="-122"/>
                <a:ea typeface="微软雅黑" panose="020B0503020204020204" pitchFamily="34" charset="-122"/>
              </a:endParaRPr>
            </a:p>
          </p:txBody>
        </p:sp>
      </p:grpSp>
      <p:sp>
        <p:nvSpPr>
          <p:cNvPr id="14" name="AutoShape 7"/>
          <p:cNvSpPr>
            <a:spLocks noChangeAspect="1" noChangeArrowheads="1" noTextEdit="1"/>
          </p:cNvSpPr>
          <p:nvPr/>
        </p:nvSpPr>
        <p:spPr bwMode="gray">
          <a:xfrm flipH="1">
            <a:off x="4868863" y="21955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5" name="Group 21"/>
          <p:cNvGrpSpPr>
            <a:grpSpLocks/>
          </p:cNvGrpSpPr>
          <p:nvPr/>
        </p:nvGrpSpPr>
        <p:grpSpPr bwMode="auto">
          <a:xfrm>
            <a:off x="3027363" y="1013619"/>
            <a:ext cx="2998788" cy="1601788"/>
            <a:chOff x="1920" y="912"/>
            <a:chExt cx="1889" cy="1009"/>
          </a:xfrm>
        </p:grpSpPr>
        <p:grpSp>
          <p:nvGrpSpPr>
            <p:cNvPr id="16" name="Group 9"/>
            <p:cNvGrpSpPr>
              <a:grpSpLocks/>
            </p:cNvGrpSpPr>
            <p:nvPr/>
          </p:nvGrpSpPr>
          <p:grpSpPr bwMode="auto">
            <a:xfrm>
              <a:off x="1920" y="912"/>
              <a:ext cx="1889" cy="1009"/>
              <a:chOff x="1997" y="1314"/>
              <a:chExt cx="1889" cy="1009"/>
            </a:xfrm>
          </p:grpSpPr>
          <p:grpSp>
            <p:nvGrpSpPr>
              <p:cNvPr id="18" name="Group 10"/>
              <p:cNvGrpSpPr>
                <a:grpSpLocks/>
              </p:cNvGrpSpPr>
              <p:nvPr/>
            </p:nvGrpSpPr>
            <p:grpSpPr bwMode="auto">
              <a:xfrm>
                <a:off x="1997" y="1404"/>
                <a:ext cx="1889" cy="919"/>
                <a:chOff x="1973" y="1027"/>
                <a:chExt cx="1926" cy="937"/>
              </a:xfrm>
            </p:grpSpPr>
            <p:sp>
              <p:nvSpPr>
                <p:cNvPr id="23" name="Oval 11"/>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latin typeface="Arial" charset="0"/>
                  </a:endParaRPr>
                </a:p>
              </p:txBody>
            </p:sp>
            <p:sp>
              <p:nvSpPr>
                <p:cNvPr id="24" name="Oval 12"/>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latin typeface="Arial" charset="0"/>
                  </a:endParaRPr>
                </a:p>
              </p:txBody>
            </p:sp>
          </p:grpSp>
          <p:sp>
            <p:nvSpPr>
              <p:cNvPr id="19" name="Oval 13"/>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latin typeface="Arial" charset="0"/>
                </a:endParaRPr>
              </a:p>
            </p:txBody>
          </p:sp>
          <p:sp>
            <p:nvSpPr>
              <p:cNvPr id="20" name="Oval 14"/>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latin typeface="Arial" charset="0"/>
                </a:endParaRPr>
              </a:p>
            </p:txBody>
          </p:sp>
          <p:sp>
            <p:nvSpPr>
              <p:cNvPr id="21" name="Oval 15"/>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latin typeface="Arial" charset="0"/>
                </a:endParaRPr>
              </a:p>
            </p:txBody>
          </p:sp>
          <p:sp>
            <p:nvSpPr>
              <p:cNvPr id="22" name="Oval 16"/>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latin typeface="Arial" charset="0"/>
                </a:endParaRPr>
              </a:p>
            </p:txBody>
          </p:sp>
        </p:grpSp>
        <p:sp>
          <p:nvSpPr>
            <p:cNvPr id="17" name="Text Box 17"/>
            <p:cNvSpPr txBox="1">
              <a:spLocks noChangeArrowheads="1"/>
            </p:cNvSpPr>
            <p:nvPr/>
          </p:nvSpPr>
          <p:spPr bwMode="auto">
            <a:xfrm>
              <a:off x="2143" y="1110"/>
              <a:ext cx="142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600" b="1" dirty="0">
                  <a:solidFill>
                    <a:srgbClr val="000000"/>
                  </a:solidFill>
                </a:rPr>
                <a:t>ACO</a:t>
              </a:r>
              <a:r>
                <a:rPr lang="zh-CN" altLang="en-US" sz="2600" b="1" dirty="0">
                  <a:solidFill>
                    <a:srgbClr val="000000"/>
                  </a:solidFill>
                </a:rPr>
                <a:t>基本要素</a:t>
              </a:r>
              <a:endParaRPr lang="en-US" altLang="zh-CN" sz="2600" b="1" dirty="0">
                <a:solidFill>
                  <a:srgbClr val="000000"/>
                </a:solidFill>
              </a:endParaRPr>
            </a:p>
          </p:txBody>
        </p:sp>
      </p:grpSp>
      <p:grpSp>
        <p:nvGrpSpPr>
          <p:cNvPr id="25" name="Group 20"/>
          <p:cNvGrpSpPr>
            <a:grpSpLocks/>
          </p:cNvGrpSpPr>
          <p:nvPr/>
        </p:nvGrpSpPr>
        <p:grpSpPr bwMode="auto">
          <a:xfrm>
            <a:off x="5643562" y="2071688"/>
            <a:ext cx="3236217" cy="4227818"/>
            <a:chOff x="3459" y="1998"/>
            <a:chExt cx="1440" cy="2008"/>
          </a:xfrm>
        </p:grpSpPr>
        <p:sp>
          <p:nvSpPr>
            <p:cNvPr id="26" name="AutoShape 3"/>
            <p:cNvSpPr>
              <a:spLocks noChangeArrowheads="1"/>
            </p:cNvSpPr>
            <p:nvPr/>
          </p:nvSpPr>
          <p:spPr bwMode="auto">
            <a:xfrm>
              <a:off x="3459" y="1998"/>
              <a:ext cx="1440" cy="2008"/>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latin typeface="Verdana" panose="020B0604030504040204" pitchFamily="34" charset="0"/>
              </a:endParaRPr>
            </a:p>
          </p:txBody>
        </p:sp>
        <p:sp>
          <p:nvSpPr>
            <p:cNvPr id="27" name="Text Box 18"/>
            <p:cNvSpPr txBox="1">
              <a:spLocks noChangeArrowheads="1"/>
            </p:cNvSpPr>
            <p:nvPr/>
          </p:nvSpPr>
          <p:spPr bwMode="auto">
            <a:xfrm>
              <a:off x="3504" y="1999"/>
              <a:ext cx="1395" cy="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0" b="1" dirty="0">
                  <a:solidFill>
                    <a:srgbClr val="C00000"/>
                  </a:solidFill>
                  <a:latin typeface="微软雅黑" panose="020B0503020204020204" pitchFamily="34" charset="-122"/>
                  <a:ea typeface="微软雅黑" panose="020B0503020204020204" pitchFamily="34" charset="-122"/>
                </a:rPr>
                <a:t>信息素更新</a:t>
              </a:r>
              <a:endParaRPr lang="en-US" altLang="zh-CN" sz="2200" b="1" dirty="0">
                <a:solidFill>
                  <a:srgbClr val="C00000"/>
                </a:solidFill>
                <a:latin typeface="微软雅黑" panose="020B0503020204020204" pitchFamily="34" charset="-122"/>
                <a:ea typeface="微软雅黑" panose="020B0503020204020204" pitchFamily="34" charset="-122"/>
              </a:endParaRPr>
            </a:p>
            <a:p>
              <a:pPr algn="ctr"/>
              <a:endParaRPr lang="en-US" altLang="zh-CN" sz="2200" b="1" dirty="0">
                <a:solidFill>
                  <a:srgbClr val="C00000"/>
                </a:solidFill>
                <a:latin typeface="微软雅黑" panose="020B0503020204020204" pitchFamily="34" charset="-122"/>
                <a:ea typeface="微软雅黑" panose="020B0503020204020204" pitchFamily="34" charset="-122"/>
              </a:endParaRPr>
            </a:p>
            <a:p>
              <a:pPr algn="just">
                <a:lnSpc>
                  <a:spcPct val="150000"/>
                </a:lnSpc>
              </a:pPr>
              <a:r>
                <a:rPr lang="zh-CN" altLang="en-US" sz="2200" b="1" dirty="0">
                  <a:latin typeface="微软雅黑" panose="020B0503020204020204" pitchFamily="34" charset="-122"/>
                  <a:ea typeface="微软雅黑" panose="020B0503020204020204" pitchFamily="34" charset="-122"/>
                </a:rPr>
                <a:t>当所有蚂蚁构建完路径后，算法将会对所有的路径进行全局信息素的更新。信息素的浓度变化与蚂蚁所构建的路径长度相关。</a:t>
              </a:r>
              <a:endParaRPr lang="en-US" altLang="zh-CN" sz="2200" b="1" dirty="0">
                <a:solidFill>
                  <a:srgbClr val="000000"/>
                </a:solidFill>
                <a:latin typeface="微软雅黑" panose="020B0503020204020204" pitchFamily="34" charset="-122"/>
                <a:ea typeface="微软雅黑" panose="020B0503020204020204" pitchFamily="34" charset="-122"/>
              </a:endParaRPr>
            </a:p>
          </p:txBody>
        </p:sp>
      </p:grpSp>
      <p:sp>
        <p:nvSpPr>
          <p:cNvPr id="28" name="Freeform 8"/>
          <p:cNvSpPr>
            <a:spLocks/>
          </p:cNvSpPr>
          <p:nvPr/>
        </p:nvSpPr>
        <p:spPr bwMode="gray">
          <a:xfrm flipH="1">
            <a:off x="4875213" y="2198688"/>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latin typeface="Arial" charset="0"/>
            </a:endParaRPr>
          </a:p>
        </p:txBody>
      </p:sp>
      <p:sp>
        <p:nvSpPr>
          <p:cNvPr id="13" name="Freeform 6"/>
          <p:cNvSpPr>
            <a:spLocks/>
          </p:cNvSpPr>
          <p:nvPr/>
        </p:nvSpPr>
        <p:spPr bwMode="gray">
          <a:xfrm>
            <a:off x="3222625" y="2198688"/>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a:defRPr/>
            </a:pPr>
            <a:endParaRPr lang="zh-CN" altLang="en-US">
              <a:latin typeface="Arial" charset="0"/>
            </a:endParaRPr>
          </a:p>
        </p:txBody>
      </p:sp>
    </p:spTree>
    <p:extLst>
      <p:ext uri="{BB962C8B-B14F-4D97-AF65-F5344CB8AC3E}">
        <p14:creationId xmlns:p14="http://schemas.microsoft.com/office/powerpoint/2010/main" val="4020452727"/>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arn(inVertical)">
                                      <p:cBhvr>
                                        <p:cTn id="20" dur="500"/>
                                        <p:tgtEl>
                                          <p:spTgt spid="28"/>
                                        </p:tgtEl>
                                      </p:cBhvr>
                                    </p:animEffect>
                                  </p:childTnLst>
                                </p:cTn>
                              </p:par>
                              <p:par>
                                <p:cTn id="21" presetID="16" presetClass="entr" presetSubtype="2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Advances on image interpolation based on ant colony algorithm |  SpringerPlus | Full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29" y="1442933"/>
            <a:ext cx="2990349" cy="1832525"/>
          </a:xfrm>
          <a:prstGeom prst="rect">
            <a:avLst/>
          </a:prstGeom>
          <a:noFill/>
          <a:extLst>
            <a:ext uri="{909E8E84-426E-40DD-AFC4-6F175D3DCCD1}">
              <a14:hiddenFill xmlns:a14="http://schemas.microsoft.com/office/drawing/2010/main">
                <a:solidFill>
                  <a:srgbClr val="FFFFFF"/>
                </a:solidFill>
              </a14:hiddenFill>
            </a:ext>
          </a:extLst>
        </p:spPr>
      </p:pic>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59</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sp>
        <p:nvSpPr>
          <p:cNvPr id="10" name="内容占位符 9"/>
          <p:cNvSpPr>
            <a:spLocks noGrp="1"/>
          </p:cNvSpPr>
          <p:nvPr>
            <p:ph idx="1"/>
          </p:nvPr>
        </p:nvSpPr>
        <p:spPr>
          <a:xfrm>
            <a:off x="0" y="1014309"/>
            <a:ext cx="9001000" cy="428625"/>
          </a:xfrm>
        </p:spPr>
        <p:txBody>
          <a:bodyPr/>
          <a:lstStyle/>
          <a:p>
            <a:pPr eaLnBrk="1" hangingPunct="1"/>
            <a:r>
              <a:rPr lang="zh-CN" altLang="en-US" sz="2600" b="1" dirty="0">
                <a:solidFill>
                  <a:srgbClr val="C00000"/>
                </a:solidFill>
                <a:latin typeface="微软雅黑" panose="020B0503020204020204" pitchFamily="34" charset="-122"/>
                <a:ea typeface="微软雅黑" panose="020B0503020204020204" pitchFamily="34" charset="-122"/>
              </a:rPr>
              <a:t>路径构建</a:t>
            </a:r>
            <a:r>
              <a:rPr lang="en-US" altLang="zh-CN" sz="2600" b="1" dirty="0">
                <a:solidFill>
                  <a:srgbClr val="C00000"/>
                </a:solidFill>
                <a:latin typeface="微软雅黑" panose="020B0503020204020204" pitchFamily="34" charset="-122"/>
                <a:ea typeface="微软雅黑" panose="020B0503020204020204" pitchFamily="34" charset="-122"/>
              </a:rPr>
              <a:t>—</a:t>
            </a:r>
            <a:r>
              <a:rPr lang="zh-CN" altLang="en-US" sz="2600" b="1" dirty="0">
                <a:solidFill>
                  <a:srgbClr val="C00000"/>
                </a:solidFill>
                <a:latin typeface="微软雅黑" panose="020B0503020204020204" pitchFamily="34" charset="-122"/>
                <a:ea typeface="微软雅黑" panose="020B0503020204020204" pitchFamily="34" charset="-122"/>
              </a:rPr>
              <a:t>伪随机比例选择规则（</a:t>
            </a:r>
            <a:r>
              <a:rPr lang="en-US" altLang="zh-CN" sz="2600" b="1" dirty="0">
                <a:solidFill>
                  <a:srgbClr val="C00000"/>
                </a:solidFill>
                <a:latin typeface="微软雅黑" panose="020B0503020204020204" pitchFamily="34" charset="-122"/>
                <a:ea typeface="微软雅黑" panose="020B0503020204020204" pitchFamily="34" charset="-122"/>
              </a:rPr>
              <a:t>random proportional</a:t>
            </a:r>
            <a:r>
              <a:rPr lang="zh-CN" altLang="en-US" sz="2600" b="1" dirty="0">
                <a:solidFill>
                  <a:srgbClr val="C00000"/>
                </a:solidFill>
                <a:latin typeface="微软雅黑" panose="020B0503020204020204" pitchFamily="34" charset="-122"/>
                <a:ea typeface="微软雅黑" panose="020B0503020204020204" pitchFamily="34" charset="-122"/>
              </a:rPr>
              <a:t>）</a:t>
            </a:r>
          </a:p>
        </p:txBody>
      </p:sp>
      <p:graphicFrame>
        <p:nvGraphicFramePr>
          <p:cNvPr id="11" name="Object 1"/>
          <p:cNvGraphicFramePr>
            <a:graphicFrameLocks noChangeAspect="1"/>
          </p:cNvGraphicFramePr>
          <p:nvPr/>
        </p:nvGraphicFramePr>
        <p:xfrm>
          <a:off x="310828" y="1619275"/>
          <a:ext cx="5929312" cy="1673225"/>
        </p:xfrm>
        <a:graphic>
          <a:graphicData uri="http://schemas.openxmlformats.org/presentationml/2006/ole">
            <mc:AlternateContent xmlns:mc="http://schemas.openxmlformats.org/markup-compatibility/2006">
              <mc:Choice xmlns:v="urn:schemas-microsoft-com:vml" Requires="v">
                <p:oleObj name="Equation" r:id="rId3" imgW="2730500" imgH="774700" progId="Equation.DSMT4">
                  <p:embed/>
                </p:oleObj>
              </mc:Choice>
              <mc:Fallback>
                <p:oleObj name="Equation" r:id="rId3" imgW="2730500" imgH="774700" progId="Equation.DSMT4">
                  <p:embed/>
                  <p:pic>
                    <p:nvPicPr>
                      <p:cNvPr id="1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28" y="1619275"/>
                        <a:ext cx="5929312"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内容占位符 9"/>
          <p:cNvSpPr txBox="1">
            <a:spLocks/>
          </p:cNvSpPr>
          <p:nvPr/>
        </p:nvSpPr>
        <p:spPr bwMode="auto">
          <a:xfrm>
            <a:off x="208917" y="3298215"/>
            <a:ext cx="8568952" cy="342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hlink"/>
              </a:buClr>
              <a:buFont typeface="Wingdings" panose="05000000000000000000" pitchFamily="2" charset="2"/>
              <a:buChar char="v"/>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对于每只蚂蚁</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，路径记忆向量</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i="1" baseline="30000" dirty="0" err="1">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按照访问顺序记录了所有</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已经经过的城市序号。</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设蚂蚁</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当前所在城市为</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，则其选择城市</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作为下一个访问对象的概率如上式。</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i="1" baseline="-25000" dirty="0" err="1">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表示从城市</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可以直接到达的、且又不在蚂蚁访问过的城市序列</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i="1" baseline="30000" dirty="0" err="1">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中的城市集合。</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el-GR" altLang="zh-CN" sz="2400" b="1" dirty="0">
                <a:latin typeface="Times New Roman" panose="02020603050405020304" pitchFamily="18" charset="0"/>
                <a:ea typeface="微软雅黑" panose="020B0503020204020204" pitchFamily="34" charset="-122"/>
                <a:cs typeface="Times New Roman" panose="02020603050405020304" pitchFamily="18" charset="0"/>
              </a:rPr>
              <a:t>η</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是一个启发式信息，通常由</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2400" b="1" i="1" baseline="-25000" dirty="0" err="1">
                <a:latin typeface="Times New Roman" panose="02020603050405020304" pitchFamily="18" charset="0"/>
                <a:ea typeface="微软雅黑" panose="020B0503020204020204" pitchFamily="34" charset="-122"/>
                <a:cs typeface="Times New Roman" panose="02020603050405020304" pitchFamily="18" charset="0"/>
              </a:rPr>
              <a:t>ij</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直接计算。</a:t>
            </a:r>
            <a:r>
              <a:rPr lang="el-GR" altLang="zh-CN" sz="2400" b="1" i="1" dirty="0">
                <a:latin typeface="Times New Roman" panose="02020603050405020304" pitchFamily="18" charset="0"/>
                <a:ea typeface="微软雅黑" panose="020B0503020204020204" pitchFamily="34" charset="-122"/>
                <a:cs typeface="Times New Roman" panose="02020603050405020304" pitchFamily="18" charset="0"/>
              </a:rPr>
              <a:t>τ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表示边</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 j</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上的信息素量。</a:t>
            </a:r>
            <a:endPar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09427597"/>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arn(inVertical)">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barn(inVertical)">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barn(inVertical)">
                                      <p:cBhvr>
                                        <p:cTn id="32" dur="500"/>
                                        <p:tgtEl>
                                          <p:spTgt spid="1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barn(inVertical)">
                                      <p:cBhvr>
                                        <p:cTn id="3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群体智能</a:t>
            </a:r>
            <a:r>
              <a:rPr lang="zh-CN" altLang="en-US" b="1" dirty="0">
                <a:solidFill>
                  <a:prstClr val="white"/>
                </a:solidFill>
                <a:latin typeface="黑体" panose="02010609060101010101" pitchFamily="49" charset="-122"/>
                <a:ea typeface="黑体" panose="02010609060101010101" pitchFamily="49" charset="-122"/>
                <a:cs typeface="+mn-cs"/>
              </a:rPr>
              <a:t>算法</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6</a:t>
            </a:fld>
            <a:endParaRPr lang="zh-CN" altLang="en-US"/>
          </a:p>
        </p:txBody>
      </p:sp>
      <p:sp>
        <p:nvSpPr>
          <p:cNvPr id="3" name="矩形: 圆角 25">
            <a:extLst>
              <a:ext uri="{FF2B5EF4-FFF2-40B4-BE49-F238E27FC236}">
                <a16:creationId xmlns:a16="http://schemas.microsoft.com/office/drawing/2014/main" id="{0FA0EF8C-AB9F-486B-8326-8E8DBA09E83A}"/>
              </a:ext>
            </a:extLst>
          </p:cNvPr>
          <p:cNvSpPr/>
          <p:nvPr/>
        </p:nvSpPr>
        <p:spPr>
          <a:xfrm>
            <a:off x="641834" y="1200510"/>
            <a:ext cx="7849862" cy="1350518"/>
          </a:xfrm>
          <a:prstGeom prst="roundRect">
            <a:avLst>
              <a:gd name="adj" fmla="val 12263"/>
            </a:avLst>
          </a:prstGeom>
          <a:solidFill>
            <a:srgbClr val="E7EAF1"/>
          </a:solidFill>
          <a:ln w="19050">
            <a:solidFill>
              <a:srgbClr val="005BAA"/>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795" b="1"/>
          </a:p>
        </p:txBody>
      </p:sp>
      <p:sp>
        <p:nvSpPr>
          <p:cNvPr id="4" name="矩形: 圆角 25">
            <a:extLst>
              <a:ext uri="{FF2B5EF4-FFF2-40B4-BE49-F238E27FC236}">
                <a16:creationId xmlns:a16="http://schemas.microsoft.com/office/drawing/2014/main" id="{07EEF3CE-B6AF-1BD3-8EF3-2330C595635A}"/>
              </a:ext>
            </a:extLst>
          </p:cNvPr>
          <p:cNvSpPr/>
          <p:nvPr/>
        </p:nvSpPr>
        <p:spPr>
          <a:xfrm>
            <a:off x="641835" y="4495946"/>
            <a:ext cx="3615696" cy="1947865"/>
          </a:xfrm>
          <a:prstGeom prst="roundRect">
            <a:avLst>
              <a:gd name="adj" fmla="val 12263"/>
            </a:avLst>
          </a:prstGeom>
          <a:solidFill>
            <a:srgbClr val="E7EAF1"/>
          </a:solidFill>
          <a:ln w="19050">
            <a:solidFill>
              <a:srgbClr val="005BAA"/>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795" b="1"/>
          </a:p>
        </p:txBody>
      </p:sp>
      <p:pic>
        <p:nvPicPr>
          <p:cNvPr id="10" name="Picture 2">
            <a:extLst>
              <a:ext uri="{FF2B5EF4-FFF2-40B4-BE49-F238E27FC236}">
                <a16:creationId xmlns:a16="http://schemas.microsoft.com/office/drawing/2014/main" id="{4998EBAE-0257-61ED-6614-B06E01DEF6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249" y="1245853"/>
            <a:ext cx="1199768" cy="95146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a:extLst>
              <a:ext uri="{FF2B5EF4-FFF2-40B4-BE49-F238E27FC236}">
                <a16:creationId xmlns:a16="http://schemas.microsoft.com/office/drawing/2014/main" id="{277517AD-5271-E768-5D1D-54BF6F53E4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7071" y="1240060"/>
            <a:ext cx="1315065" cy="93082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a:extLst>
              <a:ext uri="{FF2B5EF4-FFF2-40B4-BE49-F238E27FC236}">
                <a16:creationId xmlns:a16="http://schemas.microsoft.com/office/drawing/2014/main" id="{4C6F6087-2998-855D-1A63-BA75514298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9203" y="1245853"/>
            <a:ext cx="1185428" cy="9514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4">
            <a:extLst>
              <a:ext uri="{FF2B5EF4-FFF2-40B4-BE49-F238E27FC236}">
                <a16:creationId xmlns:a16="http://schemas.microsoft.com/office/drawing/2014/main" id="{901528A6-639E-390B-2C51-452009630DB0}"/>
              </a:ext>
            </a:extLst>
          </p:cNvPr>
          <p:cNvSpPr>
            <a:spLocks noChangeArrowheads="1"/>
          </p:cNvSpPr>
          <p:nvPr/>
        </p:nvSpPr>
        <p:spPr bwMode="black">
          <a:xfrm>
            <a:off x="2707121" y="2071056"/>
            <a:ext cx="6073332" cy="379496"/>
          </a:xfrm>
          <a:prstGeom prst="rect">
            <a:avLst/>
          </a:prstGeom>
          <a:noFill/>
          <a:ln w="9525" algn="ctr">
            <a:noFill/>
            <a:miter lim="800000"/>
            <a:headEnd/>
            <a:tailEnd/>
          </a:ln>
          <a:effectLst/>
        </p:spPr>
        <p:txBody>
          <a:bodyPr wrap="square">
            <a:spAutoFit/>
          </a:bodyPr>
          <a:lstStyle/>
          <a:p>
            <a:pPr marL="0" lvl="1" algn="ctr" defTabSz="911840" eaLnBrk="0" hangingPunct="0">
              <a:lnSpc>
                <a:spcPct val="120000"/>
              </a:lnSpc>
              <a:buClr>
                <a:srgbClr val="0087E2"/>
              </a:buClr>
              <a:buSzPct val="80000"/>
              <a:defRPr/>
            </a:pPr>
            <a:r>
              <a:rPr kumimoji="1" lang="zh-CN" altLang="en-US" sz="1795" dirty="0">
                <a:latin typeface="SimHei" panose="02010609060101010101" pitchFamily="49" charset="-122"/>
                <a:ea typeface="SimHei" panose="02010609060101010101" pitchFamily="49" charset="-122"/>
              </a:rPr>
              <a:t>群体（社会）呈现出远比个体复杂的智能行为</a:t>
            </a:r>
            <a:endParaRPr kumimoji="1" lang="en-US" altLang="zh-CN" sz="1795" dirty="0">
              <a:latin typeface="SimHei" panose="02010609060101010101" pitchFamily="49" charset="-122"/>
              <a:ea typeface="SimHei" panose="02010609060101010101" pitchFamily="49" charset="-122"/>
            </a:endParaRPr>
          </a:p>
        </p:txBody>
      </p:sp>
      <p:sp>
        <p:nvSpPr>
          <p:cNvPr id="17" name="Rectangle 4">
            <a:extLst>
              <a:ext uri="{FF2B5EF4-FFF2-40B4-BE49-F238E27FC236}">
                <a16:creationId xmlns:a16="http://schemas.microsoft.com/office/drawing/2014/main" id="{BF3200DF-3F88-A2A3-AF60-1E656E258078}"/>
              </a:ext>
            </a:extLst>
          </p:cNvPr>
          <p:cNvSpPr>
            <a:spLocks noChangeArrowheads="1"/>
          </p:cNvSpPr>
          <p:nvPr/>
        </p:nvSpPr>
        <p:spPr bwMode="black">
          <a:xfrm>
            <a:off x="663976" y="1406500"/>
            <a:ext cx="2497015" cy="938541"/>
          </a:xfrm>
          <a:prstGeom prst="rect">
            <a:avLst/>
          </a:prstGeom>
          <a:noFill/>
          <a:ln w="9525" algn="ctr">
            <a:noFill/>
            <a:miter lim="800000"/>
            <a:headEnd/>
            <a:tailEnd/>
          </a:ln>
          <a:effectLst/>
        </p:spPr>
        <p:txBody>
          <a:bodyPr wrap="square">
            <a:spAutoFit/>
          </a:bodyPr>
          <a:lstStyle/>
          <a:p>
            <a:pPr marL="0" lvl="1" algn="ctr" defTabSz="911840" eaLnBrk="0" hangingPunct="0">
              <a:lnSpc>
                <a:spcPct val="120000"/>
              </a:lnSpc>
              <a:buClr>
                <a:srgbClr val="0087E2"/>
              </a:buClr>
              <a:buSzPct val="80000"/>
              <a:defRPr/>
            </a:pPr>
            <a:r>
              <a:rPr kumimoji="1" lang="zh-CN" altLang="en-US" sz="2393" b="1" dirty="0">
                <a:solidFill>
                  <a:srgbClr val="005BAA"/>
                </a:solidFill>
                <a:latin typeface="微软雅黑" panose="020B0503020204020204" pitchFamily="34" charset="-122"/>
                <a:ea typeface="微软雅黑" panose="020B0503020204020204" pitchFamily="34" charset="-122"/>
              </a:rPr>
              <a:t>自然界的</a:t>
            </a:r>
            <a:endParaRPr kumimoji="1" lang="en-US" altLang="zh-CN" sz="2393" b="1" dirty="0">
              <a:solidFill>
                <a:srgbClr val="005BAA"/>
              </a:solidFill>
              <a:latin typeface="微软雅黑" panose="020B0503020204020204" pitchFamily="34" charset="-122"/>
              <a:ea typeface="微软雅黑" panose="020B0503020204020204" pitchFamily="34" charset="-122"/>
            </a:endParaRPr>
          </a:p>
          <a:p>
            <a:pPr marL="0" lvl="1" algn="ctr" defTabSz="911840" eaLnBrk="0" hangingPunct="0">
              <a:lnSpc>
                <a:spcPct val="120000"/>
              </a:lnSpc>
              <a:buClr>
                <a:srgbClr val="0087E2"/>
              </a:buClr>
              <a:buSzPct val="80000"/>
              <a:defRPr/>
            </a:pPr>
            <a:r>
              <a:rPr kumimoji="1" lang="zh-CN" altLang="en-US" sz="2393" b="1" dirty="0">
                <a:solidFill>
                  <a:srgbClr val="005BAA"/>
                </a:solidFill>
                <a:latin typeface="微软雅黑" panose="020B0503020204020204" pitchFamily="34" charset="-122"/>
                <a:ea typeface="微软雅黑" panose="020B0503020204020204" pitchFamily="34" charset="-122"/>
              </a:rPr>
              <a:t>群体智能现象</a:t>
            </a:r>
            <a:endParaRPr kumimoji="1" lang="en-US" altLang="zh-CN" sz="2393" b="1" dirty="0">
              <a:solidFill>
                <a:srgbClr val="005BAA"/>
              </a:solidFill>
              <a:latin typeface="微软雅黑" panose="020B0503020204020204" pitchFamily="34" charset="-122"/>
              <a:ea typeface="微软雅黑" panose="020B0503020204020204" pitchFamily="34" charset="-122"/>
            </a:endParaRPr>
          </a:p>
        </p:txBody>
      </p:sp>
      <p:sp>
        <p:nvSpPr>
          <p:cNvPr id="18" name="矩形: 圆角 25">
            <a:extLst>
              <a:ext uri="{FF2B5EF4-FFF2-40B4-BE49-F238E27FC236}">
                <a16:creationId xmlns:a16="http://schemas.microsoft.com/office/drawing/2014/main" id="{C7FB981F-7AE8-10FF-B70A-44F37EBD8968}"/>
              </a:ext>
            </a:extLst>
          </p:cNvPr>
          <p:cNvSpPr/>
          <p:nvPr/>
        </p:nvSpPr>
        <p:spPr>
          <a:xfrm>
            <a:off x="4876000" y="4493841"/>
            <a:ext cx="3615696" cy="1947864"/>
          </a:xfrm>
          <a:prstGeom prst="roundRect">
            <a:avLst>
              <a:gd name="adj" fmla="val 12263"/>
            </a:avLst>
          </a:prstGeom>
          <a:solidFill>
            <a:srgbClr val="E7EAF1"/>
          </a:solidFill>
          <a:ln w="19050">
            <a:solidFill>
              <a:srgbClr val="005BAA"/>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795" b="1"/>
          </a:p>
        </p:txBody>
      </p:sp>
      <p:grpSp>
        <p:nvGrpSpPr>
          <p:cNvPr id="19" name="组合 18">
            <a:extLst>
              <a:ext uri="{FF2B5EF4-FFF2-40B4-BE49-F238E27FC236}">
                <a16:creationId xmlns:a16="http://schemas.microsoft.com/office/drawing/2014/main" id="{23A1465A-A746-BDE0-3BA7-187F370BCF3D}"/>
              </a:ext>
            </a:extLst>
          </p:cNvPr>
          <p:cNvGrpSpPr/>
          <p:nvPr/>
        </p:nvGrpSpPr>
        <p:grpSpPr>
          <a:xfrm>
            <a:off x="641835" y="3103083"/>
            <a:ext cx="7839350" cy="840808"/>
            <a:chOff x="625035" y="3205641"/>
            <a:chExt cx="7861187" cy="843150"/>
          </a:xfrm>
          <a:solidFill>
            <a:srgbClr val="005BAA"/>
          </a:solidFill>
        </p:grpSpPr>
        <p:sp>
          <p:nvSpPr>
            <p:cNvPr id="20" name="矩形: 圆角 25">
              <a:extLst>
                <a:ext uri="{FF2B5EF4-FFF2-40B4-BE49-F238E27FC236}">
                  <a16:creationId xmlns:a16="http://schemas.microsoft.com/office/drawing/2014/main" id="{4251AF79-F9B7-21F6-D66D-5E774AB46D80}"/>
                </a:ext>
              </a:extLst>
            </p:cNvPr>
            <p:cNvSpPr/>
            <p:nvPr/>
          </p:nvSpPr>
          <p:spPr>
            <a:xfrm>
              <a:off x="625035" y="3205641"/>
              <a:ext cx="7861186" cy="843150"/>
            </a:xfrm>
            <a:prstGeom prst="roundRect">
              <a:avLst>
                <a:gd name="adj" fmla="val 50000"/>
              </a:avLst>
            </a:prstGeom>
            <a:grpFill/>
            <a:ln w="19050">
              <a:solidFill>
                <a:srgbClr val="005BAA"/>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795" b="1"/>
            </a:p>
          </p:txBody>
        </p:sp>
        <p:sp>
          <p:nvSpPr>
            <p:cNvPr id="21" name="Rectangle 4">
              <a:extLst>
                <a:ext uri="{FF2B5EF4-FFF2-40B4-BE49-F238E27FC236}">
                  <a16:creationId xmlns:a16="http://schemas.microsoft.com/office/drawing/2014/main" id="{5328E1CA-573A-062D-7CB3-74A3B5DA60B7}"/>
                </a:ext>
              </a:extLst>
            </p:cNvPr>
            <p:cNvSpPr>
              <a:spLocks noChangeArrowheads="1"/>
            </p:cNvSpPr>
            <p:nvPr/>
          </p:nvSpPr>
          <p:spPr bwMode="black">
            <a:xfrm>
              <a:off x="3423214" y="3436940"/>
              <a:ext cx="5063008" cy="380553"/>
            </a:xfrm>
            <a:prstGeom prst="rect">
              <a:avLst/>
            </a:prstGeom>
            <a:noFill/>
            <a:ln w="9525" algn="ctr">
              <a:noFill/>
              <a:miter lim="800000"/>
              <a:headEnd/>
              <a:tailEnd/>
            </a:ln>
            <a:effectLst/>
          </p:spPr>
          <p:txBody>
            <a:bodyPr wrap="square">
              <a:spAutoFit/>
            </a:bodyPr>
            <a:lstStyle/>
            <a:p>
              <a:pPr marL="0" lvl="1" algn="ctr" defTabSz="911840" eaLnBrk="0" hangingPunct="0">
                <a:lnSpc>
                  <a:spcPct val="120000"/>
                </a:lnSpc>
                <a:buClr>
                  <a:srgbClr val="0087E2"/>
                </a:buClr>
                <a:buSzPct val="80000"/>
                <a:defRPr/>
              </a:pPr>
              <a:r>
                <a:rPr kumimoji="1" lang="zh-CN" altLang="en-US" sz="1795" dirty="0">
                  <a:solidFill>
                    <a:schemeClr val="bg1"/>
                  </a:solidFill>
                  <a:latin typeface="SimHei" panose="02010609060101010101" pitchFamily="49" charset="-122"/>
                  <a:ea typeface="SimHei" panose="02010609060101010101" pitchFamily="49" charset="-122"/>
                </a:rPr>
                <a:t>汇聚群体智慧协同求解大规模复杂问题的方法</a:t>
              </a:r>
              <a:endParaRPr kumimoji="1" lang="en-US" altLang="zh-CN" sz="1795" dirty="0">
                <a:solidFill>
                  <a:schemeClr val="bg1"/>
                </a:solidFill>
                <a:latin typeface="SimHei" panose="02010609060101010101" pitchFamily="49" charset="-122"/>
                <a:ea typeface="SimHei" panose="02010609060101010101" pitchFamily="49" charset="-122"/>
              </a:endParaRPr>
            </a:p>
          </p:txBody>
        </p:sp>
        <p:sp>
          <p:nvSpPr>
            <p:cNvPr id="22" name="Rectangle 4">
              <a:extLst>
                <a:ext uri="{FF2B5EF4-FFF2-40B4-BE49-F238E27FC236}">
                  <a16:creationId xmlns:a16="http://schemas.microsoft.com/office/drawing/2014/main" id="{C04FE424-D234-F57C-064D-8A30BA10184B}"/>
                </a:ext>
              </a:extLst>
            </p:cNvPr>
            <p:cNvSpPr>
              <a:spLocks noChangeArrowheads="1"/>
            </p:cNvSpPr>
            <p:nvPr/>
          </p:nvSpPr>
          <p:spPr bwMode="black">
            <a:xfrm>
              <a:off x="727448" y="3378238"/>
              <a:ext cx="2503970" cy="497957"/>
            </a:xfrm>
            <a:prstGeom prst="rect">
              <a:avLst/>
            </a:prstGeom>
            <a:grpFill/>
            <a:ln w="9525" algn="ctr">
              <a:noFill/>
              <a:miter lim="800000"/>
              <a:headEnd/>
              <a:tailEnd/>
            </a:ln>
            <a:effectLst/>
          </p:spPr>
          <p:txBody>
            <a:bodyPr wrap="square">
              <a:spAutoFit/>
            </a:bodyPr>
            <a:lstStyle/>
            <a:p>
              <a:pPr marL="0" lvl="1" algn="ctr" defTabSz="911840" eaLnBrk="0" hangingPunct="0">
                <a:lnSpc>
                  <a:spcPct val="120000"/>
                </a:lnSpc>
                <a:buClr>
                  <a:srgbClr val="0087E2"/>
                </a:buClr>
                <a:buSzPct val="80000"/>
                <a:defRPr/>
              </a:pPr>
              <a:r>
                <a:rPr kumimoji="1" lang="zh-CN" altLang="en-US" sz="2393" b="1" dirty="0">
                  <a:solidFill>
                    <a:schemeClr val="bg1"/>
                  </a:solidFill>
                  <a:latin typeface="微软雅黑" panose="020B0503020204020204" pitchFamily="34" charset="-122"/>
                  <a:ea typeface="微软雅黑" panose="020B0503020204020204" pitchFamily="34" charset="-122"/>
                </a:rPr>
                <a:t>群体智能方法</a:t>
              </a:r>
              <a:endParaRPr kumimoji="1" lang="en-US" altLang="zh-CN" sz="2393" b="1" dirty="0">
                <a:solidFill>
                  <a:schemeClr val="bg1"/>
                </a:solidFill>
                <a:latin typeface="微软雅黑" panose="020B0503020204020204" pitchFamily="34" charset="-122"/>
                <a:ea typeface="微软雅黑" panose="020B0503020204020204" pitchFamily="34" charset="-122"/>
              </a:endParaRPr>
            </a:p>
          </p:txBody>
        </p:sp>
      </p:grpSp>
      <p:sp>
        <p:nvSpPr>
          <p:cNvPr id="23" name="下箭头 5">
            <a:extLst>
              <a:ext uri="{FF2B5EF4-FFF2-40B4-BE49-F238E27FC236}">
                <a16:creationId xmlns:a16="http://schemas.microsoft.com/office/drawing/2014/main" id="{8BC4B350-3340-AF04-A8E3-9EE857A81E66}"/>
              </a:ext>
            </a:extLst>
          </p:cNvPr>
          <p:cNvSpPr/>
          <p:nvPr/>
        </p:nvSpPr>
        <p:spPr>
          <a:xfrm>
            <a:off x="3622500" y="2587277"/>
            <a:ext cx="1734676" cy="479557"/>
          </a:xfrm>
          <a:prstGeom prst="downArrow">
            <a:avLst>
              <a:gd name="adj1" fmla="val 50000"/>
              <a:gd name="adj2" fmla="val 64441"/>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sz="1795" dirty="0">
              <a:latin typeface="SimHei" panose="02010609060101010101" pitchFamily="49" charset="-122"/>
              <a:ea typeface="SimHei" panose="02010609060101010101" pitchFamily="49" charset="-122"/>
            </a:endParaRPr>
          </a:p>
        </p:txBody>
      </p:sp>
      <p:sp>
        <p:nvSpPr>
          <p:cNvPr id="24" name="下箭头 5">
            <a:extLst>
              <a:ext uri="{FF2B5EF4-FFF2-40B4-BE49-F238E27FC236}">
                <a16:creationId xmlns:a16="http://schemas.microsoft.com/office/drawing/2014/main" id="{95EB2F05-BF3A-325D-13D3-BAB8A885F52C}"/>
              </a:ext>
            </a:extLst>
          </p:cNvPr>
          <p:cNvSpPr/>
          <p:nvPr/>
        </p:nvSpPr>
        <p:spPr>
          <a:xfrm rot="1800000">
            <a:off x="2047960" y="4065051"/>
            <a:ext cx="803446" cy="432834"/>
          </a:xfrm>
          <a:prstGeom prst="downArrow">
            <a:avLst>
              <a:gd name="adj1" fmla="val 50000"/>
              <a:gd name="adj2" fmla="val 64441"/>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sz="1795" dirty="0">
              <a:latin typeface="SimHei" panose="02010609060101010101" pitchFamily="49" charset="-122"/>
              <a:ea typeface="SimHei" panose="02010609060101010101" pitchFamily="49" charset="-122"/>
            </a:endParaRPr>
          </a:p>
        </p:txBody>
      </p:sp>
      <p:sp>
        <p:nvSpPr>
          <p:cNvPr id="25" name="下箭头 5">
            <a:extLst>
              <a:ext uri="{FF2B5EF4-FFF2-40B4-BE49-F238E27FC236}">
                <a16:creationId xmlns:a16="http://schemas.microsoft.com/office/drawing/2014/main" id="{05AD6AFA-36A8-F01B-EEC1-FE344DAE171A}"/>
              </a:ext>
            </a:extLst>
          </p:cNvPr>
          <p:cNvSpPr/>
          <p:nvPr/>
        </p:nvSpPr>
        <p:spPr>
          <a:xfrm rot="19800000" flipH="1">
            <a:off x="6282125" y="4065050"/>
            <a:ext cx="803446" cy="432836"/>
          </a:xfrm>
          <a:prstGeom prst="downArrow">
            <a:avLst>
              <a:gd name="adj1" fmla="val 50000"/>
              <a:gd name="adj2" fmla="val 64441"/>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sz="1795" dirty="0">
              <a:latin typeface="SimHei" panose="02010609060101010101" pitchFamily="49" charset="-122"/>
              <a:ea typeface="SimHei" panose="02010609060101010101" pitchFamily="49" charset="-122"/>
            </a:endParaRPr>
          </a:p>
        </p:txBody>
      </p:sp>
      <p:sp>
        <p:nvSpPr>
          <p:cNvPr id="26" name="Rectangle 4">
            <a:extLst>
              <a:ext uri="{FF2B5EF4-FFF2-40B4-BE49-F238E27FC236}">
                <a16:creationId xmlns:a16="http://schemas.microsoft.com/office/drawing/2014/main" id="{9465BC21-C21B-09AA-6A8D-84D9AA6C7043}"/>
              </a:ext>
            </a:extLst>
          </p:cNvPr>
          <p:cNvSpPr>
            <a:spLocks noChangeArrowheads="1"/>
          </p:cNvSpPr>
          <p:nvPr/>
        </p:nvSpPr>
        <p:spPr bwMode="black">
          <a:xfrm>
            <a:off x="1124705" y="4525681"/>
            <a:ext cx="2497015" cy="496574"/>
          </a:xfrm>
          <a:prstGeom prst="rect">
            <a:avLst/>
          </a:prstGeom>
          <a:noFill/>
          <a:ln w="9525" algn="ctr">
            <a:noFill/>
            <a:miter lim="800000"/>
            <a:headEnd/>
            <a:tailEnd/>
          </a:ln>
          <a:effectLst/>
        </p:spPr>
        <p:txBody>
          <a:bodyPr wrap="square">
            <a:spAutoFit/>
          </a:bodyPr>
          <a:lstStyle/>
          <a:p>
            <a:pPr marL="0" lvl="1" algn="ctr" defTabSz="911840" eaLnBrk="0" hangingPunct="0">
              <a:lnSpc>
                <a:spcPct val="120000"/>
              </a:lnSpc>
              <a:buClr>
                <a:srgbClr val="0087E2"/>
              </a:buClr>
              <a:buSzPct val="80000"/>
              <a:defRPr/>
            </a:pPr>
            <a:r>
              <a:rPr kumimoji="1" lang="zh-CN" altLang="en-US" sz="2393" b="1" dirty="0">
                <a:solidFill>
                  <a:srgbClr val="005BAA"/>
                </a:solidFill>
                <a:latin typeface="微软雅黑" panose="020B0503020204020204" pitchFamily="34" charset="-122"/>
                <a:ea typeface="微软雅黑" panose="020B0503020204020204" pitchFamily="34" charset="-122"/>
              </a:rPr>
              <a:t>国家需求</a:t>
            </a:r>
            <a:endParaRPr kumimoji="1" lang="en-US" altLang="zh-CN" sz="2393" b="1" dirty="0">
              <a:solidFill>
                <a:srgbClr val="005BAA"/>
              </a:solidFill>
              <a:latin typeface="微软雅黑" panose="020B0503020204020204" pitchFamily="34" charset="-122"/>
              <a:ea typeface="微软雅黑" panose="020B0503020204020204" pitchFamily="34" charset="-122"/>
            </a:endParaRPr>
          </a:p>
        </p:txBody>
      </p:sp>
      <p:sp>
        <p:nvSpPr>
          <p:cNvPr id="27" name="Rectangle 4">
            <a:extLst>
              <a:ext uri="{FF2B5EF4-FFF2-40B4-BE49-F238E27FC236}">
                <a16:creationId xmlns:a16="http://schemas.microsoft.com/office/drawing/2014/main" id="{C2900125-80C5-A51C-3E8B-60A4245F0191}"/>
              </a:ext>
            </a:extLst>
          </p:cNvPr>
          <p:cNvSpPr>
            <a:spLocks noChangeArrowheads="1"/>
          </p:cNvSpPr>
          <p:nvPr/>
        </p:nvSpPr>
        <p:spPr bwMode="black">
          <a:xfrm>
            <a:off x="5511809" y="4525682"/>
            <a:ext cx="2497015" cy="496574"/>
          </a:xfrm>
          <a:prstGeom prst="rect">
            <a:avLst/>
          </a:prstGeom>
          <a:noFill/>
          <a:ln w="9525" algn="ctr">
            <a:noFill/>
            <a:miter lim="800000"/>
            <a:headEnd/>
            <a:tailEnd/>
          </a:ln>
          <a:effectLst/>
        </p:spPr>
        <p:txBody>
          <a:bodyPr wrap="square">
            <a:spAutoFit/>
          </a:bodyPr>
          <a:lstStyle/>
          <a:p>
            <a:pPr marL="0" lvl="1" algn="ctr" defTabSz="911840" eaLnBrk="0" hangingPunct="0">
              <a:lnSpc>
                <a:spcPct val="120000"/>
              </a:lnSpc>
              <a:buClr>
                <a:srgbClr val="0087E2"/>
              </a:buClr>
              <a:buSzPct val="80000"/>
              <a:defRPr/>
            </a:pPr>
            <a:r>
              <a:rPr kumimoji="1" lang="zh-CN" altLang="en-US" sz="2393" b="1" dirty="0">
                <a:solidFill>
                  <a:srgbClr val="005BAA"/>
                </a:solidFill>
                <a:latin typeface="微软雅黑" panose="020B0503020204020204" pitchFamily="34" charset="-122"/>
                <a:ea typeface="微软雅黑" panose="020B0503020204020204" pitchFamily="34" charset="-122"/>
              </a:rPr>
              <a:t>学科前沿</a:t>
            </a:r>
            <a:endParaRPr kumimoji="1" lang="en-US" altLang="zh-CN" sz="2393" b="1" dirty="0">
              <a:solidFill>
                <a:srgbClr val="005BAA"/>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7FD8E19D-1ED8-D30D-CDDE-00B69C807C2D}"/>
              </a:ext>
            </a:extLst>
          </p:cNvPr>
          <p:cNvSpPr/>
          <p:nvPr/>
        </p:nvSpPr>
        <p:spPr>
          <a:xfrm>
            <a:off x="733723" y="5111354"/>
            <a:ext cx="3431920" cy="1097693"/>
          </a:xfrm>
          <a:prstGeom prst="rect">
            <a:avLst/>
          </a:prstGeom>
        </p:spPr>
        <p:txBody>
          <a:bodyPr wrap="square">
            <a:spAutoFit/>
          </a:bodyPr>
          <a:lstStyle/>
          <a:p>
            <a:pPr algn="ctr">
              <a:lnSpc>
                <a:spcPct val="200000"/>
              </a:lnSpc>
            </a:pPr>
            <a:r>
              <a:rPr lang="zh-CN" altLang="zh-CN" sz="1795" dirty="0">
                <a:latin typeface="黑体" panose="02010609060101010101" pitchFamily="49" charset="-122"/>
                <a:ea typeface="黑体" panose="02010609060101010101" pitchFamily="49" charset="-122"/>
              </a:rPr>
              <a:t>《</a:t>
            </a:r>
            <a:r>
              <a:rPr lang="zh-CN" altLang="en-US" sz="1795" dirty="0">
                <a:latin typeface="黑体" panose="02010609060101010101" pitchFamily="49" charset="-122"/>
                <a:ea typeface="黑体" panose="02010609060101010101" pitchFamily="49" charset="-122"/>
              </a:rPr>
              <a:t>新一代人工智能发展规划</a:t>
            </a:r>
            <a:r>
              <a:rPr lang="zh-CN" altLang="zh-CN" sz="1795" dirty="0">
                <a:latin typeface="黑体" panose="02010609060101010101" pitchFamily="49" charset="-122"/>
                <a:ea typeface="黑体" panose="02010609060101010101" pitchFamily="49" charset="-122"/>
              </a:rPr>
              <a:t>》</a:t>
            </a:r>
            <a:endParaRPr lang="en-US" altLang="zh-CN" sz="1795" dirty="0">
              <a:latin typeface="黑体" panose="02010609060101010101" pitchFamily="49" charset="-122"/>
              <a:ea typeface="黑体" panose="02010609060101010101" pitchFamily="49" charset="-122"/>
            </a:endParaRPr>
          </a:p>
          <a:p>
            <a:pPr algn="ctr">
              <a:lnSpc>
                <a:spcPct val="200000"/>
              </a:lnSpc>
            </a:pPr>
            <a:r>
              <a:rPr lang="zh-CN" altLang="en-US" sz="1795" dirty="0">
                <a:latin typeface="黑体" panose="02010609060101010101" pitchFamily="49" charset="-122"/>
                <a:ea typeface="黑体" panose="02010609060101010101" pitchFamily="49" charset="-122"/>
              </a:rPr>
              <a:t>明确的</a:t>
            </a:r>
            <a:r>
              <a:rPr lang="zh-CN" altLang="en-US" sz="1795" b="1" dirty="0">
                <a:solidFill>
                  <a:srgbClr val="C00000"/>
                </a:solidFill>
                <a:latin typeface="黑体" panose="02010609060101010101" pitchFamily="49" charset="-122"/>
                <a:ea typeface="黑体" panose="02010609060101010101" pitchFamily="49" charset="-122"/>
              </a:rPr>
              <a:t>五大发展方向之一</a:t>
            </a:r>
            <a:endParaRPr kumimoji="1" lang="zh-CN" altLang="en-US" sz="1795" b="1" dirty="0">
              <a:solidFill>
                <a:srgbClr val="C00000"/>
              </a:solidFill>
              <a:latin typeface="SimHei" panose="02010609060101010101" pitchFamily="49" charset="-122"/>
              <a:ea typeface="SimHei" panose="02010609060101010101" pitchFamily="49" charset="-122"/>
            </a:endParaRPr>
          </a:p>
        </p:txBody>
      </p:sp>
      <p:sp>
        <p:nvSpPr>
          <p:cNvPr id="29" name="矩形 28">
            <a:extLst>
              <a:ext uri="{FF2B5EF4-FFF2-40B4-BE49-F238E27FC236}">
                <a16:creationId xmlns:a16="http://schemas.microsoft.com/office/drawing/2014/main" id="{3F236DA4-D945-43F8-FE37-14422CC32B77}"/>
              </a:ext>
            </a:extLst>
          </p:cNvPr>
          <p:cNvSpPr/>
          <p:nvPr/>
        </p:nvSpPr>
        <p:spPr>
          <a:xfrm>
            <a:off x="4793860" y="5025033"/>
            <a:ext cx="3710210" cy="1270669"/>
          </a:xfrm>
          <a:prstGeom prst="rect">
            <a:avLst/>
          </a:prstGeom>
        </p:spPr>
        <p:txBody>
          <a:bodyPr wrap="square">
            <a:spAutoFit/>
          </a:bodyPr>
          <a:lstStyle/>
          <a:p>
            <a:pPr algn="ctr">
              <a:lnSpc>
                <a:spcPct val="150000"/>
              </a:lnSpc>
            </a:pPr>
            <a:r>
              <a:rPr kumimoji="1" lang="zh-CN" altLang="en-US" sz="1795" dirty="0">
                <a:latin typeface="SimHei" panose="02010609060101010101" pitchFamily="49" charset="-122"/>
                <a:ea typeface="SimHei" panose="02010609060101010101" pitchFamily="49" charset="-122"/>
              </a:rPr>
              <a:t>求解单个体、集中式方法所不能解决的复杂巨系统问题的重要方法</a:t>
            </a:r>
            <a:endParaRPr kumimoji="1" lang="en-US" altLang="zh-CN" sz="1795" dirty="0">
              <a:latin typeface="SimHei" panose="02010609060101010101" pitchFamily="49" charset="-122"/>
              <a:ea typeface="SimHei" panose="02010609060101010101" pitchFamily="49" charset="-122"/>
            </a:endParaRPr>
          </a:p>
          <a:p>
            <a:pPr algn="ctr">
              <a:lnSpc>
                <a:spcPct val="150000"/>
              </a:lnSpc>
            </a:pPr>
            <a:r>
              <a:rPr kumimoji="1" lang="zh-CN" altLang="en-US" sz="1795" b="1" dirty="0">
                <a:solidFill>
                  <a:srgbClr val="C00000"/>
                </a:solidFill>
                <a:latin typeface="SimHei" panose="02010609060101010101" pitchFamily="49" charset="-122"/>
                <a:ea typeface="SimHei" panose="02010609060101010101" pitchFamily="49" charset="-122"/>
              </a:rPr>
              <a:t>多个分支入选</a:t>
            </a:r>
            <a:r>
              <a:rPr kumimoji="1" lang="en-US" altLang="zh-CN" sz="1795" b="1" dirty="0">
                <a:solidFill>
                  <a:srgbClr val="C00000"/>
                </a:solidFill>
                <a:latin typeface="SimHei" panose="02010609060101010101" pitchFamily="49" charset="-122"/>
                <a:ea typeface="SimHei" panose="02010609060101010101" pitchFamily="49" charset="-122"/>
              </a:rPr>
              <a:t>ESI</a:t>
            </a:r>
            <a:r>
              <a:rPr kumimoji="1" lang="zh-CN" altLang="en-US" sz="1795" b="1" dirty="0">
                <a:solidFill>
                  <a:srgbClr val="C00000"/>
                </a:solidFill>
                <a:latin typeface="SimHei" panose="02010609060101010101" pitchFamily="49" charset="-122"/>
                <a:ea typeface="SimHei" panose="02010609060101010101" pitchFamily="49" charset="-122"/>
              </a:rPr>
              <a:t>研究前沿</a:t>
            </a:r>
          </a:p>
        </p:txBody>
      </p:sp>
      <p:sp>
        <p:nvSpPr>
          <p:cNvPr id="30" name="矩形 29">
            <a:extLst>
              <a:ext uri="{FF2B5EF4-FFF2-40B4-BE49-F238E27FC236}">
                <a16:creationId xmlns:a16="http://schemas.microsoft.com/office/drawing/2014/main" id="{403CE40C-95D8-053A-10D2-8CC1D677CE7D}"/>
              </a:ext>
            </a:extLst>
          </p:cNvPr>
          <p:cNvSpPr/>
          <p:nvPr/>
        </p:nvSpPr>
        <p:spPr>
          <a:xfrm>
            <a:off x="4167571" y="2634300"/>
            <a:ext cx="644536" cy="368306"/>
          </a:xfrm>
          <a:prstGeom prst="rect">
            <a:avLst/>
          </a:prstGeom>
        </p:spPr>
        <p:txBody>
          <a:bodyPr wrap="none">
            <a:spAutoFit/>
          </a:bodyPr>
          <a:lstStyle/>
          <a:p>
            <a:r>
              <a:rPr kumimoji="1" lang="zh-CN" altLang="en-US" sz="1795" dirty="0">
                <a:latin typeface="SimHei" panose="02010609060101010101" pitchFamily="49" charset="-122"/>
                <a:ea typeface="SimHei" panose="02010609060101010101" pitchFamily="49" charset="-122"/>
              </a:rPr>
              <a:t>模拟</a:t>
            </a:r>
            <a:endParaRPr lang="zh-CN" altLang="en-US" sz="1795" dirty="0"/>
          </a:p>
        </p:txBody>
      </p:sp>
    </p:spTree>
    <p:extLst>
      <p:ext uri="{BB962C8B-B14F-4D97-AF65-F5344CB8AC3E}">
        <p14:creationId xmlns:p14="http://schemas.microsoft.com/office/powerpoint/2010/main" val="2017251013"/>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Vertical)">
                                      <p:cBhvr>
                                        <p:cTn id="40" dur="500"/>
                                        <p:tgtEl>
                                          <p:spTgt spid="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arn(inVertical)">
                                      <p:cBhvr>
                                        <p:cTn id="43" dur="500"/>
                                        <p:tgtEl>
                                          <p:spTgt spid="2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arn(inVertical)">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arn(inVertical)">
                                      <p:cBhvr>
                                        <p:cTn id="54" dur="500"/>
                                        <p:tgtEl>
                                          <p:spTgt spid="18"/>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arn(inVertical)">
                                      <p:cBhvr>
                                        <p:cTn id="57" dur="500"/>
                                        <p:tgtEl>
                                          <p:spTgt spid="25"/>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inVertical)">
                                      <p:cBhvr>
                                        <p:cTn id="60" dur="500"/>
                                        <p:tgtEl>
                                          <p:spTgt spid="27"/>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barn(inVertical)">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p:bldP spid="17" grpId="0"/>
      <p:bldP spid="18" grpId="0" animBg="1"/>
      <p:bldP spid="23" grpId="0" animBg="1"/>
      <p:bldP spid="24" grpId="0" animBg="1"/>
      <p:bldP spid="25" grpId="0" animBg="1"/>
      <p:bldP spid="26" grpId="0"/>
      <p:bldP spid="27" grpId="0"/>
      <p:bldP spid="28" grpId="0"/>
      <p:bldP spid="29"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60</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sp>
        <p:nvSpPr>
          <p:cNvPr id="12" name="内容占位符 9"/>
          <p:cNvSpPr txBox="1">
            <a:spLocks/>
          </p:cNvSpPr>
          <p:nvPr/>
        </p:nvSpPr>
        <p:spPr bwMode="auto">
          <a:xfrm>
            <a:off x="238820" y="3327921"/>
            <a:ext cx="8640960" cy="318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hlink"/>
              </a:buClr>
              <a:buFont typeface="Wingdings" panose="05000000000000000000" pitchFamily="2" charset="2"/>
              <a:buChar char="v"/>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长度越短、信息素浓度越大的路径被蚂蚁选择的概率越大。</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α</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β</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是两个预先设置的参数，用来控制启发式信息与信息素浓度作用的权重关系。</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时，算法演变成传统的随机贪心算法，最邻近城市被选中的概率最大。</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β</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时，蚂蚁完全只根据信息素浓度确定路径，算法将快速收敛，这样构建出的最优路径往往与实际目标有着较大的差异，算法的性能比较糟糕。</a:t>
            </a:r>
            <a:endPar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内容占位符 9"/>
          <p:cNvSpPr>
            <a:spLocks noGrp="1"/>
          </p:cNvSpPr>
          <p:nvPr>
            <p:ph idx="1"/>
          </p:nvPr>
        </p:nvSpPr>
        <p:spPr>
          <a:xfrm>
            <a:off x="0" y="1014309"/>
            <a:ext cx="9001000" cy="428625"/>
          </a:xfrm>
        </p:spPr>
        <p:txBody>
          <a:bodyPr/>
          <a:lstStyle/>
          <a:p>
            <a:pPr eaLnBrk="1" hangingPunct="1"/>
            <a:r>
              <a:rPr lang="zh-CN" altLang="en-US" sz="2600" b="1" dirty="0">
                <a:solidFill>
                  <a:srgbClr val="C00000"/>
                </a:solidFill>
                <a:latin typeface="微软雅黑" panose="020B0503020204020204" pitchFamily="34" charset="-122"/>
                <a:ea typeface="微软雅黑" panose="020B0503020204020204" pitchFamily="34" charset="-122"/>
              </a:rPr>
              <a:t>路径构建</a:t>
            </a:r>
            <a:r>
              <a:rPr lang="en-US" altLang="zh-CN" sz="2600" b="1" dirty="0">
                <a:solidFill>
                  <a:srgbClr val="C00000"/>
                </a:solidFill>
                <a:latin typeface="微软雅黑" panose="020B0503020204020204" pitchFamily="34" charset="-122"/>
                <a:ea typeface="微软雅黑" panose="020B0503020204020204" pitchFamily="34" charset="-122"/>
              </a:rPr>
              <a:t>—</a:t>
            </a:r>
            <a:r>
              <a:rPr lang="zh-CN" altLang="en-US" sz="2600" b="1" dirty="0">
                <a:solidFill>
                  <a:srgbClr val="C00000"/>
                </a:solidFill>
                <a:latin typeface="微软雅黑" panose="020B0503020204020204" pitchFamily="34" charset="-122"/>
                <a:ea typeface="微软雅黑" panose="020B0503020204020204" pitchFamily="34" charset="-122"/>
              </a:rPr>
              <a:t>伪随机比例选择规则（</a:t>
            </a:r>
            <a:r>
              <a:rPr lang="en-US" altLang="zh-CN" sz="2600" b="1" dirty="0">
                <a:solidFill>
                  <a:srgbClr val="C00000"/>
                </a:solidFill>
                <a:latin typeface="微软雅黑" panose="020B0503020204020204" pitchFamily="34" charset="-122"/>
                <a:ea typeface="微软雅黑" panose="020B0503020204020204" pitchFamily="34" charset="-122"/>
              </a:rPr>
              <a:t>random proportional</a:t>
            </a:r>
            <a:r>
              <a:rPr lang="zh-CN" altLang="en-US" sz="2600" b="1" dirty="0">
                <a:solidFill>
                  <a:srgbClr val="C00000"/>
                </a:solidFill>
                <a:latin typeface="微软雅黑" panose="020B0503020204020204" pitchFamily="34" charset="-122"/>
                <a:ea typeface="微软雅黑" panose="020B0503020204020204" pitchFamily="34" charset="-122"/>
              </a:rPr>
              <a:t>）</a:t>
            </a:r>
          </a:p>
        </p:txBody>
      </p:sp>
      <p:graphicFrame>
        <p:nvGraphicFramePr>
          <p:cNvPr id="14" name="Object 1"/>
          <p:cNvGraphicFramePr>
            <a:graphicFrameLocks noChangeAspect="1"/>
          </p:cNvGraphicFramePr>
          <p:nvPr/>
        </p:nvGraphicFramePr>
        <p:xfrm>
          <a:off x="1606972" y="1619275"/>
          <a:ext cx="5929312" cy="1673225"/>
        </p:xfrm>
        <a:graphic>
          <a:graphicData uri="http://schemas.openxmlformats.org/presentationml/2006/ole">
            <mc:AlternateContent xmlns:mc="http://schemas.openxmlformats.org/markup-compatibility/2006">
              <mc:Choice xmlns:v="urn:schemas-microsoft-com:vml" Requires="v">
                <p:oleObj name="Equation" r:id="rId2" imgW="2730500" imgH="774700" progId="Equation.DSMT4">
                  <p:embed/>
                </p:oleObj>
              </mc:Choice>
              <mc:Fallback>
                <p:oleObj name="Equation" r:id="rId2" imgW="2730500" imgH="774700" progId="Equation.DSMT4">
                  <p:embed/>
                  <p:pic>
                    <p:nvPicPr>
                      <p:cNvPr id="14"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972" y="1619275"/>
                        <a:ext cx="5929312"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32584969"/>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arn(inVertic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arn(inVertic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arn(inVertical)">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61</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sp>
        <p:nvSpPr>
          <p:cNvPr id="10" name="内容占位符 9"/>
          <p:cNvSpPr>
            <a:spLocks noGrp="1"/>
          </p:cNvSpPr>
          <p:nvPr>
            <p:ph idx="1"/>
          </p:nvPr>
        </p:nvSpPr>
        <p:spPr>
          <a:xfrm>
            <a:off x="428625" y="981075"/>
            <a:ext cx="8501063" cy="428625"/>
          </a:xfrm>
        </p:spPr>
        <p:txBody>
          <a:bodyPr/>
          <a:lstStyle/>
          <a:p>
            <a:pPr eaLnBrk="1" hangingPunct="1"/>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信息素</a:t>
            </a:r>
            <a:r>
              <a:rPr lang="zh-CN" altLang="en-US"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更新</a:t>
            </a:r>
          </a:p>
        </p:txBody>
      </p:sp>
      <p:sp>
        <p:nvSpPr>
          <p:cNvPr id="11" name="内容占位符 9"/>
          <p:cNvSpPr txBox="1">
            <a:spLocks/>
          </p:cNvSpPr>
          <p:nvPr/>
        </p:nvSpPr>
        <p:spPr bwMode="auto">
          <a:xfrm>
            <a:off x="405660" y="1475259"/>
            <a:ext cx="8524027" cy="522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20000"/>
              </a:spcBef>
              <a:buClr>
                <a:schemeClr val="hlink"/>
              </a:buClr>
              <a:buFont typeface="Wingdings" panose="05000000000000000000" pitchFamily="2" charset="2"/>
              <a:buChar char="v"/>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在算法初始化时，问题空间中所有的边上的信息素都被初始化为</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τ</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lnSpc>
                <a:spcPct val="130000"/>
              </a:lnSpc>
              <a:spcBef>
                <a:spcPct val="20000"/>
              </a:spcBef>
              <a:buClr>
                <a:schemeClr val="hlink"/>
              </a:buClr>
              <a:buFont typeface="Wingdings" panose="05000000000000000000" pitchFamily="2" charset="2"/>
              <a:buChar char="v"/>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算法迭代每一轮，问题空间中的所有路径上的信息素都会发生蒸发，即为所有边上的信息素乘上一个小于</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的常数。信息素蒸发是自然界本身固有的特征，在算法中能够帮助避免信息素的无限积累，使得算法可以快速丢弃之前构建过的较差的路径。</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lnSpc>
                <a:spcPct val="130000"/>
              </a:lnSpc>
              <a:spcBef>
                <a:spcPct val="20000"/>
              </a:spcBef>
              <a:buClr>
                <a:schemeClr val="hlink"/>
              </a:buClr>
              <a:buFont typeface="Wingdings" panose="05000000000000000000" pitchFamily="2" charset="2"/>
              <a:buChar char="v"/>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蚂蚁根据自己构建的路径长度在它们本轮经过的边上释放信息素。蚂蚁构建的路径越短、释放的信息素就越多。一条边被蚂蚁爬过的次数越多、它所获得的信息素也越多。</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0330301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barn(inVertical)">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barn(inVertical)">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62</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sp>
        <p:nvSpPr>
          <p:cNvPr id="11" name="内容占位符 9"/>
          <p:cNvSpPr txBox="1">
            <a:spLocks/>
          </p:cNvSpPr>
          <p:nvPr/>
        </p:nvSpPr>
        <p:spPr bwMode="auto">
          <a:xfrm>
            <a:off x="238820" y="3419475"/>
            <a:ext cx="8640960"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hlink"/>
              </a:buClr>
              <a:buFont typeface="Wingdings" panose="05000000000000000000" pitchFamily="2" charset="2"/>
              <a:buChar char="v"/>
            </a:pP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是蚂蚁个数；</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20000"/>
              </a:spcBef>
              <a:buClr>
                <a:schemeClr val="hlink"/>
              </a:buClr>
              <a:buFont typeface="Wingdings" panose="05000000000000000000" pitchFamily="2" charset="2"/>
              <a:buChar char="v"/>
            </a:pPr>
            <a:r>
              <a:rPr lang="en-US" altLang="zh-CN" sz="2400" b="1" i="1" dirty="0">
                <a:latin typeface="Symbol" panose="05050102010706020507" pitchFamily="18" charset="2"/>
              </a:rPr>
              <a:t>r</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是信息素的蒸发率，规定</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0&lt;</a:t>
            </a:r>
            <a:r>
              <a:rPr lang="en-US" altLang="zh-CN" sz="2400" b="1" i="1" dirty="0">
                <a:latin typeface="Symbol" panose="05050102010706020507" pitchFamily="18" charset="2"/>
              </a:rPr>
              <a:t> r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20000"/>
              </a:spcBef>
              <a:buClr>
                <a:schemeClr val="hlink"/>
              </a:buClr>
              <a:buFont typeface="Wingdings" panose="05000000000000000000" pitchFamily="2" charset="2"/>
              <a:buChar char="v"/>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                是第</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只蚂蚁在它经过的边上释放的信息素量，它等于蚂蚁</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本轮构建路径长度的倒数。</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50000"/>
              </a:lnSpc>
              <a:spcBef>
                <a:spcPct val="20000"/>
              </a:spcBef>
              <a:buClr>
                <a:schemeClr val="hlink"/>
              </a:buClr>
              <a:buFont typeface="Wingdings" panose="05000000000000000000" pitchFamily="2" charset="2"/>
              <a:buChar char="v"/>
            </a:pP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i="1" baseline="-25000" dirty="0" err="1">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表示路径长度，它是</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b="1" i="1" baseline="30000" dirty="0" err="1">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中所有边的长度和。</a:t>
            </a:r>
            <a:endParaRPr lang="zh-CN" altLang="en-US" sz="24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2" name="Object 1"/>
          <p:cNvGraphicFramePr>
            <a:graphicFrameLocks noChangeAspect="1"/>
          </p:cNvGraphicFramePr>
          <p:nvPr/>
        </p:nvGraphicFramePr>
        <p:xfrm>
          <a:off x="2039020" y="1409700"/>
          <a:ext cx="4732338" cy="1785938"/>
        </p:xfrm>
        <a:graphic>
          <a:graphicData uri="http://schemas.openxmlformats.org/presentationml/2006/ole">
            <mc:AlternateContent xmlns:mc="http://schemas.openxmlformats.org/markup-compatibility/2006">
              <mc:Choice xmlns:v="urn:schemas-microsoft-com:vml" Requires="v">
                <p:oleObj name="Equation" r:id="rId2" imgW="2019300" imgH="762000" progId="Equation.DSMT4">
                  <p:embed/>
                </p:oleObj>
              </mc:Choice>
              <mc:Fallback>
                <p:oleObj name="Equation" r:id="rId2" imgW="2019300" imgH="762000" progId="Equation.DSMT4">
                  <p:embed/>
                  <p:pic>
                    <p:nvPicPr>
                      <p:cNvPr id="12"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020" y="1409700"/>
                        <a:ext cx="4732338"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内容占位符 9"/>
          <p:cNvSpPr>
            <a:spLocks noGrp="1"/>
          </p:cNvSpPr>
          <p:nvPr>
            <p:ph idx="1"/>
          </p:nvPr>
        </p:nvSpPr>
        <p:spPr>
          <a:xfrm>
            <a:off x="428625" y="981075"/>
            <a:ext cx="8501063" cy="428625"/>
          </a:xfrm>
        </p:spPr>
        <p:txBody>
          <a:bodyPr/>
          <a:lstStyle/>
          <a:p>
            <a:pPr eaLnBrk="1" hangingPunct="1"/>
            <a:r>
              <a:rPr lang="zh-CN" altLang="en-US" sz="2600" b="1" dirty="0">
                <a:latin typeface="Times New Roman" panose="02020603050405020304" pitchFamily="18" charset="0"/>
                <a:ea typeface="微软雅黑" panose="020B0503020204020204" pitchFamily="34" charset="-122"/>
                <a:cs typeface="Times New Roman" panose="02020603050405020304" pitchFamily="18" charset="0"/>
              </a:rPr>
              <a:t>信息素</a:t>
            </a:r>
            <a:r>
              <a:rPr lang="zh-CN" altLang="en-US" sz="2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更新</a:t>
            </a:r>
          </a:p>
        </p:txBody>
      </p:sp>
      <p:graphicFrame>
        <p:nvGraphicFramePr>
          <p:cNvPr id="16" name="Object 3"/>
          <p:cNvGraphicFramePr>
            <a:graphicFrameLocks noChangeAspect="1"/>
          </p:cNvGraphicFramePr>
          <p:nvPr/>
        </p:nvGraphicFramePr>
        <p:xfrm>
          <a:off x="720398" y="4797144"/>
          <a:ext cx="1152128" cy="439681"/>
        </p:xfrm>
        <a:graphic>
          <a:graphicData uri="http://schemas.openxmlformats.org/presentationml/2006/ole">
            <mc:AlternateContent xmlns:mc="http://schemas.openxmlformats.org/markup-compatibility/2006">
              <mc:Choice xmlns:v="urn:schemas-microsoft-com:vml" Requires="v">
                <p:oleObj name="Equation" r:id="rId4" imgW="520474" imgH="203112" progId="Equation.DSMT4">
                  <p:embed/>
                </p:oleObj>
              </mc:Choice>
              <mc:Fallback>
                <p:oleObj name="Equation" r:id="rId4" imgW="520474" imgH="203112" progId="Equation.DSMT4">
                  <p:embed/>
                  <p:pic>
                    <p:nvPicPr>
                      <p:cNvPr id="1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398" y="4797144"/>
                        <a:ext cx="1152128" cy="4396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24408339"/>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barn(inVertical)">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barn(inVertical)">
                                      <p:cBhvr>
                                        <p:cTn id="27" dur="500"/>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wipe(down)">
                                      <p:cBhvr>
                                        <p:cTn id="3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0" y="107107"/>
            <a:ext cx="7939817" cy="607907"/>
          </a:xfrm>
        </p:spPr>
        <p:txBody>
          <a:bodyPr>
            <a:normAutofit fontScale="90000"/>
          </a:bodyPr>
          <a:lstStyle/>
          <a:p>
            <a:pPr>
              <a:spcBef>
                <a:spcPts val="0"/>
              </a:spcBef>
              <a:defRPr/>
            </a:pPr>
            <a:r>
              <a:rPr lang="zh-CN" altLang="en-US" sz="44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br>
              <a:rPr lang="zh-CN" altLang="en-US" b="1" dirty="0">
                <a:solidFill>
                  <a:prstClr val="white"/>
                </a:solidFill>
                <a:latin typeface="黑体" panose="02010609060101010101" pitchFamily="49" charset="-122"/>
                <a:ea typeface="黑体" panose="02010609060101010101" pitchFamily="49" charset="-122"/>
                <a:cs typeface="+mn-cs"/>
              </a:rPr>
            </a:br>
            <a:br>
              <a:rPr lang="zh-CN" altLang="en-US" b="1" dirty="0">
                <a:solidFill>
                  <a:prstClr val="white"/>
                </a:solidFill>
                <a:latin typeface="黑体" panose="02010609060101010101" pitchFamily="49" charset="-122"/>
                <a:ea typeface="黑体" panose="02010609060101010101" pitchFamily="49" charset="-122"/>
                <a:cs typeface="+mn-cs"/>
              </a:rPr>
            </a:b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4" name="图片 3">
            <a:extLst>
              <a:ext uri="{FF2B5EF4-FFF2-40B4-BE49-F238E27FC236}">
                <a16:creationId xmlns:a16="http://schemas.microsoft.com/office/drawing/2014/main" id="{9C418167-265F-4CF5-9752-B72A1E06F96F}"/>
              </a:ext>
            </a:extLst>
          </p:cNvPr>
          <p:cNvPicPr>
            <a:picLocks noChangeAspect="1"/>
          </p:cNvPicPr>
          <p:nvPr/>
        </p:nvPicPr>
        <p:blipFill>
          <a:blip r:embed="rId3"/>
          <a:stretch>
            <a:fillRect/>
          </a:stretch>
        </p:blipFill>
        <p:spPr>
          <a:xfrm>
            <a:off x="47134" y="1054974"/>
            <a:ext cx="4267531" cy="2734876"/>
          </a:xfrm>
          <a:prstGeom prst="rect">
            <a:avLst/>
          </a:prstGeom>
        </p:spPr>
      </p:pic>
      <p:pic>
        <p:nvPicPr>
          <p:cNvPr id="5" name="图片 4">
            <a:extLst>
              <a:ext uri="{FF2B5EF4-FFF2-40B4-BE49-F238E27FC236}">
                <a16:creationId xmlns:a16="http://schemas.microsoft.com/office/drawing/2014/main" id="{F1054179-D61B-4181-831B-D742C6F45EE4}"/>
              </a:ext>
            </a:extLst>
          </p:cNvPr>
          <p:cNvPicPr>
            <a:picLocks noChangeAspect="1"/>
          </p:cNvPicPr>
          <p:nvPr/>
        </p:nvPicPr>
        <p:blipFill>
          <a:blip r:embed="rId4"/>
          <a:stretch>
            <a:fillRect/>
          </a:stretch>
        </p:blipFill>
        <p:spPr>
          <a:xfrm>
            <a:off x="17333" y="4955169"/>
            <a:ext cx="3168352" cy="552538"/>
          </a:xfrm>
          <a:prstGeom prst="rect">
            <a:avLst/>
          </a:prstGeom>
        </p:spPr>
      </p:pic>
      <p:pic>
        <p:nvPicPr>
          <p:cNvPr id="6" name="图片 5">
            <a:extLst>
              <a:ext uri="{FF2B5EF4-FFF2-40B4-BE49-F238E27FC236}">
                <a16:creationId xmlns:a16="http://schemas.microsoft.com/office/drawing/2014/main" id="{0FF9B6D1-F2F8-4E4B-9D1E-05BC239B3DC2}"/>
              </a:ext>
            </a:extLst>
          </p:cNvPr>
          <p:cNvPicPr>
            <a:picLocks noChangeAspect="1"/>
          </p:cNvPicPr>
          <p:nvPr/>
        </p:nvPicPr>
        <p:blipFill>
          <a:blip r:embed="rId5"/>
          <a:stretch>
            <a:fillRect/>
          </a:stretch>
        </p:blipFill>
        <p:spPr>
          <a:xfrm>
            <a:off x="4523082" y="1027414"/>
            <a:ext cx="4364297" cy="3708595"/>
          </a:xfrm>
          <a:prstGeom prst="rect">
            <a:avLst/>
          </a:prstGeom>
        </p:spPr>
      </p:pic>
      <p:pic>
        <p:nvPicPr>
          <p:cNvPr id="8" name="图片 7">
            <a:extLst>
              <a:ext uri="{FF2B5EF4-FFF2-40B4-BE49-F238E27FC236}">
                <a16:creationId xmlns:a16="http://schemas.microsoft.com/office/drawing/2014/main" id="{497AA4F7-D595-441F-8D60-D1E7B4B5D659}"/>
              </a:ext>
            </a:extLst>
          </p:cNvPr>
          <p:cNvPicPr>
            <a:picLocks noChangeAspect="1"/>
          </p:cNvPicPr>
          <p:nvPr/>
        </p:nvPicPr>
        <p:blipFill>
          <a:blip r:embed="rId6"/>
          <a:stretch>
            <a:fillRect/>
          </a:stretch>
        </p:blipFill>
        <p:spPr>
          <a:xfrm>
            <a:off x="308869" y="5507707"/>
            <a:ext cx="3683328" cy="895775"/>
          </a:xfrm>
          <a:prstGeom prst="rect">
            <a:avLst/>
          </a:prstGeom>
        </p:spPr>
      </p:pic>
      <p:pic>
        <p:nvPicPr>
          <p:cNvPr id="9" name="图片 8">
            <a:extLst>
              <a:ext uri="{FF2B5EF4-FFF2-40B4-BE49-F238E27FC236}">
                <a16:creationId xmlns:a16="http://schemas.microsoft.com/office/drawing/2014/main" id="{40465667-343F-4F11-868A-060758C053D8}"/>
              </a:ext>
            </a:extLst>
          </p:cNvPr>
          <p:cNvPicPr>
            <a:picLocks noChangeAspect="1"/>
          </p:cNvPicPr>
          <p:nvPr/>
        </p:nvPicPr>
        <p:blipFill>
          <a:blip r:embed="rId7"/>
          <a:stretch>
            <a:fillRect/>
          </a:stretch>
        </p:blipFill>
        <p:spPr>
          <a:xfrm>
            <a:off x="283786" y="3831298"/>
            <a:ext cx="2736304" cy="379488"/>
          </a:xfrm>
          <a:prstGeom prst="rect">
            <a:avLst/>
          </a:prstGeom>
        </p:spPr>
      </p:pic>
      <p:pic>
        <p:nvPicPr>
          <p:cNvPr id="12" name="图片 11">
            <a:extLst>
              <a:ext uri="{FF2B5EF4-FFF2-40B4-BE49-F238E27FC236}">
                <a16:creationId xmlns:a16="http://schemas.microsoft.com/office/drawing/2014/main" id="{72265A12-69C3-4BA2-9D70-47C296A23357}"/>
              </a:ext>
            </a:extLst>
          </p:cNvPr>
          <p:cNvPicPr>
            <a:picLocks noChangeAspect="1"/>
          </p:cNvPicPr>
          <p:nvPr/>
        </p:nvPicPr>
        <p:blipFill>
          <a:blip r:embed="rId8"/>
          <a:stretch>
            <a:fillRect/>
          </a:stretch>
        </p:blipFill>
        <p:spPr>
          <a:xfrm>
            <a:off x="245631" y="4210786"/>
            <a:ext cx="4178400" cy="497909"/>
          </a:xfrm>
          <a:prstGeom prst="rect">
            <a:avLst/>
          </a:prstGeom>
        </p:spPr>
      </p:pic>
      <p:pic>
        <p:nvPicPr>
          <p:cNvPr id="13" name="图片 12">
            <a:extLst>
              <a:ext uri="{FF2B5EF4-FFF2-40B4-BE49-F238E27FC236}">
                <a16:creationId xmlns:a16="http://schemas.microsoft.com/office/drawing/2014/main" id="{912741EB-4DA5-4F42-881C-75FC0C09D42A}"/>
              </a:ext>
            </a:extLst>
          </p:cNvPr>
          <p:cNvPicPr>
            <a:picLocks noChangeAspect="1"/>
          </p:cNvPicPr>
          <p:nvPr/>
        </p:nvPicPr>
        <p:blipFill>
          <a:blip r:embed="rId9"/>
          <a:stretch>
            <a:fillRect/>
          </a:stretch>
        </p:blipFill>
        <p:spPr>
          <a:xfrm>
            <a:off x="4691724" y="4766024"/>
            <a:ext cx="4178398" cy="1985399"/>
          </a:xfrm>
          <a:prstGeom prst="rect">
            <a:avLst/>
          </a:prstGeom>
        </p:spPr>
      </p:pic>
    </p:spTree>
    <p:extLst>
      <p:ext uri="{BB962C8B-B14F-4D97-AF65-F5344CB8AC3E}">
        <p14:creationId xmlns:p14="http://schemas.microsoft.com/office/powerpoint/2010/main" val="24782961"/>
      </p:ext>
    </p:extLst>
  </p:cSld>
  <p:clrMapOvr>
    <a:masterClrMapping/>
  </p:clrMapOvr>
  <p:transition spd="slow" advTm="18981">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5F57B30-FFF1-438F-B5E1-D70202115D0F}"/>
              </a:ext>
            </a:extLst>
          </p:cNvPr>
          <p:cNvSpPr txBox="1"/>
          <p:nvPr/>
        </p:nvSpPr>
        <p:spPr>
          <a:xfrm>
            <a:off x="166812" y="1067396"/>
            <a:ext cx="2520280" cy="523220"/>
          </a:xfrm>
          <a:prstGeom prst="rect">
            <a:avLst/>
          </a:prstGeom>
          <a:noFill/>
        </p:spPr>
        <p:txBody>
          <a:bodyPr wrap="squar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算法流程</a:t>
            </a:r>
          </a:p>
        </p:txBody>
      </p:sp>
      <p:pic>
        <p:nvPicPr>
          <p:cNvPr id="5" name="图片 4">
            <a:extLst>
              <a:ext uri="{FF2B5EF4-FFF2-40B4-BE49-F238E27FC236}">
                <a16:creationId xmlns:a16="http://schemas.microsoft.com/office/drawing/2014/main" id="{08E452F5-E24F-4261-BF9F-CBA006FB86A8}"/>
              </a:ext>
            </a:extLst>
          </p:cNvPr>
          <p:cNvPicPr>
            <a:picLocks noChangeAspect="1"/>
          </p:cNvPicPr>
          <p:nvPr/>
        </p:nvPicPr>
        <p:blipFill>
          <a:blip r:embed="rId3"/>
          <a:stretch>
            <a:fillRect/>
          </a:stretch>
        </p:blipFill>
        <p:spPr>
          <a:xfrm>
            <a:off x="166812" y="1691283"/>
            <a:ext cx="5493333" cy="4752528"/>
          </a:xfrm>
          <a:prstGeom prst="rect">
            <a:avLst/>
          </a:prstGeom>
        </p:spPr>
      </p:pic>
      <p:pic>
        <p:nvPicPr>
          <p:cNvPr id="6" name="图片 5">
            <a:extLst>
              <a:ext uri="{FF2B5EF4-FFF2-40B4-BE49-F238E27FC236}">
                <a16:creationId xmlns:a16="http://schemas.microsoft.com/office/drawing/2014/main" id="{EEA6F54E-BCF9-4C24-87E6-2D8C3B6CE4FD}"/>
              </a:ext>
            </a:extLst>
          </p:cNvPr>
          <p:cNvPicPr>
            <a:picLocks noChangeAspect="1"/>
          </p:cNvPicPr>
          <p:nvPr/>
        </p:nvPicPr>
        <p:blipFill>
          <a:blip r:embed="rId4"/>
          <a:stretch>
            <a:fillRect/>
          </a:stretch>
        </p:blipFill>
        <p:spPr>
          <a:xfrm>
            <a:off x="5680652" y="1115219"/>
            <a:ext cx="3343144" cy="5110449"/>
          </a:xfrm>
          <a:prstGeom prst="rect">
            <a:avLst/>
          </a:prstGeom>
        </p:spPr>
      </p:pic>
      <p:sp>
        <p:nvSpPr>
          <p:cNvPr id="9" name="标题 1">
            <a:extLst>
              <a:ext uri="{FF2B5EF4-FFF2-40B4-BE49-F238E27FC236}">
                <a16:creationId xmlns:a16="http://schemas.microsoft.com/office/drawing/2014/main" id="{5FB21E8A-A5B1-495D-AB08-E117FC9877AA}"/>
              </a:ext>
            </a:extLst>
          </p:cNvPr>
          <p:cNvSpPr>
            <a:spLocks noGrp="1"/>
          </p:cNvSpPr>
          <p:nvPr>
            <p:ph type="title"/>
          </p:nvPr>
        </p:nvSpPr>
        <p:spPr>
          <a:xfrm>
            <a:off x="0" y="107107"/>
            <a:ext cx="7939817" cy="607907"/>
          </a:xfrm>
        </p:spPr>
        <p:txBody>
          <a:bodyPr>
            <a:normAutofit fontScale="90000"/>
          </a:bodyPr>
          <a:lstStyle/>
          <a:p>
            <a:pPr>
              <a:spcBef>
                <a:spcPts val="0"/>
              </a:spcBef>
              <a:defRPr/>
            </a:pPr>
            <a:r>
              <a:rPr lang="zh-CN" altLang="en-US" sz="44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3486136225"/>
      </p:ext>
    </p:extLst>
  </p:cSld>
  <p:clrMapOvr>
    <a:masterClrMapping/>
  </p:clrMapOvr>
  <p:transition spd="slow" advTm="18981">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65</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83906" flipH="1">
            <a:off x="2736032" y="4478908"/>
            <a:ext cx="8572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83906" flipH="1">
            <a:off x="5807844" y="4478908"/>
            <a:ext cx="8572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832" y="3062858"/>
            <a:ext cx="928687"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06310" flipH="1">
            <a:off x="3209107" y="2410396"/>
            <a:ext cx="1004887"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207" y="1419796"/>
            <a:ext cx="928687"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019" y="1276921"/>
            <a:ext cx="9286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箭头连接符 15"/>
          <p:cNvCxnSpPr/>
          <p:nvPr/>
        </p:nvCxnSpPr>
        <p:spPr>
          <a:xfrm>
            <a:off x="1088207" y="3491483"/>
            <a:ext cx="74295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rot="5400000" flipH="1" flipV="1">
            <a:off x="2158976" y="3705002"/>
            <a:ext cx="48577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374082" y="1848421"/>
            <a:ext cx="214312"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19" name="椭圆 18"/>
          <p:cNvSpPr/>
          <p:nvPr/>
        </p:nvSpPr>
        <p:spPr>
          <a:xfrm>
            <a:off x="3731394" y="3134296"/>
            <a:ext cx="214313"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0" name="椭圆 19"/>
          <p:cNvSpPr/>
          <p:nvPr/>
        </p:nvSpPr>
        <p:spPr>
          <a:xfrm>
            <a:off x="6160269" y="2062733"/>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1" name="椭圆 20"/>
          <p:cNvSpPr/>
          <p:nvPr/>
        </p:nvSpPr>
        <p:spPr>
          <a:xfrm>
            <a:off x="5445894" y="3777233"/>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2" name="椭圆 21"/>
          <p:cNvSpPr/>
          <p:nvPr/>
        </p:nvSpPr>
        <p:spPr>
          <a:xfrm>
            <a:off x="5945957" y="5134546"/>
            <a:ext cx="214312"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3" name="椭圆 22"/>
          <p:cNvSpPr/>
          <p:nvPr/>
        </p:nvSpPr>
        <p:spPr>
          <a:xfrm>
            <a:off x="2659832" y="4991671"/>
            <a:ext cx="214312" cy="214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cxnSp>
        <p:nvCxnSpPr>
          <p:cNvPr id="24" name="直接箭头连接符 23"/>
          <p:cNvCxnSpPr>
            <a:stCxn id="18" idx="6"/>
            <a:endCxn id="20" idx="2"/>
          </p:cNvCxnSpPr>
          <p:nvPr/>
        </p:nvCxnSpPr>
        <p:spPr>
          <a:xfrm>
            <a:off x="2588394" y="1954783"/>
            <a:ext cx="3571875" cy="214313"/>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5" name="直接箭头连接符 24"/>
          <p:cNvCxnSpPr>
            <a:stCxn id="20" idx="3"/>
            <a:endCxn id="19" idx="7"/>
          </p:cNvCxnSpPr>
          <p:nvPr/>
        </p:nvCxnSpPr>
        <p:spPr>
          <a:xfrm rot="5400000">
            <a:off x="4592613" y="1566640"/>
            <a:ext cx="920750" cy="2278062"/>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6" name="直接箭头连接符 25"/>
          <p:cNvCxnSpPr>
            <a:stCxn id="19" idx="5"/>
            <a:endCxn id="21" idx="1"/>
          </p:cNvCxnSpPr>
          <p:nvPr/>
        </p:nvCxnSpPr>
        <p:spPr>
          <a:xfrm rot="16200000" flipH="1">
            <a:off x="4449738" y="2781077"/>
            <a:ext cx="492125" cy="1563687"/>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7" name="直接箭头连接符 26"/>
          <p:cNvCxnSpPr>
            <a:stCxn id="21" idx="4"/>
            <a:endCxn id="22" idx="1"/>
          </p:cNvCxnSpPr>
          <p:nvPr/>
        </p:nvCxnSpPr>
        <p:spPr>
          <a:xfrm rot="16200000" flipH="1">
            <a:off x="5178401" y="4366989"/>
            <a:ext cx="1174750" cy="423863"/>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8" name="直接箭头连接符 27"/>
          <p:cNvCxnSpPr>
            <a:stCxn id="22" idx="2"/>
            <a:endCxn id="23" idx="7"/>
          </p:cNvCxnSpPr>
          <p:nvPr/>
        </p:nvCxnSpPr>
        <p:spPr>
          <a:xfrm rot="10800000">
            <a:off x="2842394" y="5023421"/>
            <a:ext cx="3103563" cy="219075"/>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9" name="直接箭头连接符 28"/>
          <p:cNvCxnSpPr>
            <a:stCxn id="23" idx="0"/>
            <a:endCxn id="18" idx="4"/>
          </p:cNvCxnSpPr>
          <p:nvPr/>
        </p:nvCxnSpPr>
        <p:spPr>
          <a:xfrm rot="16200000" flipV="1">
            <a:off x="1158850" y="3384327"/>
            <a:ext cx="2928938" cy="285750"/>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sp>
        <p:nvSpPr>
          <p:cNvPr id="30" name="圆角矩形 29"/>
          <p:cNvSpPr/>
          <p:nvPr/>
        </p:nvSpPr>
        <p:spPr>
          <a:xfrm>
            <a:off x="7160394" y="1134046"/>
            <a:ext cx="1857375" cy="42862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2400" b="1" dirty="0">
                <a:solidFill>
                  <a:srgbClr val="666699"/>
                </a:solidFill>
                <a:latin typeface="微软雅黑" panose="020B0503020204020204" pitchFamily="34" charset="-122"/>
                <a:ea typeface="微软雅黑" panose="020B0503020204020204" pitchFamily="34" charset="-122"/>
              </a:rPr>
              <a:t>路径构建</a:t>
            </a:r>
          </a:p>
        </p:txBody>
      </p:sp>
      <p:sp>
        <p:nvSpPr>
          <p:cNvPr id="31" name="圆角矩形 30"/>
          <p:cNvSpPr/>
          <p:nvPr/>
        </p:nvSpPr>
        <p:spPr>
          <a:xfrm>
            <a:off x="7160394" y="1705546"/>
            <a:ext cx="1857375" cy="42862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2400" b="1" dirty="0">
                <a:solidFill>
                  <a:srgbClr val="666699"/>
                </a:solidFill>
                <a:latin typeface="微软雅黑" panose="020B0503020204020204" pitchFamily="34" charset="-122"/>
                <a:ea typeface="微软雅黑" panose="020B0503020204020204" pitchFamily="34" charset="-122"/>
              </a:rPr>
              <a:t>信息素更新</a:t>
            </a:r>
          </a:p>
        </p:txBody>
      </p:sp>
    </p:spTree>
    <p:extLst>
      <p:ext uri="{BB962C8B-B14F-4D97-AF65-F5344CB8AC3E}">
        <p14:creationId xmlns:p14="http://schemas.microsoft.com/office/powerpoint/2010/main" val="788795761"/>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0.70"/>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3"/>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1"/>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0"/>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5"/>
                                        </p:tgtEl>
                                        <p:attrNameLst>
                                          <p:attrName>style.visibility</p:attrName>
                                        </p:attrNameLst>
                                      </p:cBhvr>
                                      <p:to>
                                        <p:strVal val="hidden"/>
                                      </p:to>
                                    </p:set>
                                  </p:childTnLst>
                                </p:cTn>
                              </p:par>
                              <p:par>
                                <p:cTn id="74" presetID="55"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1000" fill="hold"/>
                                        <p:tgtEl>
                                          <p:spTgt spid="31"/>
                                        </p:tgtEl>
                                        <p:attrNameLst>
                                          <p:attrName>ppt_w</p:attrName>
                                        </p:attrNameLst>
                                      </p:cBhvr>
                                      <p:tavLst>
                                        <p:tav tm="0">
                                          <p:val>
                                            <p:strVal val="#ppt_w*0.70"/>
                                          </p:val>
                                        </p:tav>
                                        <p:tav tm="100000">
                                          <p:val>
                                            <p:strVal val="#ppt_w"/>
                                          </p:val>
                                        </p:tav>
                                      </p:tavLst>
                                    </p:anim>
                                    <p:anim calcmode="lin" valueType="num">
                                      <p:cBhvr>
                                        <p:cTn id="77" dur="1000" fill="hold"/>
                                        <p:tgtEl>
                                          <p:spTgt spid="31"/>
                                        </p:tgtEl>
                                        <p:attrNameLst>
                                          <p:attrName>ppt_h</p:attrName>
                                        </p:attrNameLst>
                                      </p:cBhvr>
                                      <p:tavLst>
                                        <p:tav tm="0">
                                          <p:val>
                                            <p:strVal val="#ppt_h"/>
                                          </p:val>
                                        </p:tav>
                                        <p:tav tm="100000">
                                          <p:val>
                                            <p:strVal val="#ppt_h"/>
                                          </p:val>
                                        </p:tav>
                                      </p:tavLst>
                                    </p:anim>
                                    <p:animEffect transition="in" filter="fade">
                                      <p:cBhvr>
                                        <p:cTn id="78" dur="10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mph" presetSubtype="0" fill="hold" nodeType="clickEffect">
                                  <p:stCondLst>
                                    <p:cond delay="0"/>
                                  </p:stCondLst>
                                  <p:childTnLst>
                                    <p:animClr clrSpc="hsl" dir="cw">
                                      <p:cBhvr override="childStyle">
                                        <p:cTn id="82" dur="500" fill="hold"/>
                                        <p:tgtEl>
                                          <p:spTgt spid="24"/>
                                        </p:tgtEl>
                                        <p:attrNameLst>
                                          <p:attrName>style.color</p:attrName>
                                        </p:attrNameLst>
                                      </p:cBhvr>
                                      <p:by>
                                        <p:hsl h="7200000" s="0" l="0"/>
                                      </p:by>
                                    </p:animClr>
                                    <p:animClr clrSpc="hsl" dir="cw">
                                      <p:cBhvr>
                                        <p:cTn id="83" dur="500" fill="hold"/>
                                        <p:tgtEl>
                                          <p:spTgt spid="24"/>
                                        </p:tgtEl>
                                        <p:attrNameLst>
                                          <p:attrName>fillcolor</p:attrName>
                                        </p:attrNameLst>
                                      </p:cBhvr>
                                      <p:by>
                                        <p:hsl h="7200000" s="0" l="0"/>
                                      </p:by>
                                    </p:animClr>
                                    <p:animClr clrSpc="hsl" dir="cw">
                                      <p:cBhvr>
                                        <p:cTn id="84" dur="500" fill="hold"/>
                                        <p:tgtEl>
                                          <p:spTgt spid="24"/>
                                        </p:tgtEl>
                                        <p:attrNameLst>
                                          <p:attrName>stroke.color</p:attrName>
                                        </p:attrNameLst>
                                      </p:cBhvr>
                                      <p:by>
                                        <p:hsl h="7200000" s="0" l="0"/>
                                      </p:by>
                                    </p:animClr>
                                    <p:set>
                                      <p:cBhvr>
                                        <p:cTn id="85" dur="500" fill="hold"/>
                                        <p:tgtEl>
                                          <p:spTgt spid="24"/>
                                        </p:tgtEl>
                                        <p:attrNameLst>
                                          <p:attrName>fill.type</p:attrName>
                                        </p:attrNameLst>
                                      </p:cBhvr>
                                      <p:to>
                                        <p:strVal val="solid"/>
                                      </p:to>
                                    </p:set>
                                  </p:childTnLst>
                                </p:cTn>
                              </p:par>
                            </p:childTnLst>
                          </p:cTn>
                        </p:par>
                        <p:par>
                          <p:cTn id="86" fill="hold">
                            <p:stCondLst>
                              <p:cond delay="500"/>
                            </p:stCondLst>
                            <p:childTnLst>
                              <p:par>
                                <p:cTn id="87" presetID="21" presetClass="emph" presetSubtype="0" fill="hold" nodeType="afterEffect">
                                  <p:stCondLst>
                                    <p:cond delay="0"/>
                                  </p:stCondLst>
                                  <p:childTnLst>
                                    <p:animClr clrSpc="hsl" dir="cw">
                                      <p:cBhvr override="childStyle">
                                        <p:cTn id="88" dur="500" fill="hold"/>
                                        <p:tgtEl>
                                          <p:spTgt spid="25"/>
                                        </p:tgtEl>
                                        <p:attrNameLst>
                                          <p:attrName>style.color</p:attrName>
                                        </p:attrNameLst>
                                      </p:cBhvr>
                                      <p:by>
                                        <p:hsl h="7200000" s="0" l="0"/>
                                      </p:by>
                                    </p:animClr>
                                    <p:animClr clrSpc="hsl" dir="cw">
                                      <p:cBhvr>
                                        <p:cTn id="89" dur="500" fill="hold"/>
                                        <p:tgtEl>
                                          <p:spTgt spid="25"/>
                                        </p:tgtEl>
                                        <p:attrNameLst>
                                          <p:attrName>fillcolor</p:attrName>
                                        </p:attrNameLst>
                                      </p:cBhvr>
                                      <p:by>
                                        <p:hsl h="7200000" s="0" l="0"/>
                                      </p:by>
                                    </p:animClr>
                                    <p:animClr clrSpc="hsl" dir="cw">
                                      <p:cBhvr>
                                        <p:cTn id="90" dur="500" fill="hold"/>
                                        <p:tgtEl>
                                          <p:spTgt spid="25"/>
                                        </p:tgtEl>
                                        <p:attrNameLst>
                                          <p:attrName>stroke.color</p:attrName>
                                        </p:attrNameLst>
                                      </p:cBhvr>
                                      <p:by>
                                        <p:hsl h="7200000" s="0" l="0"/>
                                      </p:by>
                                    </p:animClr>
                                    <p:set>
                                      <p:cBhvr>
                                        <p:cTn id="91" dur="500" fill="hold"/>
                                        <p:tgtEl>
                                          <p:spTgt spid="25"/>
                                        </p:tgtEl>
                                        <p:attrNameLst>
                                          <p:attrName>fill.type</p:attrName>
                                        </p:attrNameLst>
                                      </p:cBhvr>
                                      <p:to>
                                        <p:strVal val="solid"/>
                                      </p:to>
                                    </p:set>
                                  </p:childTnLst>
                                </p:cTn>
                              </p:par>
                            </p:childTnLst>
                          </p:cTn>
                        </p:par>
                        <p:par>
                          <p:cTn id="92" fill="hold">
                            <p:stCondLst>
                              <p:cond delay="1000"/>
                            </p:stCondLst>
                            <p:childTnLst>
                              <p:par>
                                <p:cTn id="93" presetID="21" presetClass="emph" presetSubtype="0" fill="hold" nodeType="afterEffect">
                                  <p:stCondLst>
                                    <p:cond delay="0"/>
                                  </p:stCondLst>
                                  <p:childTnLst>
                                    <p:animClr clrSpc="hsl" dir="cw">
                                      <p:cBhvr override="childStyle">
                                        <p:cTn id="94" dur="500" fill="hold"/>
                                        <p:tgtEl>
                                          <p:spTgt spid="26"/>
                                        </p:tgtEl>
                                        <p:attrNameLst>
                                          <p:attrName>style.color</p:attrName>
                                        </p:attrNameLst>
                                      </p:cBhvr>
                                      <p:by>
                                        <p:hsl h="7200000" s="0" l="0"/>
                                      </p:by>
                                    </p:animClr>
                                    <p:animClr clrSpc="hsl" dir="cw">
                                      <p:cBhvr>
                                        <p:cTn id="95" dur="500" fill="hold"/>
                                        <p:tgtEl>
                                          <p:spTgt spid="26"/>
                                        </p:tgtEl>
                                        <p:attrNameLst>
                                          <p:attrName>fillcolor</p:attrName>
                                        </p:attrNameLst>
                                      </p:cBhvr>
                                      <p:by>
                                        <p:hsl h="7200000" s="0" l="0"/>
                                      </p:by>
                                    </p:animClr>
                                    <p:animClr clrSpc="hsl" dir="cw">
                                      <p:cBhvr>
                                        <p:cTn id="96" dur="500" fill="hold"/>
                                        <p:tgtEl>
                                          <p:spTgt spid="26"/>
                                        </p:tgtEl>
                                        <p:attrNameLst>
                                          <p:attrName>stroke.color</p:attrName>
                                        </p:attrNameLst>
                                      </p:cBhvr>
                                      <p:by>
                                        <p:hsl h="7200000" s="0" l="0"/>
                                      </p:by>
                                    </p:animClr>
                                    <p:set>
                                      <p:cBhvr>
                                        <p:cTn id="97" dur="500" fill="hold"/>
                                        <p:tgtEl>
                                          <p:spTgt spid="26"/>
                                        </p:tgtEl>
                                        <p:attrNameLst>
                                          <p:attrName>fill.type</p:attrName>
                                        </p:attrNameLst>
                                      </p:cBhvr>
                                      <p:to>
                                        <p:strVal val="solid"/>
                                      </p:to>
                                    </p:set>
                                  </p:childTnLst>
                                </p:cTn>
                              </p:par>
                            </p:childTnLst>
                          </p:cTn>
                        </p:par>
                        <p:par>
                          <p:cTn id="98" fill="hold">
                            <p:stCondLst>
                              <p:cond delay="1500"/>
                            </p:stCondLst>
                            <p:childTnLst>
                              <p:par>
                                <p:cTn id="99" presetID="21" presetClass="emph" presetSubtype="0" fill="hold" nodeType="afterEffect">
                                  <p:stCondLst>
                                    <p:cond delay="0"/>
                                  </p:stCondLst>
                                  <p:childTnLst>
                                    <p:animClr clrSpc="hsl" dir="cw">
                                      <p:cBhvr override="childStyle">
                                        <p:cTn id="100" dur="500" fill="hold"/>
                                        <p:tgtEl>
                                          <p:spTgt spid="27"/>
                                        </p:tgtEl>
                                        <p:attrNameLst>
                                          <p:attrName>style.color</p:attrName>
                                        </p:attrNameLst>
                                      </p:cBhvr>
                                      <p:by>
                                        <p:hsl h="7200000" s="0" l="0"/>
                                      </p:by>
                                    </p:animClr>
                                    <p:animClr clrSpc="hsl" dir="cw">
                                      <p:cBhvr>
                                        <p:cTn id="101" dur="500" fill="hold"/>
                                        <p:tgtEl>
                                          <p:spTgt spid="27"/>
                                        </p:tgtEl>
                                        <p:attrNameLst>
                                          <p:attrName>fillcolor</p:attrName>
                                        </p:attrNameLst>
                                      </p:cBhvr>
                                      <p:by>
                                        <p:hsl h="7200000" s="0" l="0"/>
                                      </p:by>
                                    </p:animClr>
                                    <p:animClr clrSpc="hsl" dir="cw">
                                      <p:cBhvr>
                                        <p:cTn id="102" dur="500" fill="hold"/>
                                        <p:tgtEl>
                                          <p:spTgt spid="27"/>
                                        </p:tgtEl>
                                        <p:attrNameLst>
                                          <p:attrName>stroke.color</p:attrName>
                                        </p:attrNameLst>
                                      </p:cBhvr>
                                      <p:by>
                                        <p:hsl h="7200000" s="0" l="0"/>
                                      </p:by>
                                    </p:animClr>
                                    <p:set>
                                      <p:cBhvr>
                                        <p:cTn id="103" dur="500" fill="hold"/>
                                        <p:tgtEl>
                                          <p:spTgt spid="27"/>
                                        </p:tgtEl>
                                        <p:attrNameLst>
                                          <p:attrName>fill.type</p:attrName>
                                        </p:attrNameLst>
                                      </p:cBhvr>
                                      <p:to>
                                        <p:strVal val="solid"/>
                                      </p:to>
                                    </p:set>
                                  </p:childTnLst>
                                </p:cTn>
                              </p:par>
                            </p:childTnLst>
                          </p:cTn>
                        </p:par>
                        <p:par>
                          <p:cTn id="104" fill="hold">
                            <p:stCondLst>
                              <p:cond delay="2000"/>
                            </p:stCondLst>
                            <p:childTnLst>
                              <p:par>
                                <p:cTn id="105" presetID="21" presetClass="emph" presetSubtype="0" fill="hold" nodeType="afterEffect">
                                  <p:stCondLst>
                                    <p:cond delay="0"/>
                                  </p:stCondLst>
                                  <p:childTnLst>
                                    <p:animClr clrSpc="hsl" dir="cw">
                                      <p:cBhvr override="childStyle">
                                        <p:cTn id="106" dur="500" fill="hold"/>
                                        <p:tgtEl>
                                          <p:spTgt spid="28"/>
                                        </p:tgtEl>
                                        <p:attrNameLst>
                                          <p:attrName>style.color</p:attrName>
                                        </p:attrNameLst>
                                      </p:cBhvr>
                                      <p:by>
                                        <p:hsl h="7200000" s="0" l="0"/>
                                      </p:by>
                                    </p:animClr>
                                    <p:animClr clrSpc="hsl" dir="cw">
                                      <p:cBhvr>
                                        <p:cTn id="107" dur="500" fill="hold"/>
                                        <p:tgtEl>
                                          <p:spTgt spid="28"/>
                                        </p:tgtEl>
                                        <p:attrNameLst>
                                          <p:attrName>fillcolor</p:attrName>
                                        </p:attrNameLst>
                                      </p:cBhvr>
                                      <p:by>
                                        <p:hsl h="7200000" s="0" l="0"/>
                                      </p:by>
                                    </p:animClr>
                                    <p:animClr clrSpc="hsl" dir="cw">
                                      <p:cBhvr>
                                        <p:cTn id="108" dur="500" fill="hold"/>
                                        <p:tgtEl>
                                          <p:spTgt spid="28"/>
                                        </p:tgtEl>
                                        <p:attrNameLst>
                                          <p:attrName>stroke.color</p:attrName>
                                        </p:attrNameLst>
                                      </p:cBhvr>
                                      <p:by>
                                        <p:hsl h="7200000" s="0" l="0"/>
                                      </p:by>
                                    </p:animClr>
                                    <p:set>
                                      <p:cBhvr>
                                        <p:cTn id="109" dur="500" fill="hold"/>
                                        <p:tgtEl>
                                          <p:spTgt spid="28"/>
                                        </p:tgtEl>
                                        <p:attrNameLst>
                                          <p:attrName>fill.type</p:attrName>
                                        </p:attrNameLst>
                                      </p:cBhvr>
                                      <p:to>
                                        <p:strVal val="solid"/>
                                      </p:to>
                                    </p:set>
                                  </p:childTnLst>
                                </p:cTn>
                              </p:par>
                            </p:childTnLst>
                          </p:cTn>
                        </p:par>
                        <p:par>
                          <p:cTn id="110" fill="hold">
                            <p:stCondLst>
                              <p:cond delay="2500"/>
                            </p:stCondLst>
                            <p:childTnLst>
                              <p:par>
                                <p:cTn id="111" presetID="21" presetClass="emph" presetSubtype="0" fill="hold" nodeType="afterEffect">
                                  <p:stCondLst>
                                    <p:cond delay="0"/>
                                  </p:stCondLst>
                                  <p:childTnLst>
                                    <p:animClr clrSpc="hsl" dir="cw">
                                      <p:cBhvr override="childStyle">
                                        <p:cTn id="112" dur="500" fill="hold"/>
                                        <p:tgtEl>
                                          <p:spTgt spid="29"/>
                                        </p:tgtEl>
                                        <p:attrNameLst>
                                          <p:attrName>style.color</p:attrName>
                                        </p:attrNameLst>
                                      </p:cBhvr>
                                      <p:by>
                                        <p:hsl h="7200000" s="0" l="0"/>
                                      </p:by>
                                    </p:animClr>
                                    <p:animClr clrSpc="hsl" dir="cw">
                                      <p:cBhvr>
                                        <p:cTn id="113" dur="500" fill="hold"/>
                                        <p:tgtEl>
                                          <p:spTgt spid="29"/>
                                        </p:tgtEl>
                                        <p:attrNameLst>
                                          <p:attrName>fillcolor</p:attrName>
                                        </p:attrNameLst>
                                      </p:cBhvr>
                                      <p:by>
                                        <p:hsl h="7200000" s="0" l="0"/>
                                      </p:by>
                                    </p:animClr>
                                    <p:animClr clrSpc="hsl" dir="cw">
                                      <p:cBhvr>
                                        <p:cTn id="114" dur="500" fill="hold"/>
                                        <p:tgtEl>
                                          <p:spTgt spid="29"/>
                                        </p:tgtEl>
                                        <p:attrNameLst>
                                          <p:attrName>stroke.color</p:attrName>
                                        </p:attrNameLst>
                                      </p:cBhvr>
                                      <p:by>
                                        <p:hsl h="7200000" s="0" l="0"/>
                                      </p:by>
                                    </p:animClr>
                                    <p:set>
                                      <p:cBhvr>
                                        <p:cTn id="115" dur="500" fill="hold"/>
                                        <p:tgtEl>
                                          <p:spTgt spid="29"/>
                                        </p:tgtEl>
                                        <p:attrNameLst>
                                          <p:attrName>fill.type</p:attrName>
                                        </p:attrNameLst>
                                      </p:cBhvr>
                                      <p:to>
                                        <p:strVal val="solid"/>
                                      </p:to>
                                    </p:set>
                                  </p:childTnLst>
                                </p:cTn>
                              </p:par>
                            </p:childTnLst>
                          </p:cTn>
                        </p:par>
                        <p:par>
                          <p:cTn id="116" fill="hold">
                            <p:stCondLst>
                              <p:cond delay="3000"/>
                            </p:stCondLst>
                            <p:childTnLst>
                              <p:par>
                                <p:cTn id="117" presetID="26" presetClass="emph" presetSubtype="0" fill="hold" nodeType="afterEffect">
                                  <p:stCondLst>
                                    <p:cond delay="0"/>
                                  </p:stCondLst>
                                  <p:childTnLst>
                                    <p:animEffect transition="out" filter="fade">
                                      <p:cBhvr>
                                        <p:cTn id="118" dur="500" tmFilter="0, 0; .2, .5; .8, .5; 1, 0"/>
                                        <p:tgtEl>
                                          <p:spTgt spid="24"/>
                                        </p:tgtEl>
                                      </p:cBhvr>
                                    </p:animEffect>
                                    <p:animScale>
                                      <p:cBhvr>
                                        <p:cTn id="119" dur="250" autoRev="1" fill="hold"/>
                                        <p:tgtEl>
                                          <p:spTgt spid="24"/>
                                        </p:tgtEl>
                                      </p:cBhvr>
                                      <p:by x="105000" y="105000"/>
                                    </p:animScale>
                                  </p:childTnLst>
                                </p:cTn>
                              </p:par>
                              <p:par>
                                <p:cTn id="120" presetID="26" presetClass="emph" presetSubtype="0" fill="hold" nodeType="withEffect">
                                  <p:stCondLst>
                                    <p:cond delay="0"/>
                                  </p:stCondLst>
                                  <p:childTnLst>
                                    <p:animEffect transition="out" filter="fade">
                                      <p:cBhvr>
                                        <p:cTn id="121" dur="500" tmFilter="0, 0; .2, .5; .8, .5; 1, 0"/>
                                        <p:tgtEl>
                                          <p:spTgt spid="25"/>
                                        </p:tgtEl>
                                      </p:cBhvr>
                                    </p:animEffect>
                                    <p:animScale>
                                      <p:cBhvr>
                                        <p:cTn id="122" dur="250" autoRev="1" fill="hold"/>
                                        <p:tgtEl>
                                          <p:spTgt spid="25"/>
                                        </p:tgtEl>
                                      </p:cBhvr>
                                      <p:by x="105000" y="105000"/>
                                    </p:animScale>
                                  </p:childTnLst>
                                </p:cTn>
                              </p:par>
                              <p:par>
                                <p:cTn id="123" presetID="26" presetClass="emph" presetSubtype="0" fill="hold" nodeType="withEffect">
                                  <p:stCondLst>
                                    <p:cond delay="0"/>
                                  </p:stCondLst>
                                  <p:childTnLst>
                                    <p:animEffect transition="out" filter="fade">
                                      <p:cBhvr>
                                        <p:cTn id="124" dur="500" tmFilter="0, 0; .2, .5; .8, .5; 1, 0"/>
                                        <p:tgtEl>
                                          <p:spTgt spid="26"/>
                                        </p:tgtEl>
                                      </p:cBhvr>
                                    </p:animEffect>
                                    <p:animScale>
                                      <p:cBhvr>
                                        <p:cTn id="125" dur="250" autoRev="1" fill="hold"/>
                                        <p:tgtEl>
                                          <p:spTgt spid="26"/>
                                        </p:tgtEl>
                                      </p:cBhvr>
                                      <p:by x="105000" y="105000"/>
                                    </p:animScale>
                                  </p:childTnLst>
                                </p:cTn>
                              </p:par>
                              <p:par>
                                <p:cTn id="126" presetID="26" presetClass="emph" presetSubtype="0" fill="hold" nodeType="withEffect">
                                  <p:stCondLst>
                                    <p:cond delay="0"/>
                                  </p:stCondLst>
                                  <p:childTnLst>
                                    <p:animEffect transition="out" filter="fade">
                                      <p:cBhvr>
                                        <p:cTn id="127" dur="500" tmFilter="0, 0; .2, .5; .8, .5; 1, 0"/>
                                        <p:tgtEl>
                                          <p:spTgt spid="27"/>
                                        </p:tgtEl>
                                      </p:cBhvr>
                                    </p:animEffect>
                                    <p:animScale>
                                      <p:cBhvr>
                                        <p:cTn id="128" dur="250" autoRev="1" fill="hold"/>
                                        <p:tgtEl>
                                          <p:spTgt spid="27"/>
                                        </p:tgtEl>
                                      </p:cBhvr>
                                      <p:by x="105000" y="105000"/>
                                    </p:animScale>
                                  </p:childTnLst>
                                </p:cTn>
                              </p:par>
                              <p:par>
                                <p:cTn id="129" presetID="26" presetClass="emph" presetSubtype="0" fill="hold" nodeType="withEffect">
                                  <p:stCondLst>
                                    <p:cond delay="0"/>
                                  </p:stCondLst>
                                  <p:childTnLst>
                                    <p:animEffect transition="out" filter="fade">
                                      <p:cBhvr>
                                        <p:cTn id="130" dur="500" tmFilter="0, 0; .2, .5; .8, .5; 1, 0"/>
                                        <p:tgtEl>
                                          <p:spTgt spid="28"/>
                                        </p:tgtEl>
                                      </p:cBhvr>
                                    </p:animEffect>
                                    <p:animScale>
                                      <p:cBhvr>
                                        <p:cTn id="131" dur="250" autoRev="1" fill="hold"/>
                                        <p:tgtEl>
                                          <p:spTgt spid="28"/>
                                        </p:tgtEl>
                                      </p:cBhvr>
                                      <p:by x="105000" y="105000"/>
                                    </p:animScale>
                                  </p:childTnLst>
                                </p:cTn>
                              </p:par>
                              <p:par>
                                <p:cTn id="132" presetID="26" presetClass="emph" presetSubtype="0" fill="hold" nodeType="withEffect">
                                  <p:stCondLst>
                                    <p:cond delay="0"/>
                                  </p:stCondLst>
                                  <p:childTnLst>
                                    <p:animEffect transition="out" filter="fade">
                                      <p:cBhvr>
                                        <p:cTn id="133" dur="500" tmFilter="0, 0; .2, .5; .8, .5; 1, 0"/>
                                        <p:tgtEl>
                                          <p:spTgt spid="29"/>
                                        </p:tgtEl>
                                      </p:cBhvr>
                                    </p:animEffect>
                                    <p:animScale>
                                      <p:cBhvr>
                                        <p:cTn id="134" dur="250" autoRev="1" fill="hold"/>
                                        <p:tgtEl>
                                          <p:spTgt spid="29"/>
                                        </p:tgtEl>
                                      </p:cBhvr>
                                      <p:by x="105000" y="105000"/>
                                    </p:animScale>
                                  </p:childTnLst>
                                </p:cTn>
                              </p:par>
                            </p:childTnLst>
                          </p:cTn>
                        </p:par>
                      </p:childTnLst>
                    </p:cTn>
                  </p:par>
                  <p:par>
                    <p:cTn id="135" fill="hold">
                      <p:stCondLst>
                        <p:cond delay="indefinite"/>
                      </p:stCondLst>
                      <p:childTnLst>
                        <p:par>
                          <p:cTn id="136" fill="hold">
                            <p:stCondLst>
                              <p:cond delay="0"/>
                            </p:stCondLst>
                            <p:childTnLst>
                              <p:par>
                                <p:cTn id="137" presetID="26" presetClass="emph" presetSubtype="0" fill="hold" nodeType="clickEffect">
                                  <p:stCondLst>
                                    <p:cond delay="0"/>
                                  </p:stCondLst>
                                  <p:childTnLst>
                                    <p:animEffect transition="out" filter="fade">
                                      <p:cBhvr>
                                        <p:cTn id="138" dur="500" tmFilter="0, 0; .2, .5; .8, .5; 1, 0"/>
                                        <p:tgtEl>
                                          <p:spTgt spid="24"/>
                                        </p:tgtEl>
                                      </p:cBhvr>
                                    </p:animEffect>
                                    <p:animScale>
                                      <p:cBhvr>
                                        <p:cTn id="139" dur="250" autoRev="1" fill="hold"/>
                                        <p:tgtEl>
                                          <p:spTgt spid="24"/>
                                        </p:tgtEl>
                                      </p:cBhvr>
                                      <p:by x="105000" y="105000"/>
                                    </p:animScale>
                                  </p:childTnLst>
                                </p:cTn>
                              </p:par>
                              <p:par>
                                <p:cTn id="140" presetID="26" presetClass="emph" presetSubtype="0" fill="hold" nodeType="withEffect">
                                  <p:stCondLst>
                                    <p:cond delay="0"/>
                                  </p:stCondLst>
                                  <p:childTnLst>
                                    <p:animEffect transition="out" filter="fade">
                                      <p:cBhvr>
                                        <p:cTn id="141" dur="500" tmFilter="0, 0; .2, .5; .8, .5; 1, 0"/>
                                        <p:tgtEl>
                                          <p:spTgt spid="25"/>
                                        </p:tgtEl>
                                      </p:cBhvr>
                                    </p:animEffect>
                                    <p:animScale>
                                      <p:cBhvr>
                                        <p:cTn id="142" dur="250" autoRev="1" fill="hold"/>
                                        <p:tgtEl>
                                          <p:spTgt spid="25"/>
                                        </p:tgtEl>
                                      </p:cBhvr>
                                      <p:by x="105000" y="105000"/>
                                    </p:animScale>
                                  </p:childTnLst>
                                </p:cTn>
                              </p:par>
                              <p:par>
                                <p:cTn id="143" presetID="26" presetClass="emph" presetSubtype="0" fill="hold" nodeType="withEffect">
                                  <p:stCondLst>
                                    <p:cond delay="0"/>
                                  </p:stCondLst>
                                  <p:childTnLst>
                                    <p:animEffect transition="out" filter="fade">
                                      <p:cBhvr>
                                        <p:cTn id="144" dur="500" tmFilter="0, 0; .2, .5; .8, .5; 1, 0"/>
                                        <p:tgtEl>
                                          <p:spTgt spid="26"/>
                                        </p:tgtEl>
                                      </p:cBhvr>
                                    </p:animEffect>
                                    <p:animScale>
                                      <p:cBhvr>
                                        <p:cTn id="145" dur="250" autoRev="1" fill="hold"/>
                                        <p:tgtEl>
                                          <p:spTgt spid="26"/>
                                        </p:tgtEl>
                                      </p:cBhvr>
                                      <p:by x="105000" y="105000"/>
                                    </p:animScale>
                                  </p:childTnLst>
                                </p:cTn>
                              </p:par>
                              <p:par>
                                <p:cTn id="146" presetID="26" presetClass="emph" presetSubtype="0" fill="hold" nodeType="withEffect">
                                  <p:stCondLst>
                                    <p:cond delay="0"/>
                                  </p:stCondLst>
                                  <p:childTnLst>
                                    <p:animEffect transition="out" filter="fade">
                                      <p:cBhvr>
                                        <p:cTn id="147" dur="500" tmFilter="0, 0; .2, .5; .8, .5; 1, 0"/>
                                        <p:tgtEl>
                                          <p:spTgt spid="27"/>
                                        </p:tgtEl>
                                      </p:cBhvr>
                                    </p:animEffect>
                                    <p:animScale>
                                      <p:cBhvr>
                                        <p:cTn id="148" dur="250" autoRev="1" fill="hold"/>
                                        <p:tgtEl>
                                          <p:spTgt spid="27"/>
                                        </p:tgtEl>
                                      </p:cBhvr>
                                      <p:by x="105000" y="105000"/>
                                    </p:animScale>
                                  </p:childTnLst>
                                </p:cTn>
                              </p:par>
                              <p:par>
                                <p:cTn id="149" presetID="26" presetClass="emph" presetSubtype="0" fill="hold" nodeType="withEffect">
                                  <p:stCondLst>
                                    <p:cond delay="0"/>
                                  </p:stCondLst>
                                  <p:childTnLst>
                                    <p:animEffect transition="out" filter="fade">
                                      <p:cBhvr>
                                        <p:cTn id="150" dur="500" tmFilter="0, 0; .2, .5; .8, .5; 1, 0"/>
                                        <p:tgtEl>
                                          <p:spTgt spid="28"/>
                                        </p:tgtEl>
                                      </p:cBhvr>
                                    </p:animEffect>
                                    <p:animScale>
                                      <p:cBhvr>
                                        <p:cTn id="151" dur="250" autoRev="1" fill="hold"/>
                                        <p:tgtEl>
                                          <p:spTgt spid="28"/>
                                        </p:tgtEl>
                                      </p:cBhvr>
                                      <p:by x="105000" y="105000"/>
                                    </p:animScale>
                                  </p:childTnLst>
                                </p:cTn>
                              </p:par>
                              <p:par>
                                <p:cTn id="152" presetID="26" presetClass="emph" presetSubtype="0" fill="hold" nodeType="withEffect">
                                  <p:stCondLst>
                                    <p:cond delay="0"/>
                                  </p:stCondLst>
                                  <p:childTnLst>
                                    <p:animEffect transition="out" filter="fade">
                                      <p:cBhvr>
                                        <p:cTn id="153" dur="500" tmFilter="0, 0; .2, .5; .8, .5; 1, 0"/>
                                        <p:tgtEl>
                                          <p:spTgt spid="29"/>
                                        </p:tgtEl>
                                      </p:cBhvr>
                                    </p:animEffect>
                                    <p:animScale>
                                      <p:cBhvr>
                                        <p:cTn id="154"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a:xfrm>
            <a:off x="3020536" y="6338695"/>
            <a:ext cx="3077528" cy="364111"/>
          </a:xfrm>
          <a:prstGeom prst="rect">
            <a:avLst/>
          </a:prstGeom>
        </p:spPr>
        <p:txBody>
          <a:bodyPr vert="horz" lIns="91440" tIns="45720" rIns="91440" bIns="45720" rtlCol="0" anchor="ctr"/>
          <a:lstStyle>
            <a:defPPr>
              <a:defRPr lang="zh-CN"/>
            </a:defPPr>
            <a:lvl1pPr marL="0" algn="ctr" defTabSz="914400" rtl="0" eaLnBrk="1" latinLnBrk="0" hangingPunct="1">
              <a:defRPr sz="119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66</a:t>
            </a:fld>
            <a:endParaRPr lang="zh-CN" altLang="en-US"/>
          </a:p>
        </p:txBody>
      </p:sp>
      <p:sp>
        <p:nvSpPr>
          <p:cNvPr id="6" name="文本框 5">
            <a:extLst>
              <a:ext uri="{FF2B5EF4-FFF2-40B4-BE49-F238E27FC236}">
                <a16:creationId xmlns:a16="http://schemas.microsoft.com/office/drawing/2014/main" id="{171E495C-3A1E-43C1-97FF-2542DF2CD445}"/>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蚁群优化算法的原理</a:t>
            </a:r>
          </a:p>
        </p:txBody>
      </p:sp>
      <p:sp>
        <p:nvSpPr>
          <p:cNvPr id="32" name="矩形 31"/>
          <p:cNvSpPr/>
          <p:nvPr/>
        </p:nvSpPr>
        <p:spPr>
          <a:xfrm>
            <a:off x="238820" y="2123331"/>
            <a:ext cx="8712968" cy="4413516"/>
          </a:xfrm>
          <a:prstGeom prst="rect">
            <a:avLst/>
          </a:prstGeom>
        </p:spPr>
        <p:txBody>
          <a:bodyPr wrap="square">
            <a:spAutoFit/>
          </a:bodyPr>
          <a:lstStyle/>
          <a:p>
            <a:pPr algn="just">
              <a:lnSpc>
                <a:spcPct val="130000"/>
              </a:lnSpc>
            </a:pPr>
            <a:r>
              <a:rPr lang="zh-CN" altLang="en-US" sz="2400" b="1" dirty="0">
                <a:latin typeface="微软雅黑" panose="020B0503020204020204" pitchFamily="34" charset="-122"/>
                <a:ea typeface="微软雅黑" panose="020B0503020204020204" pitchFamily="34" charset="-122"/>
              </a:rPr>
              <a:t>与其他优化算法相比，蚁群算法具有以下几个特点：</a:t>
            </a:r>
          </a:p>
          <a:p>
            <a:pPr marL="342900" indent="-342900" algn="just">
              <a:lnSpc>
                <a:spcPct val="13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采用正反馈机制，使得搜索过程不断收敛，最终逼近最优解。</a:t>
            </a:r>
            <a:endParaRPr lang="en-US" altLang="zh-CN" sz="2400" b="1" dirty="0">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每个个体可以通过释放信息素来改变周围的环境，且每个个体能够感知周围环境的实时变化，个体间通过环境进行间接地通讯。</a:t>
            </a:r>
            <a:endParaRPr lang="en-US" altLang="zh-CN" sz="2400" b="1" dirty="0">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搜索过程采用分布式计算方式，多个个体同时进行并行计算，大大提高了算法的计算能力和运行效率。</a:t>
            </a:r>
            <a:endParaRPr lang="en-US" altLang="zh-CN" sz="2400" b="1" dirty="0">
              <a:latin typeface="微软雅黑" panose="020B0503020204020204" pitchFamily="34" charset="-122"/>
              <a:ea typeface="微软雅黑" panose="020B0503020204020204" pitchFamily="34" charset="-122"/>
            </a:endParaRPr>
          </a:p>
          <a:p>
            <a:pPr marL="342900" indent="-342900" algn="just">
              <a:lnSpc>
                <a:spcPct val="13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启发式的概率搜索方式不容易陷入局部最优，易于寻找到全局最优解</a:t>
            </a:r>
            <a:endParaRPr lang="zh-CN" altLang="en-US" sz="2400" b="1" i="0" dirty="0">
              <a:effectLst/>
              <a:latin typeface="微软雅黑" panose="020B0503020204020204" pitchFamily="34" charset="-122"/>
              <a:ea typeface="微软雅黑" panose="020B0503020204020204" pitchFamily="34" charset="-122"/>
            </a:endParaRPr>
          </a:p>
        </p:txBody>
      </p:sp>
      <p:sp>
        <p:nvSpPr>
          <p:cNvPr id="33" name="矩形 32"/>
          <p:cNvSpPr/>
          <p:nvPr/>
        </p:nvSpPr>
        <p:spPr>
          <a:xfrm>
            <a:off x="249580" y="958580"/>
            <a:ext cx="7776864" cy="1135054"/>
          </a:xfrm>
          <a:prstGeom prst="rect">
            <a:avLst/>
          </a:prstGeom>
        </p:spPr>
        <p:txBody>
          <a:bodyPr wrap="square">
            <a:spAutoFit/>
          </a:bodyPr>
          <a:lstStyle/>
          <a:p>
            <a:pPr marL="342900" indent="-342900" algn="just">
              <a:lnSpc>
                <a:spcPct val="150000"/>
              </a:lnSpc>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rPr>
              <a:t>蚁群算法是一种用来寻找优化路径的概率型算法</a:t>
            </a:r>
            <a:endParaRPr lang="en-US" altLang="zh-CN" sz="2400" b="1"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rPr>
              <a:t>本质上是进化算法中的一种启发式全局优化算法</a:t>
            </a:r>
            <a:endParaRPr lang="zh-CN" altLang="en-US" sz="2400" b="1"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4727276"/>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barn(inVertical)">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barn(inVertical)">
                                      <p:cBhvr>
                                        <p:cTn id="12" dur="5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barn(inVertical)">
                                      <p:cBhvr>
                                        <p:cTn id="17" dur="500"/>
                                        <p:tgtEl>
                                          <p:spTgt spid="3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2">
                                            <p:txEl>
                                              <p:pRg st="1" end="1"/>
                                            </p:txEl>
                                          </p:spTgt>
                                        </p:tgtEl>
                                        <p:attrNameLst>
                                          <p:attrName>style.visibility</p:attrName>
                                        </p:attrNameLst>
                                      </p:cBhvr>
                                      <p:to>
                                        <p:strVal val="visible"/>
                                      </p:to>
                                    </p:set>
                                    <p:animEffect transition="in" filter="barn(inVertical)">
                                      <p:cBhvr>
                                        <p:cTn id="22" dur="500"/>
                                        <p:tgtEl>
                                          <p:spTgt spid="3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2">
                                            <p:txEl>
                                              <p:pRg st="2" end="2"/>
                                            </p:txEl>
                                          </p:spTgt>
                                        </p:tgtEl>
                                        <p:attrNameLst>
                                          <p:attrName>style.visibility</p:attrName>
                                        </p:attrNameLst>
                                      </p:cBhvr>
                                      <p:to>
                                        <p:strVal val="visible"/>
                                      </p:to>
                                    </p:set>
                                    <p:animEffect transition="in" filter="barn(inVertical)">
                                      <p:cBhvr>
                                        <p:cTn id="27" dur="500"/>
                                        <p:tgtEl>
                                          <p:spTgt spid="3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2">
                                            <p:txEl>
                                              <p:pRg st="3" end="3"/>
                                            </p:txEl>
                                          </p:spTgt>
                                        </p:tgtEl>
                                        <p:attrNameLst>
                                          <p:attrName>style.visibility</p:attrName>
                                        </p:attrNameLst>
                                      </p:cBhvr>
                                      <p:to>
                                        <p:strVal val="visible"/>
                                      </p:to>
                                    </p:set>
                                    <p:animEffect transition="in" filter="barn(inVertical)">
                                      <p:cBhvr>
                                        <p:cTn id="32" dur="500"/>
                                        <p:tgtEl>
                                          <p:spTgt spid="3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2">
                                            <p:txEl>
                                              <p:pRg st="4" end="4"/>
                                            </p:txEl>
                                          </p:spTgt>
                                        </p:tgtEl>
                                        <p:attrNameLst>
                                          <p:attrName>style.visibility</p:attrName>
                                        </p:attrNameLst>
                                      </p:cBhvr>
                                      <p:to>
                                        <p:strVal val="visible"/>
                                      </p:to>
                                    </p:set>
                                    <p:animEffect transition="in" filter="barn(inVertical)">
                                      <p:cBhvr>
                                        <p:cTn id="37" dur="500"/>
                                        <p:tgtEl>
                                          <p:spTgt spid="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166EC2E-F4C8-C131-4C78-B10D58CD393E}"/>
              </a:ext>
            </a:extLst>
          </p:cNvPr>
          <p:cNvSpPr>
            <a:spLocks noGrp="1"/>
          </p:cNvSpPr>
          <p:nvPr>
            <p:ph type="dt" sz="half" idx="10"/>
          </p:nvPr>
        </p:nvSpPr>
        <p:spPr/>
        <p:txBody>
          <a:bodyPr/>
          <a:lstStyle/>
          <a:p>
            <a:fld id="{452D054A-99FB-492E-9F0D-F9F005382462}" type="datetime1">
              <a:rPr lang="zh-CN" altLang="en-US" smtClean="0"/>
              <a:t>2022/10/29</a:t>
            </a:fld>
            <a:endParaRPr lang="zh-CN" altLang="en-US"/>
          </a:p>
        </p:txBody>
      </p:sp>
      <p:sp>
        <p:nvSpPr>
          <p:cNvPr id="5" name="灯片编号占位符 4">
            <a:extLst>
              <a:ext uri="{FF2B5EF4-FFF2-40B4-BE49-F238E27FC236}">
                <a16:creationId xmlns:a16="http://schemas.microsoft.com/office/drawing/2014/main" id="{58A51F1C-1178-0311-1781-295F056402D3}"/>
              </a:ext>
            </a:extLst>
          </p:cNvPr>
          <p:cNvSpPr>
            <a:spLocks noGrp="1"/>
          </p:cNvSpPr>
          <p:nvPr>
            <p:ph type="sldNum" sz="quarter" idx="12"/>
          </p:nvPr>
        </p:nvSpPr>
        <p:spPr/>
        <p:txBody>
          <a:bodyPr/>
          <a:lstStyle/>
          <a:p>
            <a:fld id="{B2A3831D-48B3-4F9C-8367-0C37AADCE304}" type="slidenum">
              <a:rPr lang="zh-CN" altLang="en-US" smtClean="0"/>
              <a:t>67</a:t>
            </a:fld>
            <a:endParaRPr lang="zh-CN" altLang="en-US"/>
          </a:p>
        </p:txBody>
      </p:sp>
      <p:pic>
        <p:nvPicPr>
          <p:cNvPr id="6" name="图片 4">
            <a:extLst>
              <a:ext uri="{FF2B5EF4-FFF2-40B4-BE49-F238E27FC236}">
                <a16:creationId xmlns:a16="http://schemas.microsoft.com/office/drawing/2014/main" id="{C3161F2C-273D-60C5-1735-6CE480AD7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81200"/>
            <a:ext cx="44450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9D141357-418D-A8F3-1C02-BCB40A635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1981200"/>
            <a:ext cx="44450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2">
            <a:extLst>
              <a:ext uri="{FF2B5EF4-FFF2-40B4-BE49-F238E27FC236}">
                <a16:creationId xmlns:a16="http://schemas.microsoft.com/office/drawing/2014/main" id="{F5D66101-03EB-7E37-1601-6F22C0EBB6B3}"/>
              </a:ext>
            </a:extLst>
          </p:cNvPr>
          <p:cNvSpPr>
            <a:spLocks noChangeArrowheads="1"/>
          </p:cNvSpPr>
          <p:nvPr/>
        </p:nvSpPr>
        <p:spPr bwMode="auto">
          <a:xfrm>
            <a:off x="2803525" y="5367338"/>
            <a:ext cx="353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000">
                <a:solidFill>
                  <a:srgbClr val="3333FF"/>
                </a:solidFill>
                <a:latin typeface="黑体" panose="02010609060101010101" pitchFamily="49" charset="-122"/>
                <a:ea typeface="黑体" panose="02010609060101010101" pitchFamily="49" charset="-122"/>
              </a:rPr>
              <a:t>基于蚁群优化的路径生成</a:t>
            </a:r>
          </a:p>
        </p:txBody>
      </p:sp>
      <p:sp>
        <p:nvSpPr>
          <p:cNvPr id="9" name="文本框 8">
            <a:extLst>
              <a:ext uri="{FF2B5EF4-FFF2-40B4-BE49-F238E27FC236}">
                <a16:creationId xmlns:a16="http://schemas.microsoft.com/office/drawing/2014/main" id="{98271E01-5886-09B2-0D50-D98483D840B6}"/>
              </a:ext>
            </a:extLst>
          </p:cNvPr>
          <p:cNvSpPr txBox="1"/>
          <p:nvPr/>
        </p:nvSpPr>
        <p:spPr>
          <a:xfrm>
            <a:off x="0" y="69477"/>
            <a:ext cx="7799660" cy="692497"/>
          </a:xfrm>
          <a:prstGeom prst="rect">
            <a:avLst/>
          </a:prstGeom>
          <a:noFill/>
        </p:spPr>
        <p:txBody>
          <a:bodyPr wrap="square">
            <a:spAutoFit/>
          </a:bodyPr>
          <a:lstStyle/>
          <a:p>
            <a:pPr defTabSz="911840" fontAlgn="base">
              <a:spcBef>
                <a:spcPct val="0"/>
              </a:spcBef>
              <a:spcAft>
                <a:spcPct val="0"/>
              </a:spcAft>
            </a:pPr>
            <a:r>
              <a:rPr lang="zh-CN" altLang="en-US" sz="39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  蚁群优化算法的应用</a:t>
            </a:r>
          </a:p>
        </p:txBody>
      </p:sp>
    </p:spTree>
    <p:extLst>
      <p:ext uri="{BB962C8B-B14F-4D97-AF65-F5344CB8AC3E}">
        <p14:creationId xmlns:p14="http://schemas.microsoft.com/office/powerpoint/2010/main" val="4086634576"/>
      </p:ext>
    </p:extLst>
  </p:cSld>
  <p:clrMapOvr>
    <a:masterClrMapping/>
  </p:clrMapOvr>
  <p:transition spd="slow" advTm="18981">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粒子群优化算法的起源</a:t>
            </a:r>
            <a:br>
              <a:rPr lang="zh-CN" altLang="en-US" b="1" dirty="0">
                <a:solidFill>
                  <a:prstClr val="white"/>
                </a:solidFill>
                <a:latin typeface="黑体" panose="02010609060101010101" pitchFamily="49" charset="-122"/>
                <a:ea typeface="黑体" panose="02010609060101010101" pitchFamily="49" charset="-122"/>
                <a:cs typeface="+mn-cs"/>
              </a:rPr>
            </a:br>
            <a:br>
              <a:rPr lang="zh-CN" altLang="en-US" b="1" dirty="0">
                <a:solidFill>
                  <a:prstClr val="white"/>
                </a:solidFill>
                <a:latin typeface="黑体" panose="02010609060101010101" pitchFamily="49" charset="-122"/>
                <a:ea typeface="黑体" panose="02010609060101010101" pitchFamily="49" charset="-122"/>
                <a:cs typeface="+mn-cs"/>
              </a:rPr>
            </a:br>
            <a:br>
              <a:rPr lang="zh-CN" altLang="en-US" b="1" dirty="0">
                <a:solidFill>
                  <a:prstClr val="white"/>
                </a:solidFill>
                <a:latin typeface="黑体" panose="02010609060101010101" pitchFamily="49" charset="-122"/>
                <a:ea typeface="黑体" panose="02010609060101010101" pitchFamily="49" charset="-122"/>
                <a:cs typeface="+mn-cs"/>
              </a:rPr>
            </a:b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pSp>
        <p:nvGrpSpPr>
          <p:cNvPr id="7" name="Group 4">
            <a:extLst>
              <a:ext uri="{FF2B5EF4-FFF2-40B4-BE49-F238E27FC236}">
                <a16:creationId xmlns:a16="http://schemas.microsoft.com/office/drawing/2014/main" id="{7FA6D9F5-B3B8-4195-9235-17B5CEA45944}"/>
              </a:ext>
            </a:extLst>
          </p:cNvPr>
          <p:cNvGrpSpPr>
            <a:grpSpLocks/>
          </p:cNvGrpSpPr>
          <p:nvPr/>
        </p:nvGrpSpPr>
        <p:grpSpPr bwMode="auto">
          <a:xfrm>
            <a:off x="6887679" y="1817792"/>
            <a:ext cx="2079625" cy="1390650"/>
            <a:chOff x="1303" y="1686"/>
            <a:chExt cx="2573" cy="1669"/>
          </a:xfrm>
        </p:grpSpPr>
        <p:grpSp>
          <p:nvGrpSpPr>
            <p:cNvPr id="10" name="Group 5">
              <a:extLst>
                <a:ext uri="{FF2B5EF4-FFF2-40B4-BE49-F238E27FC236}">
                  <a16:creationId xmlns:a16="http://schemas.microsoft.com/office/drawing/2014/main" id="{04986C37-629B-464B-ABAA-1F5DFE34D045}"/>
                </a:ext>
              </a:extLst>
            </p:cNvPr>
            <p:cNvGrpSpPr>
              <a:grpSpLocks/>
            </p:cNvGrpSpPr>
            <p:nvPr/>
          </p:nvGrpSpPr>
          <p:grpSpPr bwMode="auto">
            <a:xfrm>
              <a:off x="1303" y="2760"/>
              <a:ext cx="2573" cy="595"/>
              <a:chOff x="1303" y="2760"/>
              <a:chExt cx="2573" cy="595"/>
            </a:xfrm>
          </p:grpSpPr>
          <p:sp>
            <p:nvSpPr>
              <p:cNvPr id="78" name="Freeform 6">
                <a:extLst>
                  <a:ext uri="{FF2B5EF4-FFF2-40B4-BE49-F238E27FC236}">
                    <a16:creationId xmlns:a16="http://schemas.microsoft.com/office/drawing/2014/main" id="{BA379DCE-1FE1-494C-9BFB-AF5B896A2547}"/>
                  </a:ext>
                </a:extLst>
              </p:cNvPr>
              <p:cNvSpPr>
                <a:spLocks/>
              </p:cNvSpPr>
              <p:nvPr/>
            </p:nvSpPr>
            <p:spPr bwMode="auto">
              <a:xfrm>
                <a:off x="1303" y="2760"/>
                <a:ext cx="2573" cy="481"/>
              </a:xfrm>
              <a:custGeom>
                <a:avLst/>
                <a:gdLst>
                  <a:gd name="T0" fmla="*/ 197 w 5145"/>
                  <a:gd name="T1" fmla="*/ 0 h 963"/>
                  <a:gd name="T2" fmla="*/ 644 w 5145"/>
                  <a:gd name="T3" fmla="*/ 0 h 963"/>
                  <a:gd name="T4" fmla="*/ 523 w 5145"/>
                  <a:gd name="T5" fmla="*/ 120 h 963"/>
                  <a:gd name="T6" fmla="*/ 0 w 5145"/>
                  <a:gd name="T7" fmla="*/ 120 h 963"/>
                  <a:gd name="T8" fmla="*/ 197 w 5145"/>
                  <a:gd name="T9" fmla="*/ 0 h 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headEnd/>
                <a:tailEnd/>
              </a:ln>
            </p:spPr>
            <p:txBody>
              <a:bodyPr/>
              <a:lstStyle/>
              <a:p>
                <a:endParaRPr lang="zh-CN" altLang="en-US"/>
              </a:p>
            </p:txBody>
          </p:sp>
          <p:sp>
            <p:nvSpPr>
              <p:cNvPr id="79" name="Rectangle 7">
                <a:extLst>
                  <a:ext uri="{FF2B5EF4-FFF2-40B4-BE49-F238E27FC236}">
                    <a16:creationId xmlns:a16="http://schemas.microsoft.com/office/drawing/2014/main" id="{E4CA6021-1371-403B-8E65-8AA2FD24307A}"/>
                  </a:ext>
                </a:extLst>
              </p:cNvPr>
              <p:cNvSpPr>
                <a:spLocks noChangeArrowheads="1"/>
              </p:cNvSpPr>
              <p:nvPr/>
            </p:nvSpPr>
            <p:spPr bwMode="auto">
              <a:xfrm>
                <a:off x="1305" y="3243"/>
                <a:ext cx="2088" cy="110"/>
              </a:xfrm>
              <a:prstGeom prst="rect">
                <a:avLst/>
              </a:prstGeom>
              <a:solidFill>
                <a:srgbClr val="804000"/>
              </a:solidFill>
              <a:ln w="7938">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80" name="Freeform 8">
                <a:extLst>
                  <a:ext uri="{FF2B5EF4-FFF2-40B4-BE49-F238E27FC236}">
                    <a16:creationId xmlns:a16="http://schemas.microsoft.com/office/drawing/2014/main" id="{F3CD4911-FA59-49F9-86DF-3716CE794B27}"/>
                  </a:ext>
                </a:extLst>
              </p:cNvPr>
              <p:cNvSpPr>
                <a:spLocks/>
              </p:cNvSpPr>
              <p:nvPr/>
            </p:nvSpPr>
            <p:spPr bwMode="auto">
              <a:xfrm>
                <a:off x="3394" y="2760"/>
                <a:ext cx="482" cy="595"/>
              </a:xfrm>
              <a:custGeom>
                <a:avLst/>
                <a:gdLst>
                  <a:gd name="T0" fmla="*/ 121 w 963"/>
                  <a:gd name="T1" fmla="*/ 0 h 1192"/>
                  <a:gd name="T2" fmla="*/ 0 w 963"/>
                  <a:gd name="T3" fmla="*/ 120 h 1192"/>
                  <a:gd name="T4" fmla="*/ 0 w 963"/>
                  <a:gd name="T5" fmla="*/ 148 h 1192"/>
                  <a:gd name="T6" fmla="*/ 121 w 963"/>
                  <a:gd name="T7" fmla="*/ 27 h 1192"/>
                  <a:gd name="T8" fmla="*/ 121 w 963"/>
                  <a:gd name="T9" fmla="*/ 0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headEnd/>
                <a:tailEnd/>
              </a:ln>
            </p:spPr>
            <p:txBody>
              <a:bodyPr/>
              <a:lstStyle/>
              <a:p>
                <a:endParaRPr lang="zh-CN" altLang="en-US"/>
              </a:p>
            </p:txBody>
          </p:sp>
        </p:grpSp>
        <p:sp>
          <p:nvSpPr>
            <p:cNvPr id="11" name="Freeform 9">
              <a:extLst>
                <a:ext uri="{FF2B5EF4-FFF2-40B4-BE49-F238E27FC236}">
                  <a16:creationId xmlns:a16="http://schemas.microsoft.com/office/drawing/2014/main" id="{87E327CB-4272-4882-89D9-15A010990FFD}"/>
                </a:ext>
              </a:extLst>
            </p:cNvPr>
            <p:cNvSpPr>
              <a:spLocks/>
            </p:cNvSpPr>
            <p:nvPr/>
          </p:nvSpPr>
          <p:spPr bwMode="auto">
            <a:xfrm>
              <a:off x="2239" y="2128"/>
              <a:ext cx="20" cy="48"/>
            </a:xfrm>
            <a:custGeom>
              <a:avLst/>
              <a:gdLst>
                <a:gd name="T0" fmla="*/ 0 w 39"/>
                <a:gd name="T1" fmla="*/ 4 h 95"/>
                <a:gd name="T2" fmla="*/ 2 w 39"/>
                <a:gd name="T3" fmla="*/ 2 h 95"/>
                <a:gd name="T4" fmla="*/ 5 w 39"/>
                <a:gd name="T5" fmla="*/ 0 h 95"/>
                <a:gd name="T6" fmla="*/ 5 w 39"/>
                <a:gd name="T7" fmla="*/ 12 h 95"/>
                <a:gd name="T8" fmla="*/ 4 w 39"/>
                <a:gd name="T9" fmla="*/ 11 h 95"/>
                <a:gd name="T10" fmla="*/ 3 w 39"/>
                <a:gd name="T11" fmla="*/ 9 h 95"/>
                <a:gd name="T12" fmla="*/ 1 w 39"/>
                <a:gd name="T13" fmla="*/ 7 h 95"/>
                <a:gd name="T14" fmla="*/ 0 w 39"/>
                <a:gd name="T15" fmla="*/ 4 h 9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headEnd/>
              <a:tailEnd/>
            </a:ln>
          </p:spPr>
          <p:txBody>
            <a:bodyPr/>
            <a:lstStyle/>
            <a:p>
              <a:endParaRPr lang="zh-CN" altLang="en-US"/>
            </a:p>
          </p:txBody>
        </p:sp>
        <p:grpSp>
          <p:nvGrpSpPr>
            <p:cNvPr id="13" name="Group 10">
              <a:extLst>
                <a:ext uri="{FF2B5EF4-FFF2-40B4-BE49-F238E27FC236}">
                  <a16:creationId xmlns:a16="http://schemas.microsoft.com/office/drawing/2014/main" id="{0CB0A8DE-35D6-4195-A346-47137F787CD9}"/>
                </a:ext>
              </a:extLst>
            </p:cNvPr>
            <p:cNvGrpSpPr>
              <a:grpSpLocks/>
            </p:cNvGrpSpPr>
            <p:nvPr/>
          </p:nvGrpSpPr>
          <p:grpSpPr bwMode="auto">
            <a:xfrm>
              <a:off x="2801" y="1975"/>
              <a:ext cx="67" cy="57"/>
              <a:chOff x="2801" y="1975"/>
              <a:chExt cx="67" cy="57"/>
            </a:xfrm>
          </p:grpSpPr>
          <p:sp>
            <p:nvSpPr>
              <p:cNvPr id="76" name="Oval 11">
                <a:extLst>
                  <a:ext uri="{FF2B5EF4-FFF2-40B4-BE49-F238E27FC236}">
                    <a16:creationId xmlns:a16="http://schemas.microsoft.com/office/drawing/2014/main" id="{60A2CD83-55CC-4799-B92D-288F2877D6B0}"/>
                  </a:ext>
                </a:extLst>
              </p:cNvPr>
              <p:cNvSpPr>
                <a:spLocks noChangeArrowheads="1"/>
              </p:cNvSpPr>
              <p:nvPr/>
            </p:nvSpPr>
            <p:spPr bwMode="auto">
              <a:xfrm>
                <a:off x="2801" y="1975"/>
                <a:ext cx="67" cy="57"/>
              </a:xfrm>
              <a:prstGeom prst="ellipse">
                <a:avLst/>
              </a:prstGeom>
              <a:solidFill>
                <a:srgbClr val="FF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77" name="Oval 12">
                <a:extLst>
                  <a:ext uri="{FF2B5EF4-FFF2-40B4-BE49-F238E27FC236}">
                    <a16:creationId xmlns:a16="http://schemas.microsoft.com/office/drawing/2014/main" id="{FE45872A-FDAA-4905-BD42-8FD834B90815}"/>
                  </a:ext>
                </a:extLst>
              </p:cNvPr>
              <p:cNvSpPr>
                <a:spLocks noChangeArrowheads="1"/>
              </p:cNvSpPr>
              <p:nvPr/>
            </p:nvSpPr>
            <p:spPr bwMode="auto">
              <a:xfrm>
                <a:off x="2825" y="1982"/>
                <a:ext cx="34" cy="35"/>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nvGrpSpPr>
            <p:cNvPr id="15" name="Group 13">
              <a:extLst>
                <a:ext uri="{FF2B5EF4-FFF2-40B4-BE49-F238E27FC236}">
                  <a16:creationId xmlns:a16="http://schemas.microsoft.com/office/drawing/2014/main" id="{6A16FDD7-BE2D-442B-ADCA-81FAE3EC4200}"/>
                </a:ext>
              </a:extLst>
            </p:cNvPr>
            <p:cNvGrpSpPr>
              <a:grpSpLocks/>
            </p:cNvGrpSpPr>
            <p:nvPr/>
          </p:nvGrpSpPr>
          <p:grpSpPr bwMode="auto">
            <a:xfrm>
              <a:off x="2973" y="1980"/>
              <a:ext cx="67" cy="57"/>
              <a:chOff x="2973" y="1980"/>
              <a:chExt cx="67" cy="57"/>
            </a:xfrm>
          </p:grpSpPr>
          <p:sp>
            <p:nvSpPr>
              <p:cNvPr id="74" name="Oval 14">
                <a:extLst>
                  <a:ext uri="{FF2B5EF4-FFF2-40B4-BE49-F238E27FC236}">
                    <a16:creationId xmlns:a16="http://schemas.microsoft.com/office/drawing/2014/main" id="{B6CF9C8A-0068-43B6-8447-3231D0F7B607}"/>
                  </a:ext>
                </a:extLst>
              </p:cNvPr>
              <p:cNvSpPr>
                <a:spLocks noChangeArrowheads="1"/>
              </p:cNvSpPr>
              <p:nvPr/>
            </p:nvSpPr>
            <p:spPr bwMode="auto">
              <a:xfrm>
                <a:off x="2973" y="1980"/>
                <a:ext cx="67" cy="57"/>
              </a:xfrm>
              <a:prstGeom prst="ellipse">
                <a:avLst/>
              </a:prstGeom>
              <a:solidFill>
                <a:srgbClr val="FF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75" name="Oval 15">
                <a:extLst>
                  <a:ext uri="{FF2B5EF4-FFF2-40B4-BE49-F238E27FC236}">
                    <a16:creationId xmlns:a16="http://schemas.microsoft.com/office/drawing/2014/main" id="{F37EB655-8260-4C18-8A8D-A1D8A3E30D01}"/>
                  </a:ext>
                </a:extLst>
              </p:cNvPr>
              <p:cNvSpPr>
                <a:spLocks noChangeArrowheads="1"/>
              </p:cNvSpPr>
              <p:nvPr/>
            </p:nvSpPr>
            <p:spPr bwMode="auto">
              <a:xfrm>
                <a:off x="2996" y="1987"/>
                <a:ext cx="35" cy="36"/>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nvGrpSpPr>
            <p:cNvPr id="16" name="Group 16">
              <a:extLst>
                <a:ext uri="{FF2B5EF4-FFF2-40B4-BE49-F238E27FC236}">
                  <a16:creationId xmlns:a16="http://schemas.microsoft.com/office/drawing/2014/main" id="{8492FE8A-E39A-4B57-AF84-2E229CA557F0}"/>
                </a:ext>
              </a:extLst>
            </p:cNvPr>
            <p:cNvGrpSpPr>
              <a:grpSpLocks/>
            </p:cNvGrpSpPr>
            <p:nvPr/>
          </p:nvGrpSpPr>
          <p:grpSpPr bwMode="auto">
            <a:xfrm>
              <a:off x="2169" y="1686"/>
              <a:ext cx="1380" cy="1387"/>
              <a:chOff x="2169" y="1686"/>
              <a:chExt cx="1380" cy="1387"/>
            </a:xfrm>
          </p:grpSpPr>
          <p:grpSp>
            <p:nvGrpSpPr>
              <p:cNvPr id="54" name="Group 17">
                <a:extLst>
                  <a:ext uri="{FF2B5EF4-FFF2-40B4-BE49-F238E27FC236}">
                    <a16:creationId xmlns:a16="http://schemas.microsoft.com/office/drawing/2014/main" id="{52B63563-0884-4225-A799-75C68517B287}"/>
                  </a:ext>
                </a:extLst>
              </p:cNvPr>
              <p:cNvGrpSpPr>
                <a:grpSpLocks/>
              </p:cNvGrpSpPr>
              <p:nvPr/>
            </p:nvGrpSpPr>
            <p:grpSpPr bwMode="auto">
              <a:xfrm>
                <a:off x="2169" y="1686"/>
                <a:ext cx="1236" cy="1387"/>
                <a:chOff x="2169" y="1686"/>
                <a:chExt cx="1236" cy="1387"/>
              </a:xfrm>
            </p:grpSpPr>
            <p:sp>
              <p:nvSpPr>
                <p:cNvPr id="57" name="Freeform 18">
                  <a:extLst>
                    <a:ext uri="{FF2B5EF4-FFF2-40B4-BE49-F238E27FC236}">
                      <a16:creationId xmlns:a16="http://schemas.microsoft.com/office/drawing/2014/main" id="{1E92D6EF-0C6A-4719-B07A-9728B9CF6C0B}"/>
                    </a:ext>
                  </a:extLst>
                </p:cNvPr>
                <p:cNvSpPr>
                  <a:spLocks/>
                </p:cNvSpPr>
                <p:nvPr/>
              </p:nvSpPr>
              <p:spPr bwMode="auto">
                <a:xfrm>
                  <a:off x="3081" y="1941"/>
                  <a:ext cx="64" cy="155"/>
                </a:xfrm>
                <a:custGeom>
                  <a:avLst/>
                  <a:gdLst>
                    <a:gd name="T0" fmla="*/ 8 w 128"/>
                    <a:gd name="T1" fmla="*/ 2 h 311"/>
                    <a:gd name="T2" fmla="*/ 12 w 128"/>
                    <a:gd name="T3" fmla="*/ 0 h 311"/>
                    <a:gd name="T4" fmla="*/ 14 w 128"/>
                    <a:gd name="T5" fmla="*/ 2 h 311"/>
                    <a:gd name="T6" fmla="*/ 16 w 128"/>
                    <a:gd name="T7" fmla="*/ 7 h 311"/>
                    <a:gd name="T8" fmla="*/ 16 w 128"/>
                    <a:gd name="T9" fmla="*/ 15 h 311"/>
                    <a:gd name="T10" fmla="*/ 16 w 128"/>
                    <a:gd name="T11" fmla="*/ 24 h 311"/>
                    <a:gd name="T12" fmla="*/ 13 w 128"/>
                    <a:gd name="T13" fmla="*/ 32 h 311"/>
                    <a:gd name="T14" fmla="*/ 10 w 128"/>
                    <a:gd name="T15" fmla="*/ 38 h 311"/>
                    <a:gd name="T16" fmla="*/ 5 w 128"/>
                    <a:gd name="T17" fmla="*/ 38 h 311"/>
                    <a:gd name="T18" fmla="*/ 0 w 128"/>
                    <a:gd name="T19" fmla="*/ 27 h 311"/>
                    <a:gd name="T20" fmla="*/ 8 w 128"/>
                    <a:gd name="T21" fmla="*/ 2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headEnd/>
                  <a:tailEnd/>
                </a:ln>
              </p:spPr>
              <p:txBody>
                <a:bodyPr/>
                <a:lstStyle/>
                <a:p>
                  <a:endParaRPr lang="zh-CN" altLang="en-US"/>
                </a:p>
              </p:txBody>
            </p:sp>
            <p:sp>
              <p:nvSpPr>
                <p:cNvPr id="58" name="Freeform 19">
                  <a:extLst>
                    <a:ext uri="{FF2B5EF4-FFF2-40B4-BE49-F238E27FC236}">
                      <a16:creationId xmlns:a16="http://schemas.microsoft.com/office/drawing/2014/main" id="{28EDCF47-2008-4492-B240-3FE11E6E7C14}"/>
                    </a:ext>
                  </a:extLst>
                </p:cNvPr>
                <p:cNvSpPr>
                  <a:spLocks/>
                </p:cNvSpPr>
                <p:nvPr/>
              </p:nvSpPr>
              <p:spPr bwMode="auto">
                <a:xfrm>
                  <a:off x="2667" y="1945"/>
                  <a:ext cx="63" cy="155"/>
                </a:xfrm>
                <a:custGeom>
                  <a:avLst/>
                  <a:gdLst>
                    <a:gd name="T0" fmla="*/ 9 w 126"/>
                    <a:gd name="T1" fmla="*/ 2 h 311"/>
                    <a:gd name="T2" fmla="*/ 5 w 126"/>
                    <a:gd name="T3" fmla="*/ 0 h 311"/>
                    <a:gd name="T4" fmla="*/ 3 w 126"/>
                    <a:gd name="T5" fmla="*/ 2 h 311"/>
                    <a:gd name="T6" fmla="*/ 1 w 126"/>
                    <a:gd name="T7" fmla="*/ 7 h 311"/>
                    <a:gd name="T8" fmla="*/ 0 w 126"/>
                    <a:gd name="T9" fmla="*/ 15 h 311"/>
                    <a:gd name="T10" fmla="*/ 1 w 126"/>
                    <a:gd name="T11" fmla="*/ 24 h 311"/>
                    <a:gd name="T12" fmla="*/ 3 w 126"/>
                    <a:gd name="T13" fmla="*/ 32 h 311"/>
                    <a:gd name="T14" fmla="*/ 7 w 126"/>
                    <a:gd name="T15" fmla="*/ 38 h 311"/>
                    <a:gd name="T16" fmla="*/ 12 w 126"/>
                    <a:gd name="T17" fmla="*/ 38 h 311"/>
                    <a:gd name="T18" fmla="*/ 16 w 126"/>
                    <a:gd name="T19" fmla="*/ 27 h 311"/>
                    <a:gd name="T20" fmla="*/ 9 w 126"/>
                    <a:gd name="T21" fmla="*/ 2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headEnd/>
                  <a:tailEnd/>
                </a:ln>
              </p:spPr>
              <p:txBody>
                <a:bodyPr/>
                <a:lstStyle/>
                <a:p>
                  <a:endParaRPr lang="zh-CN" altLang="en-US"/>
                </a:p>
              </p:txBody>
            </p:sp>
            <p:grpSp>
              <p:nvGrpSpPr>
                <p:cNvPr id="59" name="Group 20">
                  <a:extLst>
                    <a:ext uri="{FF2B5EF4-FFF2-40B4-BE49-F238E27FC236}">
                      <a16:creationId xmlns:a16="http://schemas.microsoft.com/office/drawing/2014/main" id="{0AAB25D1-9096-4F92-BE22-9701809C919E}"/>
                    </a:ext>
                  </a:extLst>
                </p:cNvPr>
                <p:cNvGrpSpPr>
                  <a:grpSpLocks/>
                </p:cNvGrpSpPr>
                <p:nvPr/>
              </p:nvGrpSpPr>
              <p:grpSpPr bwMode="auto">
                <a:xfrm>
                  <a:off x="2169" y="2067"/>
                  <a:ext cx="1236" cy="1006"/>
                  <a:chOff x="2169" y="2067"/>
                  <a:chExt cx="1236" cy="1006"/>
                </a:xfrm>
              </p:grpSpPr>
              <p:sp>
                <p:nvSpPr>
                  <p:cNvPr id="70" name="Freeform 21">
                    <a:extLst>
                      <a:ext uri="{FF2B5EF4-FFF2-40B4-BE49-F238E27FC236}">
                        <a16:creationId xmlns:a16="http://schemas.microsoft.com/office/drawing/2014/main" id="{F2694ED7-5193-4FCA-AE19-81EE14C5786C}"/>
                      </a:ext>
                    </a:extLst>
                  </p:cNvPr>
                  <p:cNvSpPr>
                    <a:spLocks/>
                  </p:cNvSpPr>
                  <p:nvPr/>
                </p:nvSpPr>
                <p:spPr bwMode="auto">
                  <a:xfrm>
                    <a:off x="2169" y="2107"/>
                    <a:ext cx="1236" cy="655"/>
                  </a:xfrm>
                  <a:custGeom>
                    <a:avLst/>
                    <a:gdLst>
                      <a:gd name="T0" fmla="*/ 70 w 2472"/>
                      <a:gd name="T1" fmla="*/ 164 h 1310"/>
                      <a:gd name="T2" fmla="*/ 70 w 2472"/>
                      <a:gd name="T3" fmla="*/ 158 h 1310"/>
                      <a:gd name="T4" fmla="*/ 70 w 2472"/>
                      <a:gd name="T5" fmla="*/ 148 h 1310"/>
                      <a:gd name="T6" fmla="*/ 71 w 2472"/>
                      <a:gd name="T7" fmla="*/ 137 h 1310"/>
                      <a:gd name="T8" fmla="*/ 64 w 2472"/>
                      <a:gd name="T9" fmla="*/ 141 h 1310"/>
                      <a:gd name="T10" fmla="*/ 58 w 2472"/>
                      <a:gd name="T11" fmla="*/ 145 h 1310"/>
                      <a:gd name="T12" fmla="*/ 45 w 2472"/>
                      <a:gd name="T13" fmla="*/ 150 h 1310"/>
                      <a:gd name="T14" fmla="*/ 34 w 2472"/>
                      <a:gd name="T15" fmla="*/ 151 h 1310"/>
                      <a:gd name="T16" fmla="*/ 26 w 2472"/>
                      <a:gd name="T17" fmla="*/ 151 h 1310"/>
                      <a:gd name="T18" fmla="*/ 21 w 2472"/>
                      <a:gd name="T19" fmla="*/ 148 h 1310"/>
                      <a:gd name="T20" fmla="*/ 15 w 2472"/>
                      <a:gd name="T21" fmla="*/ 141 h 1310"/>
                      <a:gd name="T22" fmla="*/ 9 w 2472"/>
                      <a:gd name="T23" fmla="*/ 129 h 1310"/>
                      <a:gd name="T24" fmla="*/ 5 w 2472"/>
                      <a:gd name="T25" fmla="*/ 120 h 1310"/>
                      <a:gd name="T26" fmla="*/ 3 w 2472"/>
                      <a:gd name="T27" fmla="*/ 112 h 1310"/>
                      <a:gd name="T28" fmla="*/ 2 w 2472"/>
                      <a:gd name="T29" fmla="*/ 104 h 1310"/>
                      <a:gd name="T30" fmla="*/ 1 w 2472"/>
                      <a:gd name="T31" fmla="*/ 97 h 1310"/>
                      <a:gd name="T32" fmla="*/ 0 w 2472"/>
                      <a:gd name="T33" fmla="*/ 89 h 1310"/>
                      <a:gd name="T34" fmla="*/ 0 w 2472"/>
                      <a:gd name="T35" fmla="*/ 78 h 1310"/>
                      <a:gd name="T36" fmla="*/ 1 w 2472"/>
                      <a:gd name="T37" fmla="*/ 69 h 1310"/>
                      <a:gd name="T38" fmla="*/ 2 w 2472"/>
                      <a:gd name="T39" fmla="*/ 60 h 1310"/>
                      <a:gd name="T40" fmla="*/ 4 w 2472"/>
                      <a:gd name="T41" fmla="*/ 51 h 1310"/>
                      <a:gd name="T42" fmla="*/ 5 w 2472"/>
                      <a:gd name="T43" fmla="*/ 42 h 1310"/>
                      <a:gd name="T44" fmla="*/ 8 w 2472"/>
                      <a:gd name="T45" fmla="*/ 34 h 1310"/>
                      <a:gd name="T46" fmla="*/ 11 w 2472"/>
                      <a:gd name="T47" fmla="*/ 23 h 1310"/>
                      <a:gd name="T48" fmla="*/ 14 w 2472"/>
                      <a:gd name="T49" fmla="*/ 17 h 1310"/>
                      <a:gd name="T50" fmla="*/ 18 w 2472"/>
                      <a:gd name="T51" fmla="*/ 10 h 1310"/>
                      <a:gd name="T52" fmla="*/ 21 w 2472"/>
                      <a:gd name="T53" fmla="*/ 15 h 1310"/>
                      <a:gd name="T54" fmla="*/ 24 w 2472"/>
                      <a:gd name="T55" fmla="*/ 19 h 1310"/>
                      <a:gd name="T56" fmla="*/ 30 w 2472"/>
                      <a:gd name="T57" fmla="*/ 26 h 1310"/>
                      <a:gd name="T58" fmla="*/ 34 w 2472"/>
                      <a:gd name="T59" fmla="*/ 29 h 1310"/>
                      <a:gd name="T60" fmla="*/ 40 w 2472"/>
                      <a:gd name="T61" fmla="*/ 30 h 1310"/>
                      <a:gd name="T62" fmla="*/ 50 w 2472"/>
                      <a:gd name="T63" fmla="*/ 28 h 1310"/>
                      <a:gd name="T64" fmla="*/ 60 w 2472"/>
                      <a:gd name="T65" fmla="*/ 22 h 1310"/>
                      <a:gd name="T66" fmla="*/ 61 w 2472"/>
                      <a:gd name="T67" fmla="*/ 35 h 1310"/>
                      <a:gd name="T68" fmla="*/ 65 w 2472"/>
                      <a:gd name="T69" fmla="*/ 64 h 1310"/>
                      <a:gd name="T70" fmla="*/ 64 w 2472"/>
                      <a:gd name="T71" fmla="*/ 78 h 1310"/>
                      <a:gd name="T72" fmla="*/ 74 w 2472"/>
                      <a:gd name="T73" fmla="*/ 58 h 1310"/>
                      <a:gd name="T74" fmla="*/ 83 w 2472"/>
                      <a:gd name="T75" fmla="*/ 44 h 1310"/>
                      <a:gd name="T76" fmla="*/ 91 w 2472"/>
                      <a:gd name="T77" fmla="*/ 34 h 1310"/>
                      <a:gd name="T78" fmla="*/ 103 w 2472"/>
                      <a:gd name="T79" fmla="*/ 22 h 1310"/>
                      <a:gd name="T80" fmla="*/ 113 w 2472"/>
                      <a:gd name="T81" fmla="*/ 13 h 1310"/>
                      <a:gd name="T82" fmla="*/ 133 w 2472"/>
                      <a:gd name="T83" fmla="*/ 5 h 1310"/>
                      <a:gd name="T84" fmla="*/ 156 w 2472"/>
                      <a:gd name="T85" fmla="*/ 0 h 1310"/>
                      <a:gd name="T86" fmla="*/ 183 w 2472"/>
                      <a:gd name="T87" fmla="*/ 0 h 1310"/>
                      <a:gd name="T88" fmla="*/ 229 w 2472"/>
                      <a:gd name="T89" fmla="*/ 8 h 1310"/>
                      <a:gd name="T90" fmla="*/ 259 w 2472"/>
                      <a:gd name="T91" fmla="*/ 21 h 1310"/>
                      <a:gd name="T92" fmla="*/ 278 w 2472"/>
                      <a:gd name="T93" fmla="*/ 36 h 1310"/>
                      <a:gd name="T94" fmla="*/ 291 w 2472"/>
                      <a:gd name="T95" fmla="*/ 55 h 1310"/>
                      <a:gd name="T96" fmla="*/ 302 w 2472"/>
                      <a:gd name="T97" fmla="*/ 74 h 1310"/>
                      <a:gd name="T98" fmla="*/ 308 w 2472"/>
                      <a:gd name="T99" fmla="*/ 93 h 1310"/>
                      <a:gd name="T100" fmla="*/ 309 w 2472"/>
                      <a:gd name="T101" fmla="*/ 133 h 1310"/>
                      <a:gd name="T102" fmla="*/ 308 w 2472"/>
                      <a:gd name="T103" fmla="*/ 164 h 1310"/>
                      <a:gd name="T104" fmla="*/ 70 w 2472"/>
                      <a:gd name="T105" fmla="*/ 164 h 13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headEnd/>
                    <a:tailEnd/>
                  </a:ln>
                </p:spPr>
                <p:txBody>
                  <a:bodyPr/>
                  <a:lstStyle/>
                  <a:p>
                    <a:endParaRPr lang="zh-CN" altLang="en-US"/>
                  </a:p>
                </p:txBody>
              </p:sp>
              <p:grpSp>
                <p:nvGrpSpPr>
                  <p:cNvPr id="71" name="Group 22">
                    <a:extLst>
                      <a:ext uri="{FF2B5EF4-FFF2-40B4-BE49-F238E27FC236}">
                        <a16:creationId xmlns:a16="http://schemas.microsoft.com/office/drawing/2014/main" id="{471EE1F0-EAF7-43C3-95DE-043BCE2A8788}"/>
                      </a:ext>
                    </a:extLst>
                  </p:cNvPr>
                  <p:cNvGrpSpPr>
                    <a:grpSpLocks/>
                  </p:cNvGrpSpPr>
                  <p:nvPr/>
                </p:nvGrpSpPr>
                <p:grpSpPr bwMode="auto">
                  <a:xfrm>
                    <a:off x="2681" y="2067"/>
                    <a:ext cx="449" cy="1006"/>
                    <a:chOff x="2681" y="2067"/>
                    <a:chExt cx="449" cy="1006"/>
                  </a:xfrm>
                </p:grpSpPr>
                <p:sp>
                  <p:nvSpPr>
                    <p:cNvPr id="72" name="Freeform 23">
                      <a:extLst>
                        <a:ext uri="{FF2B5EF4-FFF2-40B4-BE49-F238E27FC236}">
                          <a16:creationId xmlns:a16="http://schemas.microsoft.com/office/drawing/2014/main" id="{69CA60CE-00F9-4216-8F2E-E2115538C64B}"/>
                        </a:ext>
                      </a:extLst>
                    </p:cNvPr>
                    <p:cNvSpPr>
                      <a:spLocks/>
                    </p:cNvSpPr>
                    <p:nvPr/>
                  </p:nvSpPr>
                  <p:spPr bwMode="auto">
                    <a:xfrm>
                      <a:off x="2681" y="2067"/>
                      <a:ext cx="449" cy="404"/>
                    </a:xfrm>
                    <a:custGeom>
                      <a:avLst/>
                      <a:gdLst>
                        <a:gd name="T0" fmla="*/ 3 w 896"/>
                        <a:gd name="T1" fmla="*/ 21 h 808"/>
                        <a:gd name="T2" fmla="*/ 0 w 896"/>
                        <a:gd name="T3" fmla="*/ 38 h 808"/>
                        <a:gd name="T4" fmla="*/ 5 w 896"/>
                        <a:gd name="T5" fmla="*/ 57 h 808"/>
                        <a:gd name="T6" fmla="*/ 6 w 896"/>
                        <a:gd name="T7" fmla="*/ 68 h 808"/>
                        <a:gd name="T8" fmla="*/ 7 w 896"/>
                        <a:gd name="T9" fmla="*/ 73 h 808"/>
                        <a:gd name="T10" fmla="*/ 9 w 896"/>
                        <a:gd name="T11" fmla="*/ 79 h 808"/>
                        <a:gd name="T12" fmla="*/ 12 w 896"/>
                        <a:gd name="T13" fmla="*/ 85 h 808"/>
                        <a:gd name="T14" fmla="*/ 17 w 896"/>
                        <a:gd name="T15" fmla="*/ 92 h 808"/>
                        <a:gd name="T16" fmla="*/ 21 w 896"/>
                        <a:gd name="T17" fmla="*/ 97 h 808"/>
                        <a:gd name="T18" fmla="*/ 26 w 896"/>
                        <a:gd name="T19" fmla="*/ 101 h 808"/>
                        <a:gd name="T20" fmla="*/ 49 w 896"/>
                        <a:gd name="T21" fmla="*/ 74 h 808"/>
                        <a:gd name="T22" fmla="*/ 75 w 896"/>
                        <a:gd name="T23" fmla="*/ 101 h 808"/>
                        <a:gd name="T24" fmla="*/ 81 w 896"/>
                        <a:gd name="T25" fmla="*/ 96 h 808"/>
                        <a:gd name="T26" fmla="*/ 86 w 896"/>
                        <a:gd name="T27" fmla="*/ 90 h 808"/>
                        <a:gd name="T28" fmla="*/ 90 w 896"/>
                        <a:gd name="T29" fmla="*/ 82 h 808"/>
                        <a:gd name="T30" fmla="*/ 95 w 896"/>
                        <a:gd name="T31" fmla="*/ 74 h 808"/>
                        <a:gd name="T32" fmla="*/ 104 w 896"/>
                        <a:gd name="T33" fmla="*/ 57 h 808"/>
                        <a:gd name="T34" fmla="*/ 110 w 896"/>
                        <a:gd name="T35" fmla="*/ 31 h 808"/>
                        <a:gd name="T36" fmla="*/ 113 w 896"/>
                        <a:gd name="T37" fmla="*/ 18 h 808"/>
                        <a:gd name="T38" fmla="*/ 94 w 896"/>
                        <a:gd name="T39" fmla="*/ 6 h 808"/>
                        <a:gd name="T40" fmla="*/ 74 w 896"/>
                        <a:gd name="T41" fmla="*/ 0 h 808"/>
                        <a:gd name="T42" fmla="*/ 42 w 896"/>
                        <a:gd name="T43" fmla="*/ 2 h 808"/>
                        <a:gd name="T44" fmla="*/ 19 w 896"/>
                        <a:gd name="T45" fmla="*/ 8 h 808"/>
                        <a:gd name="T46" fmla="*/ 3 w 896"/>
                        <a:gd name="T47" fmla="*/ 21 h 8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headEnd/>
                      <a:tailEnd/>
                    </a:ln>
                  </p:spPr>
                  <p:txBody>
                    <a:bodyPr/>
                    <a:lstStyle/>
                    <a:p>
                      <a:endParaRPr lang="zh-CN" altLang="en-US"/>
                    </a:p>
                  </p:txBody>
                </p:sp>
                <p:sp>
                  <p:nvSpPr>
                    <p:cNvPr id="73" name="Freeform 24">
                      <a:extLst>
                        <a:ext uri="{FF2B5EF4-FFF2-40B4-BE49-F238E27FC236}">
                          <a16:creationId xmlns:a16="http://schemas.microsoft.com/office/drawing/2014/main" id="{4792B43B-51DB-4D1E-A2E8-09F281923A5E}"/>
                        </a:ext>
                      </a:extLst>
                    </p:cNvPr>
                    <p:cNvSpPr>
                      <a:spLocks/>
                    </p:cNvSpPr>
                    <p:nvPr/>
                  </p:nvSpPr>
                  <p:spPr bwMode="auto">
                    <a:xfrm>
                      <a:off x="2750" y="2360"/>
                      <a:ext cx="276" cy="713"/>
                    </a:xfrm>
                    <a:custGeom>
                      <a:avLst/>
                      <a:gdLst>
                        <a:gd name="T0" fmla="*/ 31 w 553"/>
                        <a:gd name="T1" fmla="*/ 0 h 1424"/>
                        <a:gd name="T2" fmla="*/ 15 w 553"/>
                        <a:gd name="T3" fmla="*/ 20 h 1424"/>
                        <a:gd name="T4" fmla="*/ 21 w 553"/>
                        <a:gd name="T5" fmla="*/ 36 h 1424"/>
                        <a:gd name="T6" fmla="*/ 10 w 553"/>
                        <a:gd name="T7" fmla="*/ 58 h 1424"/>
                        <a:gd name="T8" fmla="*/ 3 w 553"/>
                        <a:gd name="T9" fmla="*/ 88 h 1424"/>
                        <a:gd name="T10" fmla="*/ 0 w 553"/>
                        <a:gd name="T11" fmla="*/ 108 h 1424"/>
                        <a:gd name="T12" fmla="*/ 3 w 553"/>
                        <a:gd name="T13" fmla="*/ 127 h 1424"/>
                        <a:gd name="T14" fmla="*/ 8 w 553"/>
                        <a:gd name="T15" fmla="*/ 150 h 1424"/>
                        <a:gd name="T16" fmla="*/ 36 w 553"/>
                        <a:gd name="T17" fmla="*/ 179 h 1424"/>
                        <a:gd name="T18" fmla="*/ 63 w 553"/>
                        <a:gd name="T19" fmla="*/ 144 h 1424"/>
                        <a:gd name="T20" fmla="*/ 69 w 553"/>
                        <a:gd name="T21" fmla="*/ 112 h 1424"/>
                        <a:gd name="T22" fmla="*/ 64 w 553"/>
                        <a:gd name="T23" fmla="*/ 82 h 1424"/>
                        <a:gd name="T24" fmla="*/ 57 w 553"/>
                        <a:gd name="T25" fmla="*/ 56 h 1424"/>
                        <a:gd name="T26" fmla="*/ 46 w 553"/>
                        <a:gd name="T27" fmla="*/ 35 h 1424"/>
                        <a:gd name="T28" fmla="*/ 54 w 553"/>
                        <a:gd name="T29" fmla="*/ 25 h 1424"/>
                        <a:gd name="T30" fmla="*/ 31 w 553"/>
                        <a:gd name="T31" fmla="*/ 0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headEnd/>
                      <a:tailEnd/>
                    </a:ln>
                  </p:spPr>
                  <p:txBody>
                    <a:bodyPr/>
                    <a:lstStyle/>
                    <a:p>
                      <a:endParaRPr lang="zh-CN" altLang="en-US"/>
                    </a:p>
                  </p:txBody>
                </p:sp>
              </p:grpSp>
            </p:grpSp>
            <p:sp>
              <p:nvSpPr>
                <p:cNvPr id="60" name="Freeform 25">
                  <a:extLst>
                    <a:ext uri="{FF2B5EF4-FFF2-40B4-BE49-F238E27FC236}">
                      <a16:creationId xmlns:a16="http://schemas.microsoft.com/office/drawing/2014/main" id="{9DC4DF81-AFE0-4914-93F0-D802825F288C}"/>
                    </a:ext>
                  </a:extLst>
                </p:cNvPr>
                <p:cNvSpPr>
                  <a:spLocks/>
                </p:cNvSpPr>
                <p:nvPr/>
              </p:nvSpPr>
              <p:spPr bwMode="auto">
                <a:xfrm>
                  <a:off x="2939" y="2008"/>
                  <a:ext cx="347" cy="436"/>
                </a:xfrm>
                <a:custGeom>
                  <a:avLst/>
                  <a:gdLst>
                    <a:gd name="T0" fmla="*/ 42 w 693"/>
                    <a:gd name="T1" fmla="*/ 4 h 873"/>
                    <a:gd name="T2" fmla="*/ 44 w 693"/>
                    <a:gd name="T3" fmla="*/ 1 h 873"/>
                    <a:gd name="T4" fmla="*/ 49 w 693"/>
                    <a:gd name="T5" fmla="*/ 0 h 873"/>
                    <a:gd name="T6" fmla="*/ 52 w 693"/>
                    <a:gd name="T7" fmla="*/ 0 h 873"/>
                    <a:gd name="T8" fmla="*/ 53 w 693"/>
                    <a:gd name="T9" fmla="*/ 2 h 873"/>
                    <a:gd name="T10" fmla="*/ 55 w 693"/>
                    <a:gd name="T11" fmla="*/ 6 h 873"/>
                    <a:gd name="T12" fmla="*/ 55 w 693"/>
                    <a:gd name="T13" fmla="*/ 14 h 873"/>
                    <a:gd name="T14" fmla="*/ 55 w 693"/>
                    <a:gd name="T15" fmla="*/ 21 h 873"/>
                    <a:gd name="T16" fmla="*/ 54 w 693"/>
                    <a:gd name="T17" fmla="*/ 26 h 873"/>
                    <a:gd name="T18" fmla="*/ 56 w 693"/>
                    <a:gd name="T19" fmla="*/ 37 h 873"/>
                    <a:gd name="T20" fmla="*/ 58 w 693"/>
                    <a:gd name="T21" fmla="*/ 45 h 873"/>
                    <a:gd name="T22" fmla="*/ 59 w 693"/>
                    <a:gd name="T23" fmla="*/ 48 h 873"/>
                    <a:gd name="T24" fmla="*/ 62 w 693"/>
                    <a:gd name="T25" fmla="*/ 53 h 873"/>
                    <a:gd name="T26" fmla="*/ 67 w 693"/>
                    <a:gd name="T27" fmla="*/ 70 h 873"/>
                    <a:gd name="T28" fmla="*/ 71 w 693"/>
                    <a:gd name="T29" fmla="*/ 74 h 873"/>
                    <a:gd name="T30" fmla="*/ 78 w 693"/>
                    <a:gd name="T31" fmla="*/ 81 h 873"/>
                    <a:gd name="T32" fmla="*/ 87 w 693"/>
                    <a:gd name="T33" fmla="*/ 90 h 873"/>
                    <a:gd name="T34" fmla="*/ 53 w 693"/>
                    <a:gd name="T35" fmla="*/ 109 h 873"/>
                    <a:gd name="T36" fmla="*/ 33 w 693"/>
                    <a:gd name="T37" fmla="*/ 86 h 873"/>
                    <a:gd name="T38" fmla="*/ 25 w 693"/>
                    <a:gd name="T39" fmla="*/ 89 h 873"/>
                    <a:gd name="T40" fmla="*/ 12 w 693"/>
                    <a:gd name="T41" fmla="*/ 92 h 873"/>
                    <a:gd name="T42" fmla="*/ 4 w 693"/>
                    <a:gd name="T43" fmla="*/ 90 h 873"/>
                    <a:gd name="T44" fmla="*/ 0 w 693"/>
                    <a:gd name="T45" fmla="*/ 87 h 873"/>
                    <a:gd name="T46" fmla="*/ 0 w 693"/>
                    <a:gd name="T47" fmla="*/ 83 h 873"/>
                    <a:gd name="T48" fmla="*/ 3 w 693"/>
                    <a:gd name="T49" fmla="*/ 79 h 873"/>
                    <a:gd name="T50" fmla="*/ 10 w 693"/>
                    <a:gd name="T51" fmla="*/ 76 h 873"/>
                    <a:gd name="T52" fmla="*/ 20 w 693"/>
                    <a:gd name="T53" fmla="*/ 74 h 873"/>
                    <a:gd name="T54" fmla="*/ 27 w 693"/>
                    <a:gd name="T55" fmla="*/ 71 h 873"/>
                    <a:gd name="T56" fmla="*/ 31 w 693"/>
                    <a:gd name="T57" fmla="*/ 68 h 873"/>
                    <a:gd name="T58" fmla="*/ 35 w 693"/>
                    <a:gd name="T59" fmla="*/ 63 h 873"/>
                    <a:gd name="T60" fmla="*/ 38 w 693"/>
                    <a:gd name="T61" fmla="*/ 60 h 873"/>
                    <a:gd name="T62" fmla="*/ 41 w 693"/>
                    <a:gd name="T63" fmla="*/ 56 h 873"/>
                    <a:gd name="T64" fmla="*/ 41 w 693"/>
                    <a:gd name="T65" fmla="*/ 47 h 873"/>
                    <a:gd name="T66" fmla="*/ 40 w 693"/>
                    <a:gd name="T67" fmla="*/ 37 h 873"/>
                    <a:gd name="T68" fmla="*/ 38 w 693"/>
                    <a:gd name="T69" fmla="*/ 27 h 873"/>
                    <a:gd name="T70" fmla="*/ 40 w 693"/>
                    <a:gd name="T71" fmla="*/ 12 h 873"/>
                    <a:gd name="T72" fmla="*/ 42 w 693"/>
                    <a:gd name="T73" fmla="*/ 4 h 8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headEnd/>
                  <a:tailEnd/>
                </a:ln>
              </p:spPr>
              <p:txBody>
                <a:bodyPr/>
                <a:lstStyle/>
                <a:p>
                  <a:endParaRPr lang="zh-CN" altLang="en-US"/>
                </a:p>
              </p:txBody>
            </p:sp>
            <p:sp>
              <p:nvSpPr>
                <p:cNvPr id="61" name="Freeform 26">
                  <a:extLst>
                    <a:ext uri="{FF2B5EF4-FFF2-40B4-BE49-F238E27FC236}">
                      <a16:creationId xmlns:a16="http://schemas.microsoft.com/office/drawing/2014/main" id="{24B25F7D-0E32-4021-BFA5-491A0C01F417}"/>
                    </a:ext>
                  </a:extLst>
                </p:cNvPr>
                <p:cNvSpPr>
                  <a:spLocks/>
                </p:cNvSpPr>
                <p:nvPr/>
              </p:nvSpPr>
              <p:spPr bwMode="auto">
                <a:xfrm>
                  <a:off x="2681" y="1740"/>
                  <a:ext cx="438" cy="621"/>
                </a:xfrm>
                <a:custGeom>
                  <a:avLst/>
                  <a:gdLst>
                    <a:gd name="T0" fmla="*/ 32 w 874"/>
                    <a:gd name="T1" fmla="*/ 2 h 1244"/>
                    <a:gd name="T2" fmla="*/ 24 w 874"/>
                    <a:gd name="T3" fmla="*/ 8 h 1244"/>
                    <a:gd name="T4" fmla="*/ 19 w 874"/>
                    <a:gd name="T5" fmla="*/ 12 h 1244"/>
                    <a:gd name="T6" fmla="*/ 15 w 874"/>
                    <a:gd name="T7" fmla="*/ 18 h 1244"/>
                    <a:gd name="T8" fmla="*/ 10 w 874"/>
                    <a:gd name="T9" fmla="*/ 25 h 1244"/>
                    <a:gd name="T10" fmla="*/ 8 w 874"/>
                    <a:gd name="T11" fmla="*/ 34 h 1244"/>
                    <a:gd name="T12" fmla="*/ 6 w 874"/>
                    <a:gd name="T13" fmla="*/ 41 h 1244"/>
                    <a:gd name="T14" fmla="*/ 6 w 874"/>
                    <a:gd name="T15" fmla="*/ 50 h 1244"/>
                    <a:gd name="T16" fmla="*/ 8 w 874"/>
                    <a:gd name="T17" fmla="*/ 62 h 1244"/>
                    <a:gd name="T18" fmla="*/ 9 w 874"/>
                    <a:gd name="T19" fmla="*/ 73 h 1244"/>
                    <a:gd name="T20" fmla="*/ 6 w 874"/>
                    <a:gd name="T21" fmla="*/ 85 h 1244"/>
                    <a:gd name="T22" fmla="*/ 3 w 874"/>
                    <a:gd name="T23" fmla="*/ 96 h 1244"/>
                    <a:gd name="T24" fmla="*/ 0 w 874"/>
                    <a:gd name="T25" fmla="*/ 106 h 1244"/>
                    <a:gd name="T26" fmla="*/ 0 w 874"/>
                    <a:gd name="T27" fmla="*/ 115 h 1244"/>
                    <a:gd name="T28" fmla="*/ 1 w 874"/>
                    <a:gd name="T29" fmla="*/ 123 h 1244"/>
                    <a:gd name="T30" fmla="*/ 3 w 874"/>
                    <a:gd name="T31" fmla="*/ 129 h 1244"/>
                    <a:gd name="T32" fmla="*/ 6 w 874"/>
                    <a:gd name="T33" fmla="*/ 136 h 1244"/>
                    <a:gd name="T34" fmla="*/ 10 w 874"/>
                    <a:gd name="T35" fmla="*/ 140 h 1244"/>
                    <a:gd name="T36" fmla="*/ 15 w 874"/>
                    <a:gd name="T37" fmla="*/ 144 h 1244"/>
                    <a:gd name="T38" fmla="*/ 25 w 874"/>
                    <a:gd name="T39" fmla="*/ 150 h 1244"/>
                    <a:gd name="T40" fmla="*/ 36 w 874"/>
                    <a:gd name="T41" fmla="*/ 153 h 1244"/>
                    <a:gd name="T42" fmla="*/ 48 w 874"/>
                    <a:gd name="T43" fmla="*/ 155 h 1244"/>
                    <a:gd name="T44" fmla="*/ 59 w 874"/>
                    <a:gd name="T45" fmla="*/ 153 h 1244"/>
                    <a:gd name="T46" fmla="*/ 68 w 874"/>
                    <a:gd name="T47" fmla="*/ 152 h 1244"/>
                    <a:gd name="T48" fmla="*/ 78 w 874"/>
                    <a:gd name="T49" fmla="*/ 147 h 1244"/>
                    <a:gd name="T50" fmla="*/ 87 w 874"/>
                    <a:gd name="T51" fmla="*/ 143 h 1244"/>
                    <a:gd name="T52" fmla="*/ 94 w 874"/>
                    <a:gd name="T53" fmla="*/ 137 h 1244"/>
                    <a:gd name="T54" fmla="*/ 103 w 874"/>
                    <a:gd name="T55" fmla="*/ 127 h 1244"/>
                    <a:gd name="T56" fmla="*/ 106 w 874"/>
                    <a:gd name="T57" fmla="*/ 122 h 1244"/>
                    <a:gd name="T58" fmla="*/ 108 w 874"/>
                    <a:gd name="T59" fmla="*/ 115 h 1244"/>
                    <a:gd name="T60" fmla="*/ 110 w 874"/>
                    <a:gd name="T61" fmla="*/ 107 h 1244"/>
                    <a:gd name="T62" fmla="*/ 110 w 874"/>
                    <a:gd name="T63" fmla="*/ 101 h 1244"/>
                    <a:gd name="T64" fmla="*/ 109 w 874"/>
                    <a:gd name="T65" fmla="*/ 93 h 1244"/>
                    <a:gd name="T66" fmla="*/ 107 w 874"/>
                    <a:gd name="T67" fmla="*/ 85 h 1244"/>
                    <a:gd name="T68" fmla="*/ 105 w 874"/>
                    <a:gd name="T69" fmla="*/ 70 h 1244"/>
                    <a:gd name="T70" fmla="*/ 106 w 874"/>
                    <a:gd name="T71" fmla="*/ 62 h 1244"/>
                    <a:gd name="T72" fmla="*/ 109 w 874"/>
                    <a:gd name="T73" fmla="*/ 54 h 1244"/>
                    <a:gd name="T74" fmla="*/ 110 w 874"/>
                    <a:gd name="T75" fmla="*/ 39 h 1244"/>
                    <a:gd name="T76" fmla="*/ 109 w 874"/>
                    <a:gd name="T77" fmla="*/ 26 h 1244"/>
                    <a:gd name="T78" fmla="*/ 106 w 874"/>
                    <a:gd name="T79" fmla="*/ 17 h 1244"/>
                    <a:gd name="T80" fmla="*/ 101 w 874"/>
                    <a:gd name="T81" fmla="*/ 11 h 1244"/>
                    <a:gd name="T82" fmla="*/ 89 w 874"/>
                    <a:gd name="T83" fmla="*/ 5 h 1244"/>
                    <a:gd name="T84" fmla="*/ 74 w 874"/>
                    <a:gd name="T85" fmla="*/ 1 h 1244"/>
                    <a:gd name="T86" fmla="*/ 50 w 874"/>
                    <a:gd name="T87" fmla="*/ 0 h 1244"/>
                    <a:gd name="T88" fmla="*/ 32 w 874"/>
                    <a:gd name="T89" fmla="*/ 2 h 1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headEnd/>
                  <a:tailEnd/>
                </a:ln>
              </p:spPr>
              <p:txBody>
                <a:bodyPr/>
                <a:lstStyle/>
                <a:p>
                  <a:endParaRPr lang="zh-CN" altLang="en-US"/>
                </a:p>
              </p:txBody>
            </p:sp>
            <p:grpSp>
              <p:nvGrpSpPr>
                <p:cNvPr id="62" name="Group 27">
                  <a:extLst>
                    <a:ext uri="{FF2B5EF4-FFF2-40B4-BE49-F238E27FC236}">
                      <a16:creationId xmlns:a16="http://schemas.microsoft.com/office/drawing/2014/main" id="{55220120-546C-4984-8816-235F7505EE80}"/>
                    </a:ext>
                  </a:extLst>
                </p:cNvPr>
                <p:cNvGrpSpPr>
                  <a:grpSpLocks/>
                </p:cNvGrpSpPr>
                <p:nvPr/>
              </p:nvGrpSpPr>
              <p:grpSpPr bwMode="auto">
                <a:xfrm>
                  <a:off x="2802" y="2002"/>
                  <a:ext cx="216" cy="233"/>
                  <a:chOff x="2802" y="2002"/>
                  <a:chExt cx="216" cy="233"/>
                </a:xfrm>
              </p:grpSpPr>
              <p:sp>
                <p:nvSpPr>
                  <p:cNvPr id="67" name="Freeform 28">
                    <a:extLst>
                      <a:ext uri="{FF2B5EF4-FFF2-40B4-BE49-F238E27FC236}">
                        <a16:creationId xmlns:a16="http://schemas.microsoft.com/office/drawing/2014/main" id="{E10832B3-5831-43E2-9907-98C508F2D109}"/>
                      </a:ext>
                    </a:extLst>
                  </p:cNvPr>
                  <p:cNvSpPr>
                    <a:spLocks/>
                  </p:cNvSpPr>
                  <p:nvPr/>
                </p:nvSpPr>
                <p:spPr bwMode="auto">
                  <a:xfrm>
                    <a:off x="2802" y="2206"/>
                    <a:ext cx="216" cy="9"/>
                  </a:xfrm>
                  <a:custGeom>
                    <a:avLst/>
                    <a:gdLst>
                      <a:gd name="T0" fmla="*/ 0 w 431"/>
                      <a:gd name="T1" fmla="*/ 0 h 19"/>
                      <a:gd name="T2" fmla="*/ 5 w 431"/>
                      <a:gd name="T3" fmla="*/ 0 h 19"/>
                      <a:gd name="T4" fmla="*/ 13 w 431"/>
                      <a:gd name="T5" fmla="*/ 0 h 19"/>
                      <a:gd name="T6" fmla="*/ 19 w 431"/>
                      <a:gd name="T7" fmla="*/ 0 h 19"/>
                      <a:gd name="T8" fmla="*/ 28 w 431"/>
                      <a:gd name="T9" fmla="*/ 1 h 19"/>
                      <a:gd name="T10" fmla="*/ 37 w 431"/>
                      <a:gd name="T11" fmla="*/ 1 h 19"/>
                      <a:gd name="T12" fmla="*/ 46 w 431"/>
                      <a:gd name="T13" fmla="*/ 1 h 19"/>
                      <a:gd name="T14" fmla="*/ 54 w 431"/>
                      <a:gd name="T15" fmla="*/ 2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Freeform 29">
                    <a:extLst>
                      <a:ext uri="{FF2B5EF4-FFF2-40B4-BE49-F238E27FC236}">
                        <a16:creationId xmlns:a16="http://schemas.microsoft.com/office/drawing/2014/main" id="{0C2F2F25-13CF-42F3-A0DF-1148407FF1C9}"/>
                      </a:ext>
                    </a:extLst>
                  </p:cNvPr>
                  <p:cNvSpPr>
                    <a:spLocks/>
                  </p:cNvSpPr>
                  <p:nvPr/>
                </p:nvSpPr>
                <p:spPr bwMode="auto">
                  <a:xfrm>
                    <a:off x="2877" y="2232"/>
                    <a:ext cx="46" cy="3"/>
                  </a:xfrm>
                  <a:custGeom>
                    <a:avLst/>
                    <a:gdLst>
                      <a:gd name="T0" fmla="*/ 0 w 92"/>
                      <a:gd name="T1" fmla="*/ 1 h 5"/>
                      <a:gd name="T2" fmla="*/ 9 w 92"/>
                      <a:gd name="T3" fmla="*/ 0 h 5"/>
                      <a:gd name="T4" fmla="*/ 12 w 92"/>
                      <a:gd name="T5" fmla="*/ 1 h 5"/>
                      <a:gd name="T6" fmla="*/ 0 60000 65536"/>
                      <a:gd name="T7" fmla="*/ 0 60000 65536"/>
                      <a:gd name="T8" fmla="*/ 0 60000 65536"/>
                    </a:gdLst>
                    <a:ahLst/>
                    <a:cxnLst>
                      <a:cxn ang="T6">
                        <a:pos x="T0" y="T1"/>
                      </a:cxn>
                      <a:cxn ang="T7">
                        <a:pos x="T2" y="T3"/>
                      </a:cxn>
                      <a:cxn ang="T8">
                        <a:pos x="T4" y="T5"/>
                      </a:cxn>
                    </a:cxnLst>
                    <a:rect l="0" t="0" r="r" b="b"/>
                    <a:pathLst>
                      <a:path w="92" h="5">
                        <a:moveTo>
                          <a:pt x="0" y="5"/>
                        </a:moveTo>
                        <a:lnTo>
                          <a:pt x="67" y="0"/>
                        </a:lnTo>
                        <a:lnTo>
                          <a:pt x="92"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Freeform 30">
                    <a:extLst>
                      <a:ext uri="{FF2B5EF4-FFF2-40B4-BE49-F238E27FC236}">
                        <a16:creationId xmlns:a16="http://schemas.microsoft.com/office/drawing/2014/main" id="{9EB5D99F-EAE1-4965-9C67-D81D88B9C780}"/>
                      </a:ext>
                    </a:extLst>
                  </p:cNvPr>
                  <p:cNvSpPr>
                    <a:spLocks/>
                  </p:cNvSpPr>
                  <p:nvPr/>
                </p:nvSpPr>
                <p:spPr bwMode="auto">
                  <a:xfrm>
                    <a:off x="2859" y="2002"/>
                    <a:ext cx="101" cy="155"/>
                  </a:xfrm>
                  <a:custGeom>
                    <a:avLst/>
                    <a:gdLst>
                      <a:gd name="T0" fmla="*/ 18 w 202"/>
                      <a:gd name="T1" fmla="*/ 0 h 309"/>
                      <a:gd name="T2" fmla="*/ 17 w 202"/>
                      <a:gd name="T3" fmla="*/ 7 h 309"/>
                      <a:gd name="T4" fmla="*/ 18 w 202"/>
                      <a:gd name="T5" fmla="*/ 13 h 309"/>
                      <a:gd name="T6" fmla="*/ 20 w 202"/>
                      <a:gd name="T7" fmla="*/ 18 h 309"/>
                      <a:gd name="T8" fmla="*/ 23 w 202"/>
                      <a:gd name="T9" fmla="*/ 24 h 309"/>
                      <a:gd name="T10" fmla="*/ 24 w 202"/>
                      <a:gd name="T11" fmla="*/ 28 h 309"/>
                      <a:gd name="T12" fmla="*/ 26 w 202"/>
                      <a:gd name="T13" fmla="*/ 33 h 309"/>
                      <a:gd name="T14" fmla="*/ 24 w 202"/>
                      <a:gd name="T15" fmla="*/ 37 h 309"/>
                      <a:gd name="T16" fmla="*/ 22 w 202"/>
                      <a:gd name="T17" fmla="*/ 38 h 309"/>
                      <a:gd name="T18" fmla="*/ 18 w 202"/>
                      <a:gd name="T19" fmla="*/ 39 h 309"/>
                      <a:gd name="T20" fmla="*/ 14 w 202"/>
                      <a:gd name="T21" fmla="*/ 37 h 309"/>
                      <a:gd name="T22" fmla="*/ 8 w 202"/>
                      <a:gd name="T23" fmla="*/ 36 h 309"/>
                      <a:gd name="T24" fmla="*/ 0 w 202"/>
                      <a:gd name="T25" fmla="*/ 38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3" name="Group 31">
                  <a:extLst>
                    <a:ext uri="{FF2B5EF4-FFF2-40B4-BE49-F238E27FC236}">
                      <a16:creationId xmlns:a16="http://schemas.microsoft.com/office/drawing/2014/main" id="{045A49F7-72FD-40CD-93FD-88116F24CEDC}"/>
                    </a:ext>
                  </a:extLst>
                </p:cNvPr>
                <p:cNvGrpSpPr>
                  <a:grpSpLocks/>
                </p:cNvGrpSpPr>
                <p:nvPr/>
              </p:nvGrpSpPr>
              <p:grpSpPr bwMode="auto">
                <a:xfrm>
                  <a:off x="2780" y="1904"/>
                  <a:ext cx="287" cy="26"/>
                  <a:chOff x="2780" y="1904"/>
                  <a:chExt cx="287" cy="26"/>
                </a:xfrm>
              </p:grpSpPr>
              <p:sp>
                <p:nvSpPr>
                  <p:cNvPr id="65" name="Freeform 32">
                    <a:extLst>
                      <a:ext uri="{FF2B5EF4-FFF2-40B4-BE49-F238E27FC236}">
                        <a16:creationId xmlns:a16="http://schemas.microsoft.com/office/drawing/2014/main" id="{67A15D6D-B23F-4F0D-8120-19CF94BC37DF}"/>
                      </a:ext>
                    </a:extLst>
                  </p:cNvPr>
                  <p:cNvSpPr>
                    <a:spLocks/>
                  </p:cNvSpPr>
                  <p:nvPr/>
                </p:nvSpPr>
                <p:spPr bwMode="auto">
                  <a:xfrm>
                    <a:off x="2780" y="1904"/>
                    <a:ext cx="116" cy="24"/>
                  </a:xfrm>
                  <a:custGeom>
                    <a:avLst/>
                    <a:gdLst>
                      <a:gd name="T0" fmla="*/ 0 w 232"/>
                      <a:gd name="T1" fmla="*/ 6 h 49"/>
                      <a:gd name="T2" fmla="*/ 5 w 232"/>
                      <a:gd name="T3" fmla="*/ 3 h 49"/>
                      <a:gd name="T4" fmla="*/ 8 w 232"/>
                      <a:gd name="T5" fmla="*/ 1 h 49"/>
                      <a:gd name="T6" fmla="*/ 13 w 232"/>
                      <a:gd name="T7" fmla="*/ 0 h 49"/>
                      <a:gd name="T8" fmla="*/ 16 w 232"/>
                      <a:gd name="T9" fmla="*/ 0 h 49"/>
                      <a:gd name="T10" fmla="*/ 19 w 232"/>
                      <a:gd name="T11" fmla="*/ 0 h 49"/>
                      <a:gd name="T12" fmla="*/ 24 w 232"/>
                      <a:gd name="T13" fmla="*/ 1 h 49"/>
                      <a:gd name="T14" fmla="*/ 29 w 232"/>
                      <a:gd name="T15" fmla="*/ 3 h 49"/>
                      <a:gd name="T16" fmla="*/ 29 w 232"/>
                      <a:gd name="T17" fmla="*/ 4 h 49"/>
                      <a:gd name="T18" fmla="*/ 27 w 232"/>
                      <a:gd name="T19" fmla="*/ 5 h 49"/>
                      <a:gd name="T20" fmla="*/ 24 w 232"/>
                      <a:gd name="T21" fmla="*/ 4 h 49"/>
                      <a:gd name="T22" fmla="*/ 19 w 232"/>
                      <a:gd name="T23" fmla="*/ 3 h 49"/>
                      <a:gd name="T24" fmla="*/ 15 w 232"/>
                      <a:gd name="T25" fmla="*/ 3 h 49"/>
                      <a:gd name="T26" fmla="*/ 12 w 232"/>
                      <a:gd name="T27" fmla="*/ 4 h 49"/>
                      <a:gd name="T28" fmla="*/ 8 w 232"/>
                      <a:gd name="T29" fmla="*/ 5 h 49"/>
                      <a:gd name="T30" fmla="*/ 5 w 232"/>
                      <a:gd name="T31" fmla="*/ 5 h 49"/>
                      <a:gd name="T32" fmla="*/ 0 w 232"/>
                      <a:gd name="T33" fmla="*/ 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headEnd/>
                    <a:tailEnd/>
                  </a:ln>
                </p:spPr>
                <p:txBody>
                  <a:bodyPr/>
                  <a:lstStyle/>
                  <a:p>
                    <a:endParaRPr lang="zh-CN" altLang="en-US"/>
                  </a:p>
                </p:txBody>
              </p:sp>
              <p:sp>
                <p:nvSpPr>
                  <p:cNvPr id="66" name="Freeform 33">
                    <a:extLst>
                      <a:ext uri="{FF2B5EF4-FFF2-40B4-BE49-F238E27FC236}">
                        <a16:creationId xmlns:a16="http://schemas.microsoft.com/office/drawing/2014/main" id="{7DE19DD1-B79A-4060-AE04-E285C5E06472}"/>
                      </a:ext>
                    </a:extLst>
                  </p:cNvPr>
                  <p:cNvSpPr>
                    <a:spLocks/>
                  </p:cNvSpPr>
                  <p:nvPr/>
                </p:nvSpPr>
                <p:spPr bwMode="auto">
                  <a:xfrm>
                    <a:off x="2954" y="1906"/>
                    <a:ext cx="113" cy="24"/>
                  </a:xfrm>
                  <a:custGeom>
                    <a:avLst/>
                    <a:gdLst>
                      <a:gd name="T0" fmla="*/ 29 w 226"/>
                      <a:gd name="T1" fmla="*/ 6 h 48"/>
                      <a:gd name="T2" fmla="*/ 25 w 226"/>
                      <a:gd name="T3" fmla="*/ 4 h 48"/>
                      <a:gd name="T4" fmla="*/ 21 w 226"/>
                      <a:gd name="T5" fmla="*/ 2 h 48"/>
                      <a:gd name="T6" fmla="*/ 17 w 226"/>
                      <a:gd name="T7" fmla="*/ 1 h 48"/>
                      <a:gd name="T8" fmla="*/ 13 w 226"/>
                      <a:gd name="T9" fmla="*/ 1 h 48"/>
                      <a:gd name="T10" fmla="*/ 11 w 226"/>
                      <a:gd name="T11" fmla="*/ 0 h 48"/>
                      <a:gd name="T12" fmla="*/ 6 w 226"/>
                      <a:gd name="T13" fmla="*/ 2 h 48"/>
                      <a:gd name="T14" fmla="*/ 0 w 226"/>
                      <a:gd name="T15" fmla="*/ 3 h 48"/>
                      <a:gd name="T16" fmla="*/ 1 w 226"/>
                      <a:gd name="T17" fmla="*/ 5 h 48"/>
                      <a:gd name="T18" fmla="*/ 3 w 226"/>
                      <a:gd name="T19" fmla="*/ 5 h 48"/>
                      <a:gd name="T20" fmla="*/ 6 w 226"/>
                      <a:gd name="T21" fmla="*/ 4 h 48"/>
                      <a:gd name="T22" fmla="*/ 11 w 226"/>
                      <a:gd name="T23" fmla="*/ 4 h 48"/>
                      <a:gd name="T24" fmla="*/ 14 w 226"/>
                      <a:gd name="T25" fmla="*/ 4 h 48"/>
                      <a:gd name="T26" fmla="*/ 17 w 226"/>
                      <a:gd name="T27" fmla="*/ 4 h 48"/>
                      <a:gd name="T28" fmla="*/ 21 w 226"/>
                      <a:gd name="T29" fmla="*/ 5 h 48"/>
                      <a:gd name="T30" fmla="*/ 24 w 226"/>
                      <a:gd name="T31" fmla="*/ 6 h 48"/>
                      <a:gd name="T32" fmla="*/ 29 w 226"/>
                      <a:gd name="T33" fmla="*/ 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headEnd/>
                    <a:tailEnd/>
                  </a:ln>
                </p:spPr>
                <p:txBody>
                  <a:bodyPr/>
                  <a:lstStyle/>
                  <a:p>
                    <a:endParaRPr lang="zh-CN" altLang="en-US"/>
                  </a:p>
                </p:txBody>
              </p:sp>
            </p:grpSp>
            <p:sp>
              <p:nvSpPr>
                <p:cNvPr id="64" name="Freeform 34">
                  <a:extLst>
                    <a:ext uri="{FF2B5EF4-FFF2-40B4-BE49-F238E27FC236}">
                      <a16:creationId xmlns:a16="http://schemas.microsoft.com/office/drawing/2014/main" id="{EFF58CAB-0B35-474E-8D3D-3496177F61F2}"/>
                    </a:ext>
                  </a:extLst>
                </p:cNvPr>
                <p:cNvSpPr>
                  <a:spLocks/>
                </p:cNvSpPr>
                <p:nvPr/>
              </p:nvSpPr>
              <p:spPr bwMode="auto">
                <a:xfrm>
                  <a:off x="2693" y="1686"/>
                  <a:ext cx="451" cy="294"/>
                </a:xfrm>
                <a:custGeom>
                  <a:avLst/>
                  <a:gdLst>
                    <a:gd name="T0" fmla="*/ 2 w 903"/>
                    <a:gd name="T1" fmla="*/ 73 h 586"/>
                    <a:gd name="T2" fmla="*/ 8 w 903"/>
                    <a:gd name="T3" fmla="*/ 74 h 586"/>
                    <a:gd name="T4" fmla="*/ 7 w 903"/>
                    <a:gd name="T5" fmla="*/ 63 h 586"/>
                    <a:gd name="T6" fmla="*/ 13 w 903"/>
                    <a:gd name="T7" fmla="*/ 54 h 586"/>
                    <a:gd name="T8" fmla="*/ 14 w 903"/>
                    <a:gd name="T9" fmla="*/ 43 h 586"/>
                    <a:gd name="T10" fmla="*/ 22 w 903"/>
                    <a:gd name="T11" fmla="*/ 36 h 586"/>
                    <a:gd name="T12" fmla="*/ 22 w 903"/>
                    <a:gd name="T13" fmla="*/ 27 h 586"/>
                    <a:gd name="T14" fmla="*/ 29 w 903"/>
                    <a:gd name="T15" fmla="*/ 26 h 586"/>
                    <a:gd name="T16" fmla="*/ 35 w 903"/>
                    <a:gd name="T17" fmla="*/ 21 h 586"/>
                    <a:gd name="T18" fmla="*/ 46 w 903"/>
                    <a:gd name="T19" fmla="*/ 28 h 586"/>
                    <a:gd name="T20" fmla="*/ 48 w 903"/>
                    <a:gd name="T21" fmla="*/ 24 h 586"/>
                    <a:gd name="T22" fmla="*/ 59 w 903"/>
                    <a:gd name="T23" fmla="*/ 28 h 586"/>
                    <a:gd name="T24" fmla="*/ 56 w 903"/>
                    <a:gd name="T25" fmla="*/ 21 h 586"/>
                    <a:gd name="T26" fmla="*/ 70 w 903"/>
                    <a:gd name="T27" fmla="*/ 29 h 586"/>
                    <a:gd name="T28" fmla="*/ 71 w 903"/>
                    <a:gd name="T29" fmla="*/ 24 h 586"/>
                    <a:gd name="T30" fmla="*/ 84 w 903"/>
                    <a:gd name="T31" fmla="*/ 32 h 586"/>
                    <a:gd name="T32" fmla="*/ 90 w 903"/>
                    <a:gd name="T33" fmla="*/ 30 h 586"/>
                    <a:gd name="T34" fmla="*/ 94 w 903"/>
                    <a:gd name="T35" fmla="*/ 38 h 586"/>
                    <a:gd name="T36" fmla="*/ 98 w 903"/>
                    <a:gd name="T37" fmla="*/ 38 h 586"/>
                    <a:gd name="T38" fmla="*/ 101 w 903"/>
                    <a:gd name="T39" fmla="*/ 43 h 586"/>
                    <a:gd name="T40" fmla="*/ 98 w 903"/>
                    <a:gd name="T41" fmla="*/ 53 h 586"/>
                    <a:gd name="T42" fmla="*/ 99 w 903"/>
                    <a:gd name="T43" fmla="*/ 62 h 586"/>
                    <a:gd name="T44" fmla="*/ 102 w 903"/>
                    <a:gd name="T45" fmla="*/ 72 h 586"/>
                    <a:gd name="T46" fmla="*/ 105 w 903"/>
                    <a:gd name="T47" fmla="*/ 72 h 586"/>
                    <a:gd name="T48" fmla="*/ 109 w 903"/>
                    <a:gd name="T49" fmla="*/ 65 h 586"/>
                    <a:gd name="T50" fmla="*/ 111 w 903"/>
                    <a:gd name="T51" fmla="*/ 58 h 586"/>
                    <a:gd name="T52" fmla="*/ 112 w 903"/>
                    <a:gd name="T53" fmla="*/ 48 h 586"/>
                    <a:gd name="T54" fmla="*/ 111 w 903"/>
                    <a:gd name="T55" fmla="*/ 33 h 586"/>
                    <a:gd name="T56" fmla="*/ 105 w 903"/>
                    <a:gd name="T57" fmla="*/ 23 h 586"/>
                    <a:gd name="T58" fmla="*/ 101 w 903"/>
                    <a:gd name="T59" fmla="*/ 17 h 586"/>
                    <a:gd name="T60" fmla="*/ 94 w 903"/>
                    <a:gd name="T61" fmla="*/ 10 h 586"/>
                    <a:gd name="T62" fmla="*/ 83 w 903"/>
                    <a:gd name="T63" fmla="*/ 5 h 586"/>
                    <a:gd name="T64" fmla="*/ 72 w 903"/>
                    <a:gd name="T65" fmla="*/ 2 h 586"/>
                    <a:gd name="T66" fmla="*/ 56 w 903"/>
                    <a:gd name="T67" fmla="*/ 0 h 586"/>
                    <a:gd name="T68" fmla="*/ 42 w 903"/>
                    <a:gd name="T69" fmla="*/ 2 h 586"/>
                    <a:gd name="T70" fmla="*/ 32 w 903"/>
                    <a:gd name="T71" fmla="*/ 3 h 586"/>
                    <a:gd name="T72" fmla="*/ 24 w 903"/>
                    <a:gd name="T73" fmla="*/ 6 h 586"/>
                    <a:gd name="T74" fmla="*/ 15 w 903"/>
                    <a:gd name="T75" fmla="*/ 12 h 586"/>
                    <a:gd name="T76" fmla="*/ 7 w 903"/>
                    <a:gd name="T77" fmla="*/ 22 h 586"/>
                    <a:gd name="T78" fmla="*/ 3 w 903"/>
                    <a:gd name="T79" fmla="*/ 28 h 586"/>
                    <a:gd name="T80" fmla="*/ 0 w 903"/>
                    <a:gd name="T81" fmla="*/ 41 h 586"/>
                    <a:gd name="T82" fmla="*/ 0 w 903"/>
                    <a:gd name="T83" fmla="*/ 56 h 586"/>
                    <a:gd name="T84" fmla="*/ 0 w 903"/>
                    <a:gd name="T85" fmla="*/ 65 h 586"/>
                    <a:gd name="T86" fmla="*/ 2 w 903"/>
                    <a:gd name="T87" fmla="*/ 73 h 5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headEnd/>
                  <a:tailEnd/>
                </a:ln>
              </p:spPr>
              <p:txBody>
                <a:bodyPr/>
                <a:lstStyle/>
                <a:p>
                  <a:endParaRPr lang="zh-CN" altLang="en-US"/>
                </a:p>
              </p:txBody>
            </p:sp>
          </p:grpSp>
          <p:sp>
            <p:nvSpPr>
              <p:cNvPr id="55" name="Freeform 35">
                <a:extLst>
                  <a:ext uri="{FF2B5EF4-FFF2-40B4-BE49-F238E27FC236}">
                    <a16:creationId xmlns:a16="http://schemas.microsoft.com/office/drawing/2014/main" id="{EDA6B494-9F21-4EAA-B9FD-8C0CDB8FB21B}"/>
                  </a:ext>
                </a:extLst>
              </p:cNvPr>
              <p:cNvSpPr>
                <a:spLocks/>
              </p:cNvSpPr>
              <p:nvPr/>
            </p:nvSpPr>
            <p:spPr bwMode="auto">
              <a:xfrm>
                <a:off x="3072" y="2309"/>
                <a:ext cx="477" cy="509"/>
              </a:xfrm>
              <a:custGeom>
                <a:avLst/>
                <a:gdLst>
                  <a:gd name="T0" fmla="*/ 9 w 954"/>
                  <a:gd name="T1" fmla="*/ 18 h 1017"/>
                  <a:gd name="T2" fmla="*/ 27 w 954"/>
                  <a:gd name="T3" fmla="*/ 14 h 1017"/>
                  <a:gd name="T4" fmla="*/ 37 w 954"/>
                  <a:gd name="T5" fmla="*/ 7 h 1017"/>
                  <a:gd name="T6" fmla="*/ 43 w 954"/>
                  <a:gd name="T7" fmla="*/ 0 h 1017"/>
                  <a:gd name="T8" fmla="*/ 59 w 954"/>
                  <a:gd name="T9" fmla="*/ 15 h 1017"/>
                  <a:gd name="T10" fmla="*/ 78 w 954"/>
                  <a:gd name="T11" fmla="*/ 33 h 1017"/>
                  <a:gd name="T12" fmla="*/ 94 w 954"/>
                  <a:gd name="T13" fmla="*/ 48 h 1017"/>
                  <a:gd name="T14" fmla="*/ 100 w 954"/>
                  <a:gd name="T15" fmla="*/ 56 h 1017"/>
                  <a:gd name="T16" fmla="*/ 104 w 954"/>
                  <a:gd name="T17" fmla="*/ 61 h 1017"/>
                  <a:gd name="T18" fmla="*/ 109 w 954"/>
                  <a:gd name="T19" fmla="*/ 67 h 1017"/>
                  <a:gd name="T20" fmla="*/ 113 w 954"/>
                  <a:gd name="T21" fmla="*/ 75 h 1017"/>
                  <a:gd name="T22" fmla="*/ 116 w 954"/>
                  <a:gd name="T23" fmla="*/ 81 h 1017"/>
                  <a:gd name="T24" fmla="*/ 118 w 954"/>
                  <a:gd name="T25" fmla="*/ 88 h 1017"/>
                  <a:gd name="T26" fmla="*/ 120 w 954"/>
                  <a:gd name="T27" fmla="*/ 101 h 1017"/>
                  <a:gd name="T28" fmla="*/ 118 w 954"/>
                  <a:gd name="T29" fmla="*/ 108 h 1017"/>
                  <a:gd name="T30" fmla="*/ 116 w 954"/>
                  <a:gd name="T31" fmla="*/ 114 h 1017"/>
                  <a:gd name="T32" fmla="*/ 108 w 954"/>
                  <a:gd name="T33" fmla="*/ 120 h 1017"/>
                  <a:gd name="T34" fmla="*/ 101 w 954"/>
                  <a:gd name="T35" fmla="*/ 123 h 1017"/>
                  <a:gd name="T36" fmla="*/ 91 w 954"/>
                  <a:gd name="T37" fmla="*/ 126 h 1017"/>
                  <a:gd name="T38" fmla="*/ 83 w 954"/>
                  <a:gd name="T39" fmla="*/ 128 h 1017"/>
                  <a:gd name="T40" fmla="*/ 76 w 954"/>
                  <a:gd name="T41" fmla="*/ 127 h 1017"/>
                  <a:gd name="T42" fmla="*/ 70 w 954"/>
                  <a:gd name="T43" fmla="*/ 126 h 1017"/>
                  <a:gd name="T44" fmla="*/ 64 w 954"/>
                  <a:gd name="T45" fmla="*/ 125 h 1017"/>
                  <a:gd name="T46" fmla="*/ 58 w 954"/>
                  <a:gd name="T47" fmla="*/ 122 h 1017"/>
                  <a:gd name="T48" fmla="*/ 52 w 954"/>
                  <a:gd name="T49" fmla="*/ 118 h 1017"/>
                  <a:gd name="T50" fmla="*/ 47 w 954"/>
                  <a:gd name="T51" fmla="*/ 114 h 1017"/>
                  <a:gd name="T52" fmla="*/ 42 w 954"/>
                  <a:gd name="T53" fmla="*/ 107 h 1017"/>
                  <a:gd name="T54" fmla="*/ 39 w 954"/>
                  <a:gd name="T55" fmla="*/ 102 h 1017"/>
                  <a:gd name="T56" fmla="*/ 32 w 954"/>
                  <a:gd name="T57" fmla="*/ 86 h 1017"/>
                  <a:gd name="T58" fmla="*/ 23 w 954"/>
                  <a:gd name="T59" fmla="*/ 66 h 1017"/>
                  <a:gd name="T60" fmla="*/ 17 w 954"/>
                  <a:gd name="T61" fmla="*/ 50 h 1017"/>
                  <a:gd name="T62" fmla="*/ 6 w 954"/>
                  <a:gd name="T63" fmla="*/ 31 h 1017"/>
                  <a:gd name="T64" fmla="*/ 0 w 954"/>
                  <a:gd name="T65" fmla="*/ 20 h 1017"/>
                  <a:gd name="T66" fmla="*/ 9 w 954"/>
                  <a:gd name="T67" fmla="*/ 18 h 10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headEnd/>
                <a:tailEnd/>
              </a:ln>
            </p:spPr>
            <p:txBody>
              <a:bodyPr/>
              <a:lstStyle/>
              <a:p>
                <a:endParaRPr lang="zh-CN" altLang="en-US"/>
              </a:p>
            </p:txBody>
          </p:sp>
          <p:sp>
            <p:nvSpPr>
              <p:cNvPr id="56" name="Freeform 36">
                <a:extLst>
                  <a:ext uri="{FF2B5EF4-FFF2-40B4-BE49-F238E27FC236}">
                    <a16:creationId xmlns:a16="http://schemas.microsoft.com/office/drawing/2014/main" id="{97819E16-313D-4CC2-9860-7F44E20F9CE6}"/>
                  </a:ext>
                </a:extLst>
              </p:cNvPr>
              <p:cNvSpPr>
                <a:spLocks/>
              </p:cNvSpPr>
              <p:nvPr/>
            </p:nvSpPr>
            <p:spPr bwMode="auto">
              <a:xfrm>
                <a:off x="3065" y="2297"/>
                <a:ext cx="291" cy="243"/>
              </a:xfrm>
              <a:custGeom>
                <a:avLst/>
                <a:gdLst>
                  <a:gd name="T0" fmla="*/ 0 w 581"/>
                  <a:gd name="T1" fmla="*/ 22 h 486"/>
                  <a:gd name="T2" fmla="*/ 6 w 581"/>
                  <a:gd name="T3" fmla="*/ 22 h 486"/>
                  <a:gd name="T4" fmla="*/ 12 w 581"/>
                  <a:gd name="T5" fmla="*/ 20 h 486"/>
                  <a:gd name="T6" fmla="*/ 20 w 581"/>
                  <a:gd name="T7" fmla="*/ 19 h 486"/>
                  <a:gd name="T8" fmla="*/ 24 w 581"/>
                  <a:gd name="T9" fmla="*/ 18 h 486"/>
                  <a:gd name="T10" fmla="*/ 34 w 581"/>
                  <a:gd name="T11" fmla="*/ 13 h 486"/>
                  <a:gd name="T12" fmla="*/ 42 w 581"/>
                  <a:gd name="T13" fmla="*/ 6 h 486"/>
                  <a:gd name="T14" fmla="*/ 47 w 581"/>
                  <a:gd name="T15" fmla="*/ 0 h 486"/>
                  <a:gd name="T16" fmla="*/ 73 w 581"/>
                  <a:gd name="T17" fmla="*/ 27 h 486"/>
                  <a:gd name="T18" fmla="*/ 73 w 581"/>
                  <a:gd name="T19" fmla="*/ 31 h 486"/>
                  <a:gd name="T20" fmla="*/ 71 w 581"/>
                  <a:gd name="T21" fmla="*/ 36 h 486"/>
                  <a:gd name="T22" fmla="*/ 66 w 581"/>
                  <a:gd name="T23" fmla="*/ 41 h 486"/>
                  <a:gd name="T24" fmla="*/ 62 w 581"/>
                  <a:gd name="T25" fmla="*/ 45 h 486"/>
                  <a:gd name="T26" fmla="*/ 57 w 581"/>
                  <a:gd name="T27" fmla="*/ 48 h 486"/>
                  <a:gd name="T28" fmla="*/ 50 w 581"/>
                  <a:gd name="T29" fmla="*/ 52 h 486"/>
                  <a:gd name="T30" fmla="*/ 42 w 581"/>
                  <a:gd name="T31" fmla="*/ 55 h 486"/>
                  <a:gd name="T32" fmla="*/ 32 w 581"/>
                  <a:gd name="T33" fmla="*/ 58 h 486"/>
                  <a:gd name="T34" fmla="*/ 24 w 581"/>
                  <a:gd name="T35" fmla="*/ 60 h 486"/>
                  <a:gd name="T36" fmla="*/ 18 w 581"/>
                  <a:gd name="T37" fmla="*/ 61 h 486"/>
                  <a:gd name="T38" fmla="*/ 0 w 581"/>
                  <a:gd name="T39" fmla="*/ 22 h 4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headEnd/>
                <a:tailEnd/>
              </a:ln>
            </p:spPr>
            <p:txBody>
              <a:bodyPr/>
              <a:lstStyle/>
              <a:p>
                <a:endParaRPr lang="zh-CN" altLang="en-US"/>
              </a:p>
            </p:txBody>
          </p:sp>
        </p:grpSp>
        <p:grpSp>
          <p:nvGrpSpPr>
            <p:cNvPr id="17" name="Group 37">
              <a:extLst>
                <a:ext uri="{FF2B5EF4-FFF2-40B4-BE49-F238E27FC236}">
                  <a16:creationId xmlns:a16="http://schemas.microsoft.com/office/drawing/2014/main" id="{C50ACC63-01A7-4642-9DEB-BBA3A0E1DA8D}"/>
                </a:ext>
              </a:extLst>
            </p:cNvPr>
            <p:cNvGrpSpPr>
              <a:grpSpLocks/>
            </p:cNvGrpSpPr>
            <p:nvPr/>
          </p:nvGrpSpPr>
          <p:grpSpPr bwMode="auto">
            <a:xfrm>
              <a:off x="2692" y="1940"/>
              <a:ext cx="431" cy="125"/>
              <a:chOff x="2692" y="1940"/>
              <a:chExt cx="431" cy="125"/>
            </a:xfrm>
          </p:grpSpPr>
          <p:grpSp>
            <p:nvGrpSpPr>
              <p:cNvPr id="42" name="Group 38">
                <a:extLst>
                  <a:ext uri="{FF2B5EF4-FFF2-40B4-BE49-F238E27FC236}">
                    <a16:creationId xmlns:a16="http://schemas.microsoft.com/office/drawing/2014/main" id="{1AD7EF2C-756F-4FBB-A285-184891BE9046}"/>
                  </a:ext>
                </a:extLst>
              </p:cNvPr>
              <p:cNvGrpSpPr>
                <a:grpSpLocks/>
              </p:cNvGrpSpPr>
              <p:nvPr/>
            </p:nvGrpSpPr>
            <p:grpSpPr bwMode="auto">
              <a:xfrm>
                <a:off x="2692" y="1940"/>
                <a:ext cx="431" cy="125"/>
                <a:chOff x="2692" y="1940"/>
                <a:chExt cx="431" cy="125"/>
              </a:xfrm>
            </p:grpSpPr>
            <p:sp>
              <p:nvSpPr>
                <p:cNvPr id="49" name="Freeform 39">
                  <a:extLst>
                    <a:ext uri="{FF2B5EF4-FFF2-40B4-BE49-F238E27FC236}">
                      <a16:creationId xmlns:a16="http://schemas.microsoft.com/office/drawing/2014/main" id="{0CD25B14-8476-445C-B7FF-1CA12EB6F5E0}"/>
                    </a:ext>
                  </a:extLst>
                </p:cNvPr>
                <p:cNvSpPr>
                  <a:spLocks/>
                </p:cNvSpPr>
                <p:nvPr/>
              </p:nvSpPr>
              <p:spPr bwMode="auto">
                <a:xfrm>
                  <a:off x="2756" y="1940"/>
                  <a:ext cx="155" cy="124"/>
                </a:xfrm>
                <a:custGeom>
                  <a:avLst/>
                  <a:gdLst>
                    <a:gd name="T0" fmla="*/ 4 w 309"/>
                    <a:gd name="T1" fmla="*/ 2 h 246"/>
                    <a:gd name="T2" fmla="*/ 11 w 309"/>
                    <a:gd name="T3" fmla="*/ 0 h 246"/>
                    <a:gd name="T4" fmla="*/ 19 w 309"/>
                    <a:gd name="T5" fmla="*/ 0 h 246"/>
                    <a:gd name="T6" fmla="*/ 31 w 309"/>
                    <a:gd name="T7" fmla="*/ 1 h 246"/>
                    <a:gd name="T8" fmla="*/ 35 w 309"/>
                    <a:gd name="T9" fmla="*/ 2 h 246"/>
                    <a:gd name="T10" fmla="*/ 39 w 309"/>
                    <a:gd name="T11" fmla="*/ 4 h 246"/>
                    <a:gd name="T12" fmla="*/ 39 w 309"/>
                    <a:gd name="T13" fmla="*/ 9 h 246"/>
                    <a:gd name="T14" fmla="*/ 39 w 309"/>
                    <a:gd name="T15" fmla="*/ 14 h 246"/>
                    <a:gd name="T16" fmla="*/ 38 w 309"/>
                    <a:gd name="T17" fmla="*/ 18 h 246"/>
                    <a:gd name="T18" fmla="*/ 36 w 309"/>
                    <a:gd name="T19" fmla="*/ 21 h 246"/>
                    <a:gd name="T20" fmla="*/ 35 w 309"/>
                    <a:gd name="T21" fmla="*/ 24 h 246"/>
                    <a:gd name="T22" fmla="*/ 34 w 309"/>
                    <a:gd name="T23" fmla="*/ 27 h 246"/>
                    <a:gd name="T24" fmla="*/ 31 w 309"/>
                    <a:gd name="T25" fmla="*/ 29 h 246"/>
                    <a:gd name="T26" fmla="*/ 28 w 309"/>
                    <a:gd name="T27" fmla="*/ 30 h 246"/>
                    <a:gd name="T28" fmla="*/ 23 w 309"/>
                    <a:gd name="T29" fmla="*/ 31 h 246"/>
                    <a:gd name="T30" fmla="*/ 18 w 309"/>
                    <a:gd name="T31" fmla="*/ 32 h 246"/>
                    <a:gd name="T32" fmla="*/ 13 w 309"/>
                    <a:gd name="T33" fmla="*/ 31 h 246"/>
                    <a:gd name="T34" fmla="*/ 10 w 309"/>
                    <a:gd name="T35" fmla="*/ 30 h 246"/>
                    <a:gd name="T36" fmla="*/ 6 w 309"/>
                    <a:gd name="T37" fmla="*/ 29 h 246"/>
                    <a:gd name="T38" fmla="*/ 3 w 309"/>
                    <a:gd name="T39" fmla="*/ 26 h 246"/>
                    <a:gd name="T40" fmla="*/ 2 w 309"/>
                    <a:gd name="T41" fmla="*/ 24 h 246"/>
                    <a:gd name="T42" fmla="*/ 0 w 309"/>
                    <a:gd name="T43" fmla="*/ 17 h 246"/>
                    <a:gd name="T44" fmla="*/ 0 w 309"/>
                    <a:gd name="T45" fmla="*/ 11 h 246"/>
                    <a:gd name="T46" fmla="*/ 0 w 309"/>
                    <a:gd name="T47" fmla="*/ 6 h 246"/>
                    <a:gd name="T48" fmla="*/ 4 w 309"/>
                    <a:gd name="T49" fmla="*/ 2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headEnd/>
                  <a:tailEnd/>
                </a:ln>
              </p:spPr>
              <p:txBody>
                <a:bodyPr/>
                <a:lstStyle/>
                <a:p>
                  <a:endParaRPr lang="zh-CN" altLang="en-US"/>
                </a:p>
              </p:txBody>
            </p:sp>
            <p:sp>
              <p:nvSpPr>
                <p:cNvPr id="50" name="Freeform 40">
                  <a:extLst>
                    <a:ext uri="{FF2B5EF4-FFF2-40B4-BE49-F238E27FC236}">
                      <a16:creationId xmlns:a16="http://schemas.microsoft.com/office/drawing/2014/main" id="{F9AFC5AC-44D6-42DE-9485-EE78A38C6661}"/>
                    </a:ext>
                  </a:extLst>
                </p:cNvPr>
                <p:cNvSpPr>
                  <a:spLocks/>
                </p:cNvSpPr>
                <p:nvPr/>
              </p:nvSpPr>
              <p:spPr bwMode="auto">
                <a:xfrm>
                  <a:off x="2932" y="1943"/>
                  <a:ext cx="154" cy="122"/>
                </a:xfrm>
                <a:custGeom>
                  <a:avLst/>
                  <a:gdLst>
                    <a:gd name="T0" fmla="*/ 34 w 308"/>
                    <a:gd name="T1" fmla="*/ 1 h 245"/>
                    <a:gd name="T2" fmla="*/ 27 w 308"/>
                    <a:gd name="T3" fmla="*/ 0 h 245"/>
                    <a:gd name="T4" fmla="*/ 20 w 308"/>
                    <a:gd name="T5" fmla="*/ 0 h 245"/>
                    <a:gd name="T6" fmla="*/ 14 w 308"/>
                    <a:gd name="T7" fmla="*/ 0 h 245"/>
                    <a:gd name="T8" fmla="*/ 8 w 308"/>
                    <a:gd name="T9" fmla="*/ 0 h 245"/>
                    <a:gd name="T10" fmla="*/ 4 w 308"/>
                    <a:gd name="T11" fmla="*/ 1 h 245"/>
                    <a:gd name="T12" fmla="*/ 0 w 308"/>
                    <a:gd name="T13" fmla="*/ 3 h 245"/>
                    <a:gd name="T14" fmla="*/ 0 w 308"/>
                    <a:gd name="T15" fmla="*/ 13 h 245"/>
                    <a:gd name="T16" fmla="*/ 1 w 308"/>
                    <a:gd name="T17" fmla="*/ 19 h 245"/>
                    <a:gd name="T18" fmla="*/ 3 w 308"/>
                    <a:gd name="T19" fmla="*/ 23 h 245"/>
                    <a:gd name="T20" fmla="*/ 5 w 308"/>
                    <a:gd name="T21" fmla="*/ 25 h 245"/>
                    <a:gd name="T22" fmla="*/ 8 w 308"/>
                    <a:gd name="T23" fmla="*/ 27 h 245"/>
                    <a:gd name="T24" fmla="*/ 10 w 308"/>
                    <a:gd name="T25" fmla="*/ 29 h 245"/>
                    <a:gd name="T26" fmla="*/ 13 w 308"/>
                    <a:gd name="T27" fmla="*/ 29 h 245"/>
                    <a:gd name="T28" fmla="*/ 16 w 308"/>
                    <a:gd name="T29" fmla="*/ 30 h 245"/>
                    <a:gd name="T30" fmla="*/ 20 w 308"/>
                    <a:gd name="T31" fmla="*/ 30 h 245"/>
                    <a:gd name="T32" fmla="*/ 26 w 308"/>
                    <a:gd name="T33" fmla="*/ 30 h 245"/>
                    <a:gd name="T34" fmla="*/ 30 w 308"/>
                    <a:gd name="T35" fmla="*/ 29 h 245"/>
                    <a:gd name="T36" fmla="*/ 33 w 308"/>
                    <a:gd name="T37" fmla="*/ 28 h 245"/>
                    <a:gd name="T38" fmla="*/ 36 w 308"/>
                    <a:gd name="T39" fmla="*/ 25 h 245"/>
                    <a:gd name="T40" fmla="*/ 38 w 308"/>
                    <a:gd name="T41" fmla="*/ 21 h 245"/>
                    <a:gd name="T42" fmla="*/ 39 w 308"/>
                    <a:gd name="T43" fmla="*/ 16 h 245"/>
                    <a:gd name="T44" fmla="*/ 39 w 308"/>
                    <a:gd name="T45" fmla="*/ 10 h 245"/>
                    <a:gd name="T46" fmla="*/ 39 w 308"/>
                    <a:gd name="T47" fmla="*/ 5 h 245"/>
                    <a:gd name="T48" fmla="*/ 34 w 308"/>
                    <a:gd name="T49" fmla="*/ 1 h 2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headEnd/>
                  <a:tailEnd/>
                </a:ln>
              </p:spPr>
              <p:txBody>
                <a:bodyPr/>
                <a:lstStyle/>
                <a:p>
                  <a:endParaRPr lang="zh-CN" altLang="en-US"/>
                </a:p>
              </p:txBody>
            </p:sp>
            <p:sp>
              <p:nvSpPr>
                <p:cNvPr id="51" name="Freeform 41">
                  <a:extLst>
                    <a:ext uri="{FF2B5EF4-FFF2-40B4-BE49-F238E27FC236}">
                      <a16:creationId xmlns:a16="http://schemas.microsoft.com/office/drawing/2014/main" id="{338C2A9C-310A-4EA0-83C9-4A9ABFF2A213}"/>
                    </a:ext>
                  </a:extLst>
                </p:cNvPr>
                <p:cNvSpPr>
                  <a:spLocks/>
                </p:cNvSpPr>
                <p:nvPr/>
              </p:nvSpPr>
              <p:spPr bwMode="auto">
                <a:xfrm>
                  <a:off x="2911" y="1958"/>
                  <a:ext cx="22" cy="16"/>
                </a:xfrm>
                <a:custGeom>
                  <a:avLst/>
                  <a:gdLst>
                    <a:gd name="T0" fmla="*/ 0 w 45"/>
                    <a:gd name="T1" fmla="*/ 1 h 33"/>
                    <a:gd name="T2" fmla="*/ 0 w 45"/>
                    <a:gd name="T3" fmla="*/ 0 h 33"/>
                    <a:gd name="T4" fmla="*/ 2 w 45"/>
                    <a:gd name="T5" fmla="*/ 0 h 33"/>
                    <a:gd name="T6" fmla="*/ 3 w 45"/>
                    <a:gd name="T7" fmla="*/ 0 h 33"/>
                    <a:gd name="T8" fmla="*/ 5 w 45"/>
                    <a:gd name="T9" fmla="*/ 0 h 33"/>
                    <a:gd name="T10" fmla="*/ 5 w 45"/>
                    <a:gd name="T11" fmla="*/ 3 h 33"/>
                    <a:gd name="T12" fmla="*/ 4 w 45"/>
                    <a:gd name="T13" fmla="*/ 3 h 33"/>
                    <a:gd name="T14" fmla="*/ 3 w 45"/>
                    <a:gd name="T15" fmla="*/ 3 h 33"/>
                    <a:gd name="T16" fmla="*/ 1 w 45"/>
                    <a:gd name="T17" fmla="*/ 3 h 33"/>
                    <a:gd name="T18" fmla="*/ 0 w 45"/>
                    <a:gd name="T19" fmla="*/ 4 h 33"/>
                    <a:gd name="T20" fmla="*/ 0 w 45"/>
                    <a:gd name="T21" fmla="*/ 1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headEnd/>
                  <a:tailEnd/>
                </a:ln>
              </p:spPr>
              <p:txBody>
                <a:bodyPr/>
                <a:lstStyle/>
                <a:p>
                  <a:endParaRPr lang="zh-CN" altLang="en-US"/>
                </a:p>
              </p:txBody>
            </p:sp>
            <p:sp>
              <p:nvSpPr>
                <p:cNvPr id="52" name="Freeform 42">
                  <a:extLst>
                    <a:ext uri="{FF2B5EF4-FFF2-40B4-BE49-F238E27FC236}">
                      <a16:creationId xmlns:a16="http://schemas.microsoft.com/office/drawing/2014/main" id="{ED2307DB-0A4A-440F-AA93-F0FE4DF5C59F}"/>
                    </a:ext>
                  </a:extLst>
                </p:cNvPr>
                <p:cNvSpPr>
                  <a:spLocks/>
                </p:cNvSpPr>
                <p:nvPr/>
              </p:nvSpPr>
              <p:spPr bwMode="auto">
                <a:xfrm>
                  <a:off x="2692" y="1951"/>
                  <a:ext cx="65" cy="26"/>
                </a:xfrm>
                <a:custGeom>
                  <a:avLst/>
                  <a:gdLst>
                    <a:gd name="T0" fmla="*/ 17 w 128"/>
                    <a:gd name="T1" fmla="*/ 3 h 52"/>
                    <a:gd name="T2" fmla="*/ 17 w 128"/>
                    <a:gd name="T3" fmla="*/ 7 h 52"/>
                    <a:gd name="T4" fmla="*/ 2 w 128"/>
                    <a:gd name="T5" fmla="*/ 3 h 52"/>
                    <a:gd name="T6" fmla="*/ 0 w 128"/>
                    <a:gd name="T7" fmla="*/ 0 h 52"/>
                    <a:gd name="T8" fmla="*/ 17 w 128"/>
                    <a:gd name="T9" fmla="*/ 3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headEnd/>
                  <a:tailEnd/>
                </a:ln>
              </p:spPr>
              <p:txBody>
                <a:bodyPr/>
                <a:lstStyle/>
                <a:p>
                  <a:endParaRPr lang="zh-CN" altLang="en-US"/>
                </a:p>
              </p:txBody>
            </p:sp>
            <p:sp>
              <p:nvSpPr>
                <p:cNvPr id="53" name="Freeform 43">
                  <a:extLst>
                    <a:ext uri="{FF2B5EF4-FFF2-40B4-BE49-F238E27FC236}">
                      <a16:creationId xmlns:a16="http://schemas.microsoft.com/office/drawing/2014/main" id="{2B59D3FC-279C-47A2-A142-D6A61687134B}"/>
                    </a:ext>
                  </a:extLst>
                </p:cNvPr>
                <p:cNvSpPr>
                  <a:spLocks/>
                </p:cNvSpPr>
                <p:nvPr/>
              </p:nvSpPr>
              <p:spPr bwMode="auto">
                <a:xfrm>
                  <a:off x="3085" y="1950"/>
                  <a:ext cx="38" cy="27"/>
                </a:xfrm>
                <a:custGeom>
                  <a:avLst/>
                  <a:gdLst>
                    <a:gd name="T0" fmla="*/ 0 w 74"/>
                    <a:gd name="T1" fmla="*/ 4 h 54"/>
                    <a:gd name="T2" fmla="*/ 0 w 74"/>
                    <a:gd name="T3" fmla="*/ 7 h 54"/>
                    <a:gd name="T4" fmla="*/ 9 w 74"/>
                    <a:gd name="T5" fmla="*/ 3 h 54"/>
                    <a:gd name="T6" fmla="*/ 10 w 74"/>
                    <a:gd name="T7" fmla="*/ 0 h 54"/>
                    <a:gd name="T8" fmla="*/ 0 w 74"/>
                    <a:gd name="T9" fmla="*/ 4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headEnd/>
                  <a:tailEnd/>
                </a:ln>
              </p:spPr>
              <p:txBody>
                <a:bodyPr/>
                <a:lstStyle/>
                <a:p>
                  <a:endParaRPr lang="zh-CN" altLang="en-US"/>
                </a:p>
              </p:txBody>
            </p:sp>
          </p:grpSp>
          <p:grpSp>
            <p:nvGrpSpPr>
              <p:cNvPr id="43" name="Group 44">
                <a:extLst>
                  <a:ext uri="{FF2B5EF4-FFF2-40B4-BE49-F238E27FC236}">
                    <a16:creationId xmlns:a16="http://schemas.microsoft.com/office/drawing/2014/main" id="{F8467785-94F8-47B5-B663-0CB125C20989}"/>
                  </a:ext>
                </a:extLst>
              </p:cNvPr>
              <p:cNvGrpSpPr>
                <a:grpSpLocks/>
              </p:cNvGrpSpPr>
              <p:nvPr/>
            </p:nvGrpSpPr>
            <p:grpSpPr bwMode="auto">
              <a:xfrm>
                <a:off x="2803" y="1970"/>
                <a:ext cx="67" cy="57"/>
                <a:chOff x="2803" y="1970"/>
                <a:chExt cx="67" cy="57"/>
              </a:xfrm>
            </p:grpSpPr>
            <p:sp>
              <p:nvSpPr>
                <p:cNvPr id="47" name="Oval 45">
                  <a:extLst>
                    <a:ext uri="{FF2B5EF4-FFF2-40B4-BE49-F238E27FC236}">
                      <a16:creationId xmlns:a16="http://schemas.microsoft.com/office/drawing/2014/main" id="{D4DB985B-4517-48DF-A6E5-5A3897685DDE}"/>
                    </a:ext>
                  </a:extLst>
                </p:cNvPr>
                <p:cNvSpPr>
                  <a:spLocks noChangeArrowheads="1"/>
                </p:cNvSpPr>
                <p:nvPr/>
              </p:nvSpPr>
              <p:spPr bwMode="auto">
                <a:xfrm>
                  <a:off x="2803" y="1970"/>
                  <a:ext cx="67" cy="57"/>
                </a:xfrm>
                <a:prstGeom prst="ellipse">
                  <a:avLst/>
                </a:prstGeom>
                <a:solidFill>
                  <a:srgbClr val="C0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48" name="Oval 46">
                  <a:extLst>
                    <a:ext uri="{FF2B5EF4-FFF2-40B4-BE49-F238E27FC236}">
                      <a16:creationId xmlns:a16="http://schemas.microsoft.com/office/drawing/2014/main" id="{B307A91C-AC9B-4321-AA18-C071DBA4ECF0}"/>
                    </a:ext>
                  </a:extLst>
                </p:cNvPr>
                <p:cNvSpPr>
                  <a:spLocks noChangeArrowheads="1"/>
                </p:cNvSpPr>
                <p:nvPr/>
              </p:nvSpPr>
              <p:spPr bwMode="auto">
                <a:xfrm>
                  <a:off x="2826" y="1976"/>
                  <a:ext cx="35" cy="36"/>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nvGrpSpPr>
              <p:cNvPr id="44" name="Group 47">
                <a:extLst>
                  <a:ext uri="{FF2B5EF4-FFF2-40B4-BE49-F238E27FC236}">
                    <a16:creationId xmlns:a16="http://schemas.microsoft.com/office/drawing/2014/main" id="{22F07295-DD57-4669-92B0-EBCD6F21E731}"/>
                  </a:ext>
                </a:extLst>
              </p:cNvPr>
              <p:cNvGrpSpPr>
                <a:grpSpLocks/>
              </p:cNvGrpSpPr>
              <p:nvPr/>
            </p:nvGrpSpPr>
            <p:grpSpPr bwMode="auto">
              <a:xfrm>
                <a:off x="2975" y="1975"/>
                <a:ext cx="67" cy="57"/>
                <a:chOff x="2975" y="1975"/>
                <a:chExt cx="67" cy="57"/>
              </a:xfrm>
            </p:grpSpPr>
            <p:sp>
              <p:nvSpPr>
                <p:cNvPr id="45" name="Oval 48">
                  <a:extLst>
                    <a:ext uri="{FF2B5EF4-FFF2-40B4-BE49-F238E27FC236}">
                      <a16:creationId xmlns:a16="http://schemas.microsoft.com/office/drawing/2014/main" id="{14A561A0-6A0B-43C7-B763-F678A260BA9A}"/>
                    </a:ext>
                  </a:extLst>
                </p:cNvPr>
                <p:cNvSpPr>
                  <a:spLocks noChangeArrowheads="1"/>
                </p:cNvSpPr>
                <p:nvPr/>
              </p:nvSpPr>
              <p:spPr bwMode="auto">
                <a:xfrm>
                  <a:off x="2975" y="1975"/>
                  <a:ext cx="67" cy="57"/>
                </a:xfrm>
                <a:prstGeom prst="ellipse">
                  <a:avLst/>
                </a:prstGeom>
                <a:solidFill>
                  <a:srgbClr val="C0FFFF"/>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46" name="Oval 49">
                  <a:extLst>
                    <a:ext uri="{FF2B5EF4-FFF2-40B4-BE49-F238E27FC236}">
                      <a16:creationId xmlns:a16="http://schemas.microsoft.com/office/drawing/2014/main" id="{7216D055-8A0E-4A06-AAC8-24DB87B479FE}"/>
                    </a:ext>
                  </a:extLst>
                </p:cNvPr>
                <p:cNvSpPr>
                  <a:spLocks noChangeArrowheads="1"/>
                </p:cNvSpPr>
                <p:nvPr/>
              </p:nvSpPr>
              <p:spPr bwMode="auto">
                <a:xfrm>
                  <a:off x="2998" y="1982"/>
                  <a:ext cx="35" cy="35"/>
                </a:xfrm>
                <a:prstGeom prst="ellipse">
                  <a:avLst/>
                </a:prstGeom>
                <a:solidFill>
                  <a:srgbClr val="618FFD"/>
                </a:solidFill>
                <a:ln w="7938">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pSp>
        <p:sp>
          <p:nvSpPr>
            <p:cNvPr id="18" name="Freeform 50">
              <a:extLst>
                <a:ext uri="{FF2B5EF4-FFF2-40B4-BE49-F238E27FC236}">
                  <a16:creationId xmlns:a16="http://schemas.microsoft.com/office/drawing/2014/main" id="{53E3A02A-4060-4B7E-BF9D-1BB06B9BF3C4}"/>
                </a:ext>
              </a:extLst>
            </p:cNvPr>
            <p:cNvSpPr>
              <a:spLocks/>
            </p:cNvSpPr>
            <p:nvPr/>
          </p:nvSpPr>
          <p:spPr bwMode="auto">
            <a:xfrm>
              <a:off x="2208" y="2064"/>
              <a:ext cx="192" cy="192"/>
            </a:xfrm>
            <a:custGeom>
              <a:avLst/>
              <a:gdLst>
                <a:gd name="T0" fmla="*/ 6 w 487"/>
                <a:gd name="T1" fmla="*/ 0 h 424"/>
                <a:gd name="T2" fmla="*/ 7 w 487"/>
                <a:gd name="T3" fmla="*/ 3 h 424"/>
                <a:gd name="T4" fmla="*/ 7 w 487"/>
                <a:gd name="T5" fmla="*/ 5 h 424"/>
                <a:gd name="T6" fmla="*/ 9 w 487"/>
                <a:gd name="T7" fmla="*/ 8 h 424"/>
                <a:gd name="T8" fmla="*/ 9 w 487"/>
                <a:gd name="T9" fmla="*/ 10 h 424"/>
                <a:gd name="T10" fmla="*/ 11 w 487"/>
                <a:gd name="T11" fmla="*/ 11 h 424"/>
                <a:gd name="T12" fmla="*/ 12 w 487"/>
                <a:gd name="T13" fmla="*/ 13 h 424"/>
                <a:gd name="T14" fmla="*/ 15 w 487"/>
                <a:gd name="T15" fmla="*/ 15 h 424"/>
                <a:gd name="T16" fmla="*/ 18 w 487"/>
                <a:gd name="T17" fmla="*/ 15 h 424"/>
                <a:gd name="T18" fmla="*/ 20 w 487"/>
                <a:gd name="T19" fmla="*/ 15 h 424"/>
                <a:gd name="T20" fmla="*/ 23 w 487"/>
                <a:gd name="T21" fmla="*/ 13 h 424"/>
                <a:gd name="T22" fmla="*/ 27 w 487"/>
                <a:gd name="T23" fmla="*/ 11 h 424"/>
                <a:gd name="T24" fmla="*/ 27 w 487"/>
                <a:gd name="T25" fmla="*/ 13 h 424"/>
                <a:gd name="T26" fmla="*/ 29 w 487"/>
                <a:gd name="T27" fmla="*/ 28 h 424"/>
                <a:gd name="T28" fmla="*/ 30 w 487"/>
                <a:gd name="T29" fmla="*/ 36 h 424"/>
                <a:gd name="T30" fmla="*/ 26 w 487"/>
                <a:gd name="T31" fmla="*/ 38 h 424"/>
                <a:gd name="T32" fmla="*/ 20 w 487"/>
                <a:gd name="T33" fmla="*/ 39 h 424"/>
                <a:gd name="T34" fmla="*/ 17 w 487"/>
                <a:gd name="T35" fmla="*/ 39 h 424"/>
                <a:gd name="T36" fmla="*/ 11 w 487"/>
                <a:gd name="T37" fmla="*/ 37 h 424"/>
                <a:gd name="T38" fmla="*/ 7 w 487"/>
                <a:gd name="T39" fmla="*/ 34 h 424"/>
                <a:gd name="T40" fmla="*/ 4 w 487"/>
                <a:gd name="T41" fmla="*/ 30 h 424"/>
                <a:gd name="T42" fmla="*/ 2 w 487"/>
                <a:gd name="T43" fmla="*/ 26 h 424"/>
                <a:gd name="T44" fmla="*/ 0 w 487"/>
                <a:gd name="T45" fmla="*/ 21 h 424"/>
                <a:gd name="T46" fmla="*/ 1 w 487"/>
                <a:gd name="T47" fmla="*/ 16 h 424"/>
                <a:gd name="T48" fmla="*/ 2 w 487"/>
                <a:gd name="T49" fmla="*/ 10 h 424"/>
                <a:gd name="T50" fmla="*/ 4 w 487"/>
                <a:gd name="T51" fmla="*/ 6 h 424"/>
                <a:gd name="T52" fmla="*/ 6 w 487"/>
                <a:gd name="T53" fmla="*/ 0 h 4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headEnd/>
              <a:tailEnd/>
            </a:ln>
          </p:spPr>
          <p:txBody>
            <a:bodyPr/>
            <a:lstStyle/>
            <a:p>
              <a:endParaRPr lang="zh-CN" altLang="en-US"/>
            </a:p>
          </p:txBody>
        </p:sp>
        <p:grpSp>
          <p:nvGrpSpPr>
            <p:cNvPr id="19" name="Group 51">
              <a:extLst>
                <a:ext uri="{FF2B5EF4-FFF2-40B4-BE49-F238E27FC236}">
                  <a16:creationId xmlns:a16="http://schemas.microsoft.com/office/drawing/2014/main" id="{9556EAF9-642F-4B16-A95F-DA9D1A24C1A8}"/>
                </a:ext>
              </a:extLst>
            </p:cNvPr>
            <p:cNvGrpSpPr>
              <a:grpSpLocks/>
            </p:cNvGrpSpPr>
            <p:nvPr/>
          </p:nvGrpSpPr>
          <p:grpSpPr bwMode="auto">
            <a:xfrm rot="16200000" flipV="1">
              <a:off x="2006" y="1788"/>
              <a:ext cx="442" cy="322"/>
              <a:chOff x="4363" y="2585"/>
              <a:chExt cx="1104" cy="808"/>
            </a:xfrm>
          </p:grpSpPr>
          <p:sp>
            <p:nvSpPr>
              <p:cNvPr id="20" name="Freeform 52">
                <a:extLst>
                  <a:ext uri="{FF2B5EF4-FFF2-40B4-BE49-F238E27FC236}">
                    <a16:creationId xmlns:a16="http://schemas.microsoft.com/office/drawing/2014/main" id="{8D353A16-1CEF-40AF-ADDE-2189BB0E59A4}"/>
                  </a:ext>
                </a:extLst>
              </p:cNvPr>
              <p:cNvSpPr>
                <a:spLocks/>
              </p:cNvSpPr>
              <p:nvPr/>
            </p:nvSpPr>
            <p:spPr bwMode="auto">
              <a:xfrm>
                <a:off x="4363" y="2585"/>
                <a:ext cx="1104" cy="808"/>
              </a:xfrm>
              <a:custGeom>
                <a:avLst/>
                <a:gdLst>
                  <a:gd name="T0" fmla="*/ 27 w 3311"/>
                  <a:gd name="T1" fmla="*/ 4 h 2423"/>
                  <a:gd name="T2" fmla="*/ 46 w 3311"/>
                  <a:gd name="T3" fmla="*/ 0 h 2423"/>
                  <a:gd name="T4" fmla="*/ 62 w 3311"/>
                  <a:gd name="T5" fmla="*/ 3 h 2423"/>
                  <a:gd name="T6" fmla="*/ 78 w 3311"/>
                  <a:gd name="T7" fmla="*/ 10 h 2423"/>
                  <a:gd name="T8" fmla="*/ 93 w 3311"/>
                  <a:gd name="T9" fmla="*/ 16 h 2423"/>
                  <a:gd name="T10" fmla="*/ 106 w 3311"/>
                  <a:gd name="T11" fmla="*/ 22 h 2423"/>
                  <a:gd name="T12" fmla="*/ 110 w 3311"/>
                  <a:gd name="T13" fmla="*/ 25 h 2423"/>
                  <a:gd name="T14" fmla="*/ 110 w 3311"/>
                  <a:gd name="T15" fmla="*/ 31 h 2423"/>
                  <a:gd name="T16" fmla="*/ 106 w 3311"/>
                  <a:gd name="T17" fmla="*/ 34 h 2423"/>
                  <a:gd name="T18" fmla="*/ 100 w 3311"/>
                  <a:gd name="T19" fmla="*/ 35 h 2423"/>
                  <a:gd name="T20" fmla="*/ 95 w 3311"/>
                  <a:gd name="T21" fmla="*/ 34 h 2423"/>
                  <a:gd name="T22" fmla="*/ 90 w 3311"/>
                  <a:gd name="T23" fmla="*/ 33 h 2423"/>
                  <a:gd name="T24" fmla="*/ 92 w 3311"/>
                  <a:gd name="T25" fmla="*/ 36 h 2423"/>
                  <a:gd name="T26" fmla="*/ 94 w 3311"/>
                  <a:gd name="T27" fmla="*/ 39 h 2423"/>
                  <a:gd name="T28" fmla="*/ 102 w 3311"/>
                  <a:gd name="T29" fmla="*/ 44 h 2423"/>
                  <a:gd name="T30" fmla="*/ 106 w 3311"/>
                  <a:gd name="T31" fmla="*/ 49 h 2423"/>
                  <a:gd name="T32" fmla="*/ 111 w 3311"/>
                  <a:gd name="T33" fmla="*/ 53 h 2423"/>
                  <a:gd name="T34" fmla="*/ 117 w 3311"/>
                  <a:gd name="T35" fmla="*/ 58 h 2423"/>
                  <a:gd name="T36" fmla="*/ 120 w 3311"/>
                  <a:gd name="T37" fmla="*/ 62 h 2423"/>
                  <a:gd name="T38" fmla="*/ 122 w 3311"/>
                  <a:gd name="T39" fmla="*/ 66 h 2423"/>
                  <a:gd name="T40" fmla="*/ 123 w 3311"/>
                  <a:gd name="T41" fmla="*/ 70 h 2423"/>
                  <a:gd name="T42" fmla="*/ 120 w 3311"/>
                  <a:gd name="T43" fmla="*/ 73 h 2423"/>
                  <a:gd name="T44" fmla="*/ 120 w 3311"/>
                  <a:gd name="T45" fmla="*/ 76 h 2423"/>
                  <a:gd name="T46" fmla="*/ 120 w 3311"/>
                  <a:gd name="T47" fmla="*/ 79 h 2423"/>
                  <a:gd name="T48" fmla="*/ 119 w 3311"/>
                  <a:gd name="T49" fmla="*/ 82 h 2423"/>
                  <a:gd name="T50" fmla="*/ 118 w 3311"/>
                  <a:gd name="T51" fmla="*/ 83 h 2423"/>
                  <a:gd name="T52" fmla="*/ 115 w 3311"/>
                  <a:gd name="T53" fmla="*/ 84 h 2423"/>
                  <a:gd name="T54" fmla="*/ 111 w 3311"/>
                  <a:gd name="T55" fmla="*/ 84 h 2423"/>
                  <a:gd name="T56" fmla="*/ 109 w 3311"/>
                  <a:gd name="T57" fmla="*/ 85 h 2423"/>
                  <a:gd name="T58" fmla="*/ 108 w 3311"/>
                  <a:gd name="T59" fmla="*/ 88 h 2423"/>
                  <a:gd name="T60" fmla="*/ 107 w 3311"/>
                  <a:gd name="T61" fmla="*/ 89 h 2423"/>
                  <a:gd name="T62" fmla="*/ 105 w 3311"/>
                  <a:gd name="T63" fmla="*/ 90 h 2423"/>
                  <a:gd name="T64" fmla="*/ 103 w 3311"/>
                  <a:gd name="T65" fmla="*/ 90 h 2423"/>
                  <a:gd name="T66" fmla="*/ 97 w 3311"/>
                  <a:gd name="T67" fmla="*/ 88 h 2423"/>
                  <a:gd name="T68" fmla="*/ 87 w 3311"/>
                  <a:gd name="T69" fmla="*/ 82 h 2423"/>
                  <a:gd name="T70" fmla="*/ 81 w 3311"/>
                  <a:gd name="T71" fmla="*/ 81 h 2423"/>
                  <a:gd name="T72" fmla="*/ 75 w 3311"/>
                  <a:gd name="T73" fmla="*/ 80 h 2423"/>
                  <a:gd name="T74" fmla="*/ 61 w 3311"/>
                  <a:gd name="T75" fmla="*/ 74 h 2423"/>
                  <a:gd name="T76" fmla="*/ 51 w 3311"/>
                  <a:gd name="T77" fmla="*/ 69 h 2423"/>
                  <a:gd name="T78" fmla="*/ 43 w 3311"/>
                  <a:gd name="T79" fmla="*/ 65 h 2423"/>
                  <a:gd name="T80" fmla="*/ 37 w 3311"/>
                  <a:gd name="T81" fmla="*/ 63 h 2423"/>
                  <a:gd name="T82" fmla="*/ 30 w 3311"/>
                  <a:gd name="T83" fmla="*/ 58 h 2423"/>
                  <a:gd name="T84" fmla="*/ 10 w 3311"/>
                  <a:gd name="T85" fmla="*/ 39 h 2423"/>
                  <a:gd name="T86" fmla="*/ 8 w 3311"/>
                  <a:gd name="T87" fmla="*/ 8 h 2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headEnd/>
                <a:tailEnd/>
              </a:ln>
            </p:spPr>
            <p:txBody>
              <a:bodyPr/>
              <a:lstStyle/>
              <a:p>
                <a:endParaRPr lang="zh-CN" altLang="en-US"/>
              </a:p>
            </p:txBody>
          </p:sp>
          <p:sp>
            <p:nvSpPr>
              <p:cNvPr id="21" name="Freeform 53">
                <a:extLst>
                  <a:ext uri="{FF2B5EF4-FFF2-40B4-BE49-F238E27FC236}">
                    <a16:creationId xmlns:a16="http://schemas.microsoft.com/office/drawing/2014/main" id="{71885395-EB60-49FC-90C0-28862FC53660}"/>
                  </a:ext>
                </a:extLst>
              </p:cNvPr>
              <p:cNvSpPr>
                <a:spLocks/>
              </p:cNvSpPr>
              <p:nvPr/>
            </p:nvSpPr>
            <p:spPr bwMode="auto">
              <a:xfrm>
                <a:off x="4784" y="3075"/>
                <a:ext cx="336" cy="224"/>
              </a:xfrm>
              <a:custGeom>
                <a:avLst/>
                <a:gdLst>
                  <a:gd name="T0" fmla="*/ 36 w 1008"/>
                  <a:gd name="T1" fmla="*/ 25 h 673"/>
                  <a:gd name="T2" fmla="*/ 37 w 1008"/>
                  <a:gd name="T3" fmla="*/ 23 h 673"/>
                  <a:gd name="T4" fmla="*/ 37 w 1008"/>
                  <a:gd name="T5" fmla="*/ 21 h 673"/>
                  <a:gd name="T6" fmla="*/ 37 w 1008"/>
                  <a:gd name="T7" fmla="*/ 20 h 673"/>
                  <a:gd name="T8" fmla="*/ 36 w 1008"/>
                  <a:gd name="T9" fmla="*/ 17 h 673"/>
                  <a:gd name="T10" fmla="*/ 34 w 1008"/>
                  <a:gd name="T11" fmla="*/ 16 h 673"/>
                  <a:gd name="T12" fmla="*/ 31 w 1008"/>
                  <a:gd name="T13" fmla="*/ 14 h 673"/>
                  <a:gd name="T14" fmla="*/ 28 w 1008"/>
                  <a:gd name="T15" fmla="*/ 12 h 673"/>
                  <a:gd name="T16" fmla="*/ 25 w 1008"/>
                  <a:gd name="T17" fmla="*/ 11 h 673"/>
                  <a:gd name="T18" fmla="*/ 22 w 1008"/>
                  <a:gd name="T19" fmla="*/ 11 h 673"/>
                  <a:gd name="T20" fmla="*/ 21 w 1008"/>
                  <a:gd name="T21" fmla="*/ 9 h 673"/>
                  <a:gd name="T22" fmla="*/ 19 w 1008"/>
                  <a:gd name="T23" fmla="*/ 8 h 673"/>
                  <a:gd name="T24" fmla="*/ 17 w 1008"/>
                  <a:gd name="T25" fmla="*/ 6 h 673"/>
                  <a:gd name="T26" fmla="*/ 15 w 1008"/>
                  <a:gd name="T27" fmla="*/ 5 h 673"/>
                  <a:gd name="T28" fmla="*/ 12 w 1008"/>
                  <a:gd name="T29" fmla="*/ 3 h 673"/>
                  <a:gd name="T30" fmla="*/ 11 w 1008"/>
                  <a:gd name="T31" fmla="*/ 3 h 673"/>
                  <a:gd name="T32" fmla="*/ 8 w 1008"/>
                  <a:gd name="T33" fmla="*/ 1 h 673"/>
                  <a:gd name="T34" fmla="*/ 5 w 1008"/>
                  <a:gd name="T35" fmla="*/ 0 h 673"/>
                  <a:gd name="T36" fmla="*/ 2 w 1008"/>
                  <a:gd name="T37" fmla="*/ 0 h 673"/>
                  <a:gd name="T38" fmla="*/ 0 w 1008"/>
                  <a:gd name="T39" fmla="*/ 0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headEnd/>
                <a:tailEnd/>
              </a:ln>
            </p:spPr>
            <p:txBody>
              <a:bodyPr/>
              <a:lstStyle/>
              <a:p>
                <a:endParaRPr lang="zh-CN" altLang="en-US"/>
              </a:p>
            </p:txBody>
          </p:sp>
          <p:sp>
            <p:nvSpPr>
              <p:cNvPr id="22" name="Freeform 54">
                <a:extLst>
                  <a:ext uri="{FF2B5EF4-FFF2-40B4-BE49-F238E27FC236}">
                    <a16:creationId xmlns:a16="http://schemas.microsoft.com/office/drawing/2014/main" id="{4E3AAA4B-051F-47A1-8FDE-0B8D7C52C817}"/>
                  </a:ext>
                </a:extLst>
              </p:cNvPr>
              <p:cNvSpPr>
                <a:spLocks/>
              </p:cNvSpPr>
              <p:nvPr/>
            </p:nvSpPr>
            <p:spPr bwMode="auto">
              <a:xfrm>
                <a:off x="4981" y="3054"/>
                <a:ext cx="359" cy="279"/>
              </a:xfrm>
              <a:custGeom>
                <a:avLst/>
                <a:gdLst>
                  <a:gd name="T0" fmla="*/ 40 w 1077"/>
                  <a:gd name="T1" fmla="*/ 31 h 838"/>
                  <a:gd name="T2" fmla="*/ 40 w 1077"/>
                  <a:gd name="T3" fmla="*/ 30 h 838"/>
                  <a:gd name="T4" fmla="*/ 39 w 1077"/>
                  <a:gd name="T5" fmla="*/ 28 h 838"/>
                  <a:gd name="T6" fmla="*/ 38 w 1077"/>
                  <a:gd name="T7" fmla="*/ 27 h 838"/>
                  <a:gd name="T8" fmla="*/ 38 w 1077"/>
                  <a:gd name="T9" fmla="*/ 26 h 838"/>
                  <a:gd name="T10" fmla="*/ 37 w 1077"/>
                  <a:gd name="T11" fmla="*/ 25 h 838"/>
                  <a:gd name="T12" fmla="*/ 34 w 1077"/>
                  <a:gd name="T13" fmla="*/ 23 h 838"/>
                  <a:gd name="T14" fmla="*/ 30 w 1077"/>
                  <a:gd name="T15" fmla="*/ 20 h 838"/>
                  <a:gd name="T16" fmla="*/ 27 w 1077"/>
                  <a:gd name="T17" fmla="*/ 19 h 838"/>
                  <a:gd name="T18" fmla="*/ 24 w 1077"/>
                  <a:gd name="T19" fmla="*/ 18 h 838"/>
                  <a:gd name="T20" fmla="*/ 20 w 1077"/>
                  <a:gd name="T21" fmla="*/ 15 h 838"/>
                  <a:gd name="T22" fmla="*/ 17 w 1077"/>
                  <a:gd name="T23" fmla="*/ 13 h 838"/>
                  <a:gd name="T24" fmla="*/ 14 w 1077"/>
                  <a:gd name="T25" fmla="*/ 10 h 838"/>
                  <a:gd name="T26" fmla="*/ 11 w 1077"/>
                  <a:gd name="T27" fmla="*/ 8 h 838"/>
                  <a:gd name="T28" fmla="*/ 7 w 1077"/>
                  <a:gd name="T29" fmla="*/ 6 h 838"/>
                  <a:gd name="T30" fmla="*/ 4 w 1077"/>
                  <a:gd name="T31" fmla="*/ 3 h 838"/>
                  <a:gd name="T32" fmla="*/ 0 w 1077"/>
                  <a:gd name="T33" fmla="*/ 0 h 8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23" name="Freeform 55">
                <a:extLst>
                  <a:ext uri="{FF2B5EF4-FFF2-40B4-BE49-F238E27FC236}">
                    <a16:creationId xmlns:a16="http://schemas.microsoft.com/office/drawing/2014/main" id="{94AA98D0-3DDC-4528-A317-6A579334AC75}"/>
                  </a:ext>
                </a:extLst>
              </p:cNvPr>
              <p:cNvSpPr>
                <a:spLocks/>
              </p:cNvSpPr>
              <p:nvPr/>
            </p:nvSpPr>
            <p:spPr bwMode="auto">
              <a:xfrm>
                <a:off x="5074" y="2973"/>
                <a:ext cx="356" cy="276"/>
              </a:xfrm>
              <a:custGeom>
                <a:avLst/>
                <a:gdLst>
                  <a:gd name="T0" fmla="*/ 40 w 1069"/>
                  <a:gd name="T1" fmla="*/ 31 h 828"/>
                  <a:gd name="T2" fmla="*/ 38 w 1069"/>
                  <a:gd name="T3" fmla="*/ 29 h 828"/>
                  <a:gd name="T4" fmla="*/ 37 w 1069"/>
                  <a:gd name="T5" fmla="*/ 27 h 828"/>
                  <a:gd name="T6" fmla="*/ 35 w 1069"/>
                  <a:gd name="T7" fmla="*/ 26 h 828"/>
                  <a:gd name="T8" fmla="*/ 29 w 1069"/>
                  <a:gd name="T9" fmla="*/ 22 h 828"/>
                  <a:gd name="T10" fmla="*/ 26 w 1069"/>
                  <a:gd name="T11" fmla="*/ 20 h 828"/>
                  <a:gd name="T12" fmla="*/ 23 w 1069"/>
                  <a:gd name="T13" fmla="*/ 17 h 828"/>
                  <a:gd name="T14" fmla="*/ 20 w 1069"/>
                  <a:gd name="T15" fmla="*/ 15 h 828"/>
                  <a:gd name="T16" fmla="*/ 17 w 1069"/>
                  <a:gd name="T17" fmla="*/ 12 h 828"/>
                  <a:gd name="T18" fmla="*/ 14 w 1069"/>
                  <a:gd name="T19" fmla="*/ 10 h 828"/>
                  <a:gd name="T20" fmla="*/ 12 w 1069"/>
                  <a:gd name="T21" fmla="*/ 9 h 828"/>
                  <a:gd name="T22" fmla="*/ 8 w 1069"/>
                  <a:gd name="T23" fmla="*/ 7 h 828"/>
                  <a:gd name="T24" fmla="*/ 5 w 1069"/>
                  <a:gd name="T25" fmla="*/ 3 h 828"/>
                  <a:gd name="T26" fmla="*/ 0 w 1069"/>
                  <a:gd name="T27" fmla="*/ 0 h 8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24" name="Freeform 56">
                <a:extLst>
                  <a:ext uri="{FF2B5EF4-FFF2-40B4-BE49-F238E27FC236}">
                    <a16:creationId xmlns:a16="http://schemas.microsoft.com/office/drawing/2014/main" id="{B260B480-E22E-4D57-B5C8-52C661066D4E}"/>
                  </a:ext>
                </a:extLst>
              </p:cNvPr>
              <p:cNvSpPr>
                <a:spLocks/>
              </p:cNvSpPr>
              <p:nvPr/>
            </p:nvSpPr>
            <p:spPr bwMode="auto">
              <a:xfrm>
                <a:off x="5130" y="2749"/>
                <a:ext cx="12" cy="104"/>
              </a:xfrm>
              <a:custGeom>
                <a:avLst/>
                <a:gdLst>
                  <a:gd name="T0" fmla="*/ 1 w 36"/>
                  <a:gd name="T1" fmla="*/ 12 h 313"/>
                  <a:gd name="T2" fmla="*/ 0 w 36"/>
                  <a:gd name="T3" fmla="*/ 8 h 313"/>
                  <a:gd name="T4" fmla="*/ 0 w 36"/>
                  <a:gd name="T5" fmla="*/ 6 h 313"/>
                  <a:gd name="T6" fmla="*/ 1 w 36"/>
                  <a:gd name="T7" fmla="*/ 2 h 313"/>
                  <a:gd name="T8" fmla="*/ 1 w 36"/>
                  <a:gd name="T9" fmla="*/ 0 h 3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headEnd/>
                <a:tailEnd/>
              </a:ln>
            </p:spPr>
            <p:txBody>
              <a:bodyPr/>
              <a:lstStyle/>
              <a:p>
                <a:endParaRPr lang="zh-CN" altLang="en-US"/>
              </a:p>
            </p:txBody>
          </p:sp>
          <p:sp>
            <p:nvSpPr>
              <p:cNvPr id="25" name="Freeform 57">
                <a:extLst>
                  <a:ext uri="{FF2B5EF4-FFF2-40B4-BE49-F238E27FC236}">
                    <a16:creationId xmlns:a16="http://schemas.microsoft.com/office/drawing/2014/main" id="{8D3F7019-1692-4C5F-AF15-FF8DF4D4EE16}"/>
                  </a:ext>
                </a:extLst>
              </p:cNvPr>
              <p:cNvSpPr>
                <a:spLocks/>
              </p:cNvSpPr>
              <p:nvPr/>
            </p:nvSpPr>
            <p:spPr bwMode="auto">
              <a:xfrm>
                <a:off x="5146" y="2938"/>
                <a:ext cx="59" cy="59"/>
              </a:xfrm>
              <a:custGeom>
                <a:avLst/>
                <a:gdLst>
                  <a:gd name="T0" fmla="*/ 7 w 177"/>
                  <a:gd name="T1" fmla="*/ 0 h 175"/>
                  <a:gd name="T2" fmla="*/ 5 w 177"/>
                  <a:gd name="T3" fmla="*/ 0 h 175"/>
                  <a:gd name="T4" fmla="*/ 3 w 177"/>
                  <a:gd name="T5" fmla="*/ 1 h 175"/>
                  <a:gd name="T6" fmla="*/ 2 w 177"/>
                  <a:gd name="T7" fmla="*/ 3 h 175"/>
                  <a:gd name="T8" fmla="*/ 1 w 177"/>
                  <a:gd name="T9" fmla="*/ 4 h 175"/>
                  <a:gd name="T10" fmla="*/ 0 w 177"/>
                  <a:gd name="T11" fmla="*/ 7 h 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headEnd/>
                <a:tailEnd/>
              </a:ln>
            </p:spPr>
            <p:txBody>
              <a:bodyPr/>
              <a:lstStyle/>
              <a:p>
                <a:endParaRPr lang="zh-CN" altLang="en-US"/>
              </a:p>
            </p:txBody>
          </p:sp>
          <p:sp>
            <p:nvSpPr>
              <p:cNvPr id="26" name="Freeform 58">
                <a:extLst>
                  <a:ext uri="{FF2B5EF4-FFF2-40B4-BE49-F238E27FC236}">
                    <a16:creationId xmlns:a16="http://schemas.microsoft.com/office/drawing/2014/main" id="{0A5809CF-A26A-4523-ADF9-F14D3A81E950}"/>
                  </a:ext>
                </a:extLst>
              </p:cNvPr>
              <p:cNvSpPr>
                <a:spLocks/>
              </p:cNvSpPr>
              <p:nvPr/>
            </p:nvSpPr>
            <p:spPr bwMode="auto">
              <a:xfrm>
                <a:off x="5048" y="3028"/>
                <a:ext cx="94" cy="41"/>
              </a:xfrm>
              <a:custGeom>
                <a:avLst/>
                <a:gdLst>
                  <a:gd name="T0" fmla="*/ 10 w 281"/>
                  <a:gd name="T1" fmla="*/ 0 h 123"/>
                  <a:gd name="T2" fmla="*/ 9 w 281"/>
                  <a:gd name="T3" fmla="*/ 0 h 123"/>
                  <a:gd name="T4" fmla="*/ 6 w 281"/>
                  <a:gd name="T5" fmla="*/ 0 h 123"/>
                  <a:gd name="T6" fmla="*/ 3 w 281"/>
                  <a:gd name="T7" fmla="*/ 1 h 123"/>
                  <a:gd name="T8" fmla="*/ 2 w 281"/>
                  <a:gd name="T9" fmla="*/ 2 h 123"/>
                  <a:gd name="T10" fmla="*/ 0 w 281"/>
                  <a:gd name="T11" fmla="*/ 5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headEnd/>
                <a:tailEnd/>
              </a:ln>
            </p:spPr>
            <p:txBody>
              <a:bodyPr/>
              <a:lstStyle/>
              <a:p>
                <a:endParaRPr lang="zh-CN" altLang="en-US"/>
              </a:p>
            </p:txBody>
          </p:sp>
          <p:sp>
            <p:nvSpPr>
              <p:cNvPr id="27" name="Freeform 59">
                <a:extLst>
                  <a:ext uri="{FF2B5EF4-FFF2-40B4-BE49-F238E27FC236}">
                    <a16:creationId xmlns:a16="http://schemas.microsoft.com/office/drawing/2014/main" id="{8E36F052-9146-40F7-806A-3E2137BFFD5F}"/>
                  </a:ext>
                </a:extLst>
              </p:cNvPr>
              <p:cNvSpPr>
                <a:spLocks/>
              </p:cNvSpPr>
              <p:nvPr/>
            </p:nvSpPr>
            <p:spPr bwMode="auto">
              <a:xfrm>
                <a:off x="4920" y="3088"/>
                <a:ext cx="106" cy="22"/>
              </a:xfrm>
              <a:custGeom>
                <a:avLst/>
                <a:gdLst>
                  <a:gd name="T0" fmla="*/ 12 w 319"/>
                  <a:gd name="T1" fmla="*/ 0 h 68"/>
                  <a:gd name="T2" fmla="*/ 9 w 319"/>
                  <a:gd name="T3" fmla="*/ 0 h 68"/>
                  <a:gd name="T4" fmla="*/ 6 w 319"/>
                  <a:gd name="T5" fmla="*/ 0 h 68"/>
                  <a:gd name="T6" fmla="*/ 4 w 319"/>
                  <a:gd name="T7" fmla="*/ 1 h 68"/>
                  <a:gd name="T8" fmla="*/ 2 w 319"/>
                  <a:gd name="T9" fmla="*/ 1 h 68"/>
                  <a:gd name="T10" fmla="*/ 0 w 319"/>
                  <a:gd name="T11" fmla="*/ 2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headEnd/>
                <a:tailEnd/>
              </a:ln>
            </p:spPr>
            <p:txBody>
              <a:bodyPr/>
              <a:lstStyle/>
              <a:p>
                <a:endParaRPr lang="zh-CN" altLang="en-US"/>
              </a:p>
            </p:txBody>
          </p:sp>
          <p:sp>
            <p:nvSpPr>
              <p:cNvPr id="28" name="Freeform 60">
                <a:extLst>
                  <a:ext uri="{FF2B5EF4-FFF2-40B4-BE49-F238E27FC236}">
                    <a16:creationId xmlns:a16="http://schemas.microsoft.com/office/drawing/2014/main" id="{C1A11EB8-DC67-451C-B4A0-8BBED833F235}"/>
                  </a:ext>
                </a:extLst>
              </p:cNvPr>
              <p:cNvSpPr>
                <a:spLocks/>
              </p:cNvSpPr>
              <p:nvPr/>
            </p:nvSpPr>
            <p:spPr bwMode="auto">
              <a:xfrm>
                <a:off x="5251" y="3010"/>
                <a:ext cx="50" cy="35"/>
              </a:xfrm>
              <a:custGeom>
                <a:avLst/>
                <a:gdLst>
                  <a:gd name="T0" fmla="*/ 6 w 150"/>
                  <a:gd name="T1" fmla="*/ 0 h 103"/>
                  <a:gd name="T2" fmla="*/ 4 w 150"/>
                  <a:gd name="T3" fmla="*/ 0 h 103"/>
                  <a:gd name="T4" fmla="*/ 2 w 150"/>
                  <a:gd name="T5" fmla="*/ 2 h 103"/>
                  <a:gd name="T6" fmla="*/ 0 w 150"/>
                  <a:gd name="T7" fmla="*/ 4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headEnd/>
                <a:tailEnd/>
              </a:ln>
            </p:spPr>
            <p:txBody>
              <a:bodyPr/>
              <a:lstStyle/>
              <a:p>
                <a:endParaRPr lang="zh-CN" altLang="en-US"/>
              </a:p>
            </p:txBody>
          </p:sp>
          <p:sp>
            <p:nvSpPr>
              <p:cNvPr id="29" name="Freeform 61">
                <a:extLst>
                  <a:ext uri="{FF2B5EF4-FFF2-40B4-BE49-F238E27FC236}">
                    <a16:creationId xmlns:a16="http://schemas.microsoft.com/office/drawing/2014/main" id="{C6F65BC9-2ACE-4CDC-AD51-2E0E95205F02}"/>
                  </a:ext>
                </a:extLst>
              </p:cNvPr>
              <p:cNvSpPr>
                <a:spLocks/>
              </p:cNvSpPr>
              <p:nvPr/>
            </p:nvSpPr>
            <p:spPr bwMode="auto">
              <a:xfrm>
                <a:off x="5142" y="3082"/>
                <a:ext cx="81" cy="42"/>
              </a:xfrm>
              <a:custGeom>
                <a:avLst/>
                <a:gdLst>
                  <a:gd name="T0" fmla="*/ 9 w 242"/>
                  <a:gd name="T1" fmla="*/ 0 h 124"/>
                  <a:gd name="T2" fmla="*/ 6 w 242"/>
                  <a:gd name="T3" fmla="*/ 0 h 124"/>
                  <a:gd name="T4" fmla="*/ 4 w 242"/>
                  <a:gd name="T5" fmla="*/ 1 h 124"/>
                  <a:gd name="T6" fmla="*/ 2 w 242"/>
                  <a:gd name="T7" fmla="*/ 2 h 124"/>
                  <a:gd name="T8" fmla="*/ 0 w 242"/>
                  <a:gd name="T9" fmla="*/ 5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headEnd/>
                <a:tailEnd/>
              </a:ln>
            </p:spPr>
            <p:txBody>
              <a:bodyPr/>
              <a:lstStyle/>
              <a:p>
                <a:endParaRPr lang="zh-CN" altLang="en-US"/>
              </a:p>
            </p:txBody>
          </p:sp>
          <p:sp>
            <p:nvSpPr>
              <p:cNvPr id="30" name="Freeform 62">
                <a:extLst>
                  <a:ext uri="{FF2B5EF4-FFF2-40B4-BE49-F238E27FC236}">
                    <a16:creationId xmlns:a16="http://schemas.microsoft.com/office/drawing/2014/main" id="{D913B4B4-3AAE-484D-A6DD-E2120D1B2C10}"/>
                  </a:ext>
                </a:extLst>
              </p:cNvPr>
              <p:cNvSpPr>
                <a:spLocks/>
              </p:cNvSpPr>
              <p:nvPr/>
            </p:nvSpPr>
            <p:spPr bwMode="auto">
              <a:xfrm>
                <a:off x="5262" y="3167"/>
                <a:ext cx="68" cy="32"/>
              </a:xfrm>
              <a:custGeom>
                <a:avLst/>
                <a:gdLst>
                  <a:gd name="T0" fmla="*/ 8 w 205"/>
                  <a:gd name="T1" fmla="*/ 0 h 95"/>
                  <a:gd name="T2" fmla="*/ 6 w 205"/>
                  <a:gd name="T3" fmla="*/ 0 h 95"/>
                  <a:gd name="T4" fmla="*/ 4 w 205"/>
                  <a:gd name="T5" fmla="*/ 1 h 95"/>
                  <a:gd name="T6" fmla="*/ 2 w 205"/>
                  <a:gd name="T7" fmla="*/ 2 h 95"/>
                  <a:gd name="T8" fmla="*/ 0 w 205"/>
                  <a:gd name="T9" fmla="*/ 4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headEnd/>
                <a:tailEnd/>
              </a:ln>
            </p:spPr>
            <p:txBody>
              <a:bodyPr/>
              <a:lstStyle/>
              <a:p>
                <a:endParaRPr lang="zh-CN" altLang="en-US"/>
              </a:p>
            </p:txBody>
          </p:sp>
          <p:sp>
            <p:nvSpPr>
              <p:cNvPr id="31" name="Freeform 63">
                <a:extLst>
                  <a:ext uri="{FF2B5EF4-FFF2-40B4-BE49-F238E27FC236}">
                    <a16:creationId xmlns:a16="http://schemas.microsoft.com/office/drawing/2014/main" id="{FFB1148E-8C79-4B14-A275-5717BAA248C5}"/>
                  </a:ext>
                </a:extLst>
              </p:cNvPr>
              <p:cNvSpPr>
                <a:spLocks/>
              </p:cNvSpPr>
              <p:nvPr/>
            </p:nvSpPr>
            <p:spPr bwMode="auto">
              <a:xfrm>
                <a:off x="5139" y="3221"/>
                <a:ext cx="66" cy="33"/>
              </a:xfrm>
              <a:custGeom>
                <a:avLst/>
                <a:gdLst>
                  <a:gd name="T0" fmla="*/ 7 w 199"/>
                  <a:gd name="T1" fmla="*/ 0 h 101"/>
                  <a:gd name="T2" fmla="*/ 5 w 199"/>
                  <a:gd name="T3" fmla="*/ 1 h 101"/>
                  <a:gd name="T4" fmla="*/ 3 w 199"/>
                  <a:gd name="T5" fmla="*/ 1 h 101"/>
                  <a:gd name="T6" fmla="*/ 1 w 199"/>
                  <a:gd name="T7" fmla="*/ 2 h 101"/>
                  <a:gd name="T8" fmla="*/ 0 w 199"/>
                  <a:gd name="T9" fmla="*/ 4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headEnd/>
                <a:tailEnd/>
              </a:ln>
            </p:spPr>
            <p:txBody>
              <a:bodyPr/>
              <a:lstStyle/>
              <a:p>
                <a:endParaRPr lang="zh-CN" altLang="en-US"/>
              </a:p>
            </p:txBody>
          </p:sp>
          <p:sp>
            <p:nvSpPr>
              <p:cNvPr id="32" name="Freeform 64">
                <a:extLst>
                  <a:ext uri="{FF2B5EF4-FFF2-40B4-BE49-F238E27FC236}">
                    <a16:creationId xmlns:a16="http://schemas.microsoft.com/office/drawing/2014/main" id="{87AD5755-D5BA-4B14-B38B-26F34ABE3F3F}"/>
                  </a:ext>
                </a:extLst>
              </p:cNvPr>
              <p:cNvSpPr>
                <a:spLocks/>
              </p:cNvSpPr>
              <p:nvPr/>
            </p:nvSpPr>
            <p:spPr bwMode="auto">
              <a:xfrm>
                <a:off x="5013" y="2863"/>
                <a:ext cx="98" cy="85"/>
              </a:xfrm>
              <a:custGeom>
                <a:avLst/>
                <a:gdLst>
                  <a:gd name="T0" fmla="*/ 0 w 296"/>
                  <a:gd name="T1" fmla="*/ 10 h 253"/>
                  <a:gd name="T2" fmla="*/ 2 w 296"/>
                  <a:gd name="T3" fmla="*/ 8 h 253"/>
                  <a:gd name="T4" fmla="*/ 5 w 296"/>
                  <a:gd name="T5" fmla="*/ 5 h 253"/>
                  <a:gd name="T6" fmla="*/ 8 w 296"/>
                  <a:gd name="T7" fmla="*/ 3 h 253"/>
                  <a:gd name="T8" fmla="*/ 11 w 296"/>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headEnd/>
                <a:tailEnd/>
              </a:ln>
            </p:spPr>
            <p:txBody>
              <a:bodyPr/>
              <a:lstStyle/>
              <a:p>
                <a:endParaRPr lang="zh-CN" altLang="en-US"/>
              </a:p>
            </p:txBody>
          </p:sp>
          <p:sp>
            <p:nvSpPr>
              <p:cNvPr id="33" name="Freeform 65">
                <a:extLst>
                  <a:ext uri="{FF2B5EF4-FFF2-40B4-BE49-F238E27FC236}">
                    <a16:creationId xmlns:a16="http://schemas.microsoft.com/office/drawing/2014/main" id="{3F0A7472-FAC0-43BC-AC1B-EE23D04A7AF7}"/>
                  </a:ext>
                </a:extLst>
              </p:cNvPr>
              <p:cNvSpPr>
                <a:spLocks/>
              </p:cNvSpPr>
              <p:nvPr/>
            </p:nvSpPr>
            <p:spPr bwMode="auto">
              <a:xfrm>
                <a:off x="5016" y="3137"/>
                <a:ext cx="79" cy="32"/>
              </a:xfrm>
              <a:custGeom>
                <a:avLst/>
                <a:gdLst>
                  <a:gd name="T0" fmla="*/ 9 w 237"/>
                  <a:gd name="T1" fmla="*/ 0 h 96"/>
                  <a:gd name="T2" fmla="*/ 6 w 237"/>
                  <a:gd name="T3" fmla="*/ 0 h 96"/>
                  <a:gd name="T4" fmla="*/ 3 w 237"/>
                  <a:gd name="T5" fmla="*/ 1 h 96"/>
                  <a:gd name="T6" fmla="*/ 2 w 237"/>
                  <a:gd name="T7" fmla="*/ 2 h 96"/>
                  <a:gd name="T8" fmla="*/ 0 w 237"/>
                  <a:gd name="T9" fmla="*/ 4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headEnd/>
                <a:tailEnd/>
              </a:ln>
            </p:spPr>
            <p:txBody>
              <a:bodyPr/>
              <a:lstStyle/>
              <a:p>
                <a:endParaRPr lang="zh-CN" altLang="en-US"/>
              </a:p>
            </p:txBody>
          </p:sp>
          <p:sp>
            <p:nvSpPr>
              <p:cNvPr id="34" name="Freeform 66">
                <a:extLst>
                  <a:ext uri="{FF2B5EF4-FFF2-40B4-BE49-F238E27FC236}">
                    <a16:creationId xmlns:a16="http://schemas.microsoft.com/office/drawing/2014/main" id="{D85E200A-CDE1-4746-815C-C55CA85A927B}"/>
                  </a:ext>
                </a:extLst>
              </p:cNvPr>
              <p:cNvSpPr>
                <a:spLocks/>
              </p:cNvSpPr>
              <p:nvPr/>
            </p:nvSpPr>
            <p:spPr bwMode="auto">
              <a:xfrm>
                <a:off x="5320" y="3082"/>
                <a:ext cx="66" cy="27"/>
              </a:xfrm>
              <a:custGeom>
                <a:avLst/>
                <a:gdLst>
                  <a:gd name="T0" fmla="*/ 7 w 198"/>
                  <a:gd name="T1" fmla="*/ 1 h 79"/>
                  <a:gd name="T2" fmla="*/ 5 w 198"/>
                  <a:gd name="T3" fmla="*/ 0 h 79"/>
                  <a:gd name="T4" fmla="*/ 4 w 198"/>
                  <a:gd name="T5" fmla="*/ 0 h 79"/>
                  <a:gd name="T6" fmla="*/ 2 w 198"/>
                  <a:gd name="T7" fmla="*/ 1 h 79"/>
                  <a:gd name="T8" fmla="*/ 1 w 198"/>
                  <a:gd name="T9" fmla="*/ 2 h 79"/>
                  <a:gd name="T10" fmla="*/ 0 w 198"/>
                  <a:gd name="T11" fmla="*/ 3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headEnd/>
                <a:tailEnd/>
              </a:ln>
            </p:spPr>
            <p:txBody>
              <a:bodyPr/>
              <a:lstStyle/>
              <a:p>
                <a:endParaRPr lang="zh-CN" altLang="en-US"/>
              </a:p>
            </p:txBody>
          </p:sp>
          <p:sp>
            <p:nvSpPr>
              <p:cNvPr id="35" name="Freeform 67">
                <a:extLst>
                  <a:ext uri="{FF2B5EF4-FFF2-40B4-BE49-F238E27FC236}">
                    <a16:creationId xmlns:a16="http://schemas.microsoft.com/office/drawing/2014/main" id="{4E12F89F-0D59-49A0-A68D-F613DF4FD4FC}"/>
                  </a:ext>
                </a:extLst>
              </p:cNvPr>
              <p:cNvSpPr>
                <a:spLocks/>
              </p:cNvSpPr>
              <p:nvPr/>
            </p:nvSpPr>
            <p:spPr bwMode="auto">
              <a:xfrm>
                <a:off x="4928" y="3174"/>
                <a:ext cx="61" cy="24"/>
              </a:xfrm>
              <a:custGeom>
                <a:avLst/>
                <a:gdLst>
                  <a:gd name="T0" fmla="*/ 7 w 184"/>
                  <a:gd name="T1" fmla="*/ 0 h 72"/>
                  <a:gd name="T2" fmla="*/ 6 w 184"/>
                  <a:gd name="T3" fmla="*/ 0 h 72"/>
                  <a:gd name="T4" fmla="*/ 4 w 184"/>
                  <a:gd name="T5" fmla="*/ 0 h 72"/>
                  <a:gd name="T6" fmla="*/ 2 w 184"/>
                  <a:gd name="T7" fmla="*/ 1 h 72"/>
                  <a:gd name="T8" fmla="*/ 1 w 184"/>
                  <a:gd name="T9" fmla="*/ 1 h 72"/>
                  <a:gd name="T10" fmla="*/ 1 w 184"/>
                  <a:gd name="T11" fmla="*/ 2 h 72"/>
                  <a:gd name="T12" fmla="*/ 0 w 184"/>
                  <a:gd name="T13" fmla="*/ 3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headEnd/>
                <a:tailEnd/>
              </a:ln>
            </p:spPr>
            <p:txBody>
              <a:bodyPr/>
              <a:lstStyle/>
              <a:p>
                <a:endParaRPr lang="zh-CN" altLang="en-US"/>
              </a:p>
            </p:txBody>
          </p:sp>
          <p:sp>
            <p:nvSpPr>
              <p:cNvPr id="36" name="Freeform 68">
                <a:extLst>
                  <a:ext uri="{FF2B5EF4-FFF2-40B4-BE49-F238E27FC236}">
                    <a16:creationId xmlns:a16="http://schemas.microsoft.com/office/drawing/2014/main" id="{8D1932D1-8D08-4769-B4AF-D43F1F2199F9}"/>
                  </a:ext>
                </a:extLst>
              </p:cNvPr>
              <p:cNvSpPr>
                <a:spLocks/>
              </p:cNvSpPr>
              <p:nvPr/>
            </p:nvSpPr>
            <p:spPr bwMode="auto">
              <a:xfrm>
                <a:off x="4839" y="3054"/>
                <a:ext cx="12" cy="26"/>
              </a:xfrm>
              <a:custGeom>
                <a:avLst/>
                <a:gdLst>
                  <a:gd name="T0" fmla="*/ 0 w 38"/>
                  <a:gd name="T1" fmla="*/ 3 h 78"/>
                  <a:gd name="T2" fmla="*/ 0 w 38"/>
                  <a:gd name="T3" fmla="*/ 1 h 78"/>
                  <a:gd name="T4" fmla="*/ 1 w 38"/>
                  <a:gd name="T5" fmla="*/ 0 h 78"/>
                  <a:gd name="T6" fmla="*/ 1 w 38"/>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headEnd/>
                <a:tailEnd/>
              </a:ln>
            </p:spPr>
            <p:txBody>
              <a:bodyPr/>
              <a:lstStyle/>
              <a:p>
                <a:endParaRPr lang="zh-CN" altLang="en-US"/>
              </a:p>
            </p:txBody>
          </p:sp>
          <p:sp>
            <p:nvSpPr>
              <p:cNvPr id="37" name="Freeform 69">
                <a:extLst>
                  <a:ext uri="{FF2B5EF4-FFF2-40B4-BE49-F238E27FC236}">
                    <a16:creationId xmlns:a16="http://schemas.microsoft.com/office/drawing/2014/main" id="{FB886D89-D317-43B9-95B1-EAE37A7001E8}"/>
                  </a:ext>
                </a:extLst>
              </p:cNvPr>
              <p:cNvSpPr>
                <a:spLocks/>
              </p:cNvSpPr>
              <p:nvPr/>
            </p:nvSpPr>
            <p:spPr bwMode="auto">
              <a:xfrm>
                <a:off x="4684" y="2741"/>
                <a:ext cx="342" cy="89"/>
              </a:xfrm>
              <a:custGeom>
                <a:avLst/>
                <a:gdLst>
                  <a:gd name="T0" fmla="*/ 0 w 1027"/>
                  <a:gd name="T1" fmla="*/ 0 h 266"/>
                  <a:gd name="T2" fmla="*/ 6 w 1027"/>
                  <a:gd name="T3" fmla="*/ 5 h 266"/>
                  <a:gd name="T4" fmla="*/ 10 w 1027"/>
                  <a:gd name="T5" fmla="*/ 8 h 266"/>
                  <a:gd name="T6" fmla="*/ 14 w 1027"/>
                  <a:gd name="T7" fmla="*/ 9 h 266"/>
                  <a:gd name="T8" fmla="*/ 27 w 1027"/>
                  <a:gd name="T9" fmla="*/ 10 h 266"/>
                  <a:gd name="T10" fmla="*/ 32 w 1027"/>
                  <a:gd name="T11" fmla="*/ 9 h 266"/>
                  <a:gd name="T12" fmla="*/ 35 w 1027"/>
                  <a:gd name="T13" fmla="*/ 8 h 266"/>
                  <a:gd name="T14" fmla="*/ 38 w 1027"/>
                  <a:gd name="T15" fmla="*/ 8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headEnd/>
                <a:tailEnd/>
              </a:ln>
            </p:spPr>
            <p:txBody>
              <a:bodyPr/>
              <a:lstStyle/>
              <a:p>
                <a:endParaRPr lang="zh-CN" altLang="en-US"/>
              </a:p>
            </p:txBody>
          </p:sp>
          <p:sp>
            <p:nvSpPr>
              <p:cNvPr id="38" name="Freeform 70">
                <a:extLst>
                  <a:ext uri="{FF2B5EF4-FFF2-40B4-BE49-F238E27FC236}">
                    <a16:creationId xmlns:a16="http://schemas.microsoft.com/office/drawing/2014/main" id="{EB276ABC-849B-40CD-9231-A312FCA6D1C7}"/>
                  </a:ext>
                </a:extLst>
              </p:cNvPr>
              <p:cNvSpPr>
                <a:spLocks/>
              </p:cNvSpPr>
              <p:nvPr/>
            </p:nvSpPr>
            <p:spPr bwMode="auto">
              <a:xfrm>
                <a:off x="4700" y="2762"/>
                <a:ext cx="58" cy="132"/>
              </a:xfrm>
              <a:custGeom>
                <a:avLst/>
                <a:gdLst>
                  <a:gd name="T0" fmla="*/ 0 w 174"/>
                  <a:gd name="T1" fmla="*/ 0 h 396"/>
                  <a:gd name="T2" fmla="*/ 3 w 174"/>
                  <a:gd name="T3" fmla="*/ 4 h 396"/>
                  <a:gd name="T4" fmla="*/ 5 w 174"/>
                  <a:gd name="T5" fmla="*/ 8 h 396"/>
                  <a:gd name="T6" fmla="*/ 5 w 174"/>
                  <a:gd name="T7" fmla="*/ 11 h 396"/>
                  <a:gd name="T8" fmla="*/ 6 w 174"/>
                  <a:gd name="T9" fmla="*/ 15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headEnd/>
                <a:tailEnd/>
              </a:ln>
            </p:spPr>
            <p:txBody>
              <a:bodyPr/>
              <a:lstStyle/>
              <a:p>
                <a:endParaRPr lang="zh-CN" altLang="en-US"/>
              </a:p>
            </p:txBody>
          </p:sp>
          <p:sp>
            <p:nvSpPr>
              <p:cNvPr id="39" name="Freeform 71">
                <a:extLst>
                  <a:ext uri="{FF2B5EF4-FFF2-40B4-BE49-F238E27FC236}">
                    <a16:creationId xmlns:a16="http://schemas.microsoft.com/office/drawing/2014/main" id="{5B1EC8EC-DD42-47F2-AA22-561F8E967353}"/>
                  </a:ext>
                </a:extLst>
              </p:cNvPr>
              <p:cNvSpPr>
                <a:spLocks/>
              </p:cNvSpPr>
              <p:nvPr/>
            </p:nvSpPr>
            <p:spPr bwMode="auto">
              <a:xfrm>
                <a:off x="4653" y="2924"/>
                <a:ext cx="331" cy="142"/>
              </a:xfrm>
              <a:custGeom>
                <a:avLst/>
                <a:gdLst>
                  <a:gd name="T0" fmla="*/ 37 w 992"/>
                  <a:gd name="T1" fmla="*/ 0 h 425"/>
                  <a:gd name="T2" fmla="*/ 30 w 992"/>
                  <a:gd name="T3" fmla="*/ 4 h 425"/>
                  <a:gd name="T4" fmla="*/ 25 w 992"/>
                  <a:gd name="T5" fmla="*/ 5 h 425"/>
                  <a:gd name="T6" fmla="*/ 19 w 992"/>
                  <a:gd name="T7" fmla="*/ 8 h 425"/>
                  <a:gd name="T8" fmla="*/ 12 w 992"/>
                  <a:gd name="T9" fmla="*/ 9 h 425"/>
                  <a:gd name="T10" fmla="*/ 6 w 992"/>
                  <a:gd name="T11" fmla="*/ 12 h 425"/>
                  <a:gd name="T12" fmla="*/ 1 w 992"/>
                  <a:gd name="T13" fmla="*/ 15 h 425"/>
                  <a:gd name="T14" fmla="*/ 0 w 992"/>
                  <a:gd name="T15" fmla="*/ 16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headEnd/>
                <a:tailEnd/>
              </a:ln>
            </p:spPr>
            <p:txBody>
              <a:bodyPr/>
              <a:lstStyle/>
              <a:p>
                <a:endParaRPr lang="zh-CN" altLang="en-US"/>
              </a:p>
            </p:txBody>
          </p:sp>
          <p:sp>
            <p:nvSpPr>
              <p:cNvPr id="40" name="Freeform 72">
                <a:extLst>
                  <a:ext uri="{FF2B5EF4-FFF2-40B4-BE49-F238E27FC236}">
                    <a16:creationId xmlns:a16="http://schemas.microsoft.com/office/drawing/2014/main" id="{D893FDED-3D6F-45A7-9651-7003546BD401}"/>
                  </a:ext>
                </a:extLst>
              </p:cNvPr>
              <p:cNvSpPr>
                <a:spLocks/>
              </p:cNvSpPr>
              <p:nvPr/>
            </p:nvSpPr>
            <p:spPr bwMode="auto">
              <a:xfrm>
                <a:off x="5082" y="2939"/>
                <a:ext cx="9" cy="39"/>
              </a:xfrm>
              <a:custGeom>
                <a:avLst/>
                <a:gdLst>
                  <a:gd name="T0" fmla="*/ 1 w 27"/>
                  <a:gd name="T1" fmla="*/ 4 h 116"/>
                  <a:gd name="T2" fmla="*/ 1 w 27"/>
                  <a:gd name="T3" fmla="*/ 3 h 116"/>
                  <a:gd name="T4" fmla="*/ 0 w 27"/>
                  <a:gd name="T5" fmla="*/ 1 h 116"/>
                  <a:gd name="T6" fmla="*/ 0 w 27"/>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41" name="Freeform 73">
                <a:extLst>
                  <a:ext uri="{FF2B5EF4-FFF2-40B4-BE49-F238E27FC236}">
                    <a16:creationId xmlns:a16="http://schemas.microsoft.com/office/drawing/2014/main" id="{DE04AE3A-C7A8-43D4-8EB8-F8C584438DFE}"/>
                  </a:ext>
                </a:extLst>
              </p:cNvPr>
              <p:cNvSpPr>
                <a:spLocks/>
              </p:cNvSpPr>
              <p:nvPr/>
            </p:nvSpPr>
            <p:spPr bwMode="auto">
              <a:xfrm>
                <a:off x="5042" y="2814"/>
                <a:ext cx="68" cy="49"/>
              </a:xfrm>
              <a:custGeom>
                <a:avLst/>
                <a:gdLst>
                  <a:gd name="T0" fmla="*/ 0 w 204"/>
                  <a:gd name="T1" fmla="*/ 0 h 149"/>
                  <a:gd name="T2" fmla="*/ 2 w 204"/>
                  <a:gd name="T3" fmla="*/ 2 h 149"/>
                  <a:gd name="T4" fmla="*/ 4 w 204"/>
                  <a:gd name="T5" fmla="*/ 3 h 149"/>
                  <a:gd name="T6" fmla="*/ 8 w 204"/>
                  <a:gd name="T7" fmla="*/ 5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headEnd/>
                <a:tailEnd/>
              </a:ln>
            </p:spPr>
            <p:txBody>
              <a:bodyPr/>
              <a:lstStyle/>
              <a:p>
                <a:endParaRPr lang="zh-CN" altLang="en-US"/>
              </a:p>
            </p:txBody>
          </p:sp>
        </p:grpSp>
      </p:grpSp>
      <p:sp>
        <p:nvSpPr>
          <p:cNvPr id="81" name="AutoShape 74">
            <a:extLst>
              <a:ext uri="{FF2B5EF4-FFF2-40B4-BE49-F238E27FC236}">
                <a16:creationId xmlns:a16="http://schemas.microsoft.com/office/drawing/2014/main" id="{46F0AFE4-1A5A-4C35-B6A3-9EFDB43DDEDE}"/>
              </a:ext>
            </a:extLst>
          </p:cNvPr>
          <p:cNvSpPr>
            <a:spLocks noChangeArrowheads="1"/>
          </p:cNvSpPr>
          <p:nvPr/>
        </p:nvSpPr>
        <p:spPr bwMode="auto">
          <a:xfrm>
            <a:off x="926018" y="971203"/>
            <a:ext cx="6400800" cy="762000"/>
          </a:xfrm>
          <a:prstGeom prst="cloudCallout">
            <a:avLst>
              <a:gd name="adj1" fmla="val 52836"/>
              <a:gd name="adj2" fmla="val 90985"/>
            </a:avLst>
          </a:prstGeom>
          <a:gradFill rotWithShape="0">
            <a:gsLst>
              <a:gs pos="0">
                <a:srgbClr val="FFFFFF"/>
              </a:gs>
              <a:gs pos="100000">
                <a:srgbClr val="CCFFFF"/>
              </a:gs>
            </a:gsLst>
            <a:lin ang="2700000" scaled="1"/>
          </a:gradFill>
          <a:ln w="9525">
            <a:solidFill>
              <a:srgbClr val="CDB33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0" b="1">
                <a:solidFill>
                  <a:srgbClr val="000000"/>
                </a:solidFill>
                <a:latin typeface="Times New Roman" panose="02020603050405020304" pitchFamily="18" charset="0"/>
              </a:rPr>
              <a:t>粒子群优化算法是什么？</a:t>
            </a:r>
            <a:endParaRPr kumimoji="1" lang="zh-CN" altLang="en-US" sz="2000" b="1">
              <a:solidFill>
                <a:srgbClr val="000000"/>
              </a:solidFill>
              <a:latin typeface="Times New Roman" panose="02020603050405020304" pitchFamily="18" charset="0"/>
            </a:endParaRPr>
          </a:p>
        </p:txBody>
      </p:sp>
      <p:grpSp>
        <p:nvGrpSpPr>
          <p:cNvPr id="82" name="Group 75">
            <a:extLst>
              <a:ext uri="{FF2B5EF4-FFF2-40B4-BE49-F238E27FC236}">
                <a16:creationId xmlns:a16="http://schemas.microsoft.com/office/drawing/2014/main" id="{FF881673-3386-4109-ABD0-71F9E9C4F98E}"/>
              </a:ext>
            </a:extLst>
          </p:cNvPr>
          <p:cNvGrpSpPr>
            <a:grpSpLocks/>
          </p:cNvGrpSpPr>
          <p:nvPr/>
        </p:nvGrpSpPr>
        <p:grpSpPr bwMode="auto">
          <a:xfrm>
            <a:off x="479425" y="4965700"/>
            <a:ext cx="1593850" cy="1631950"/>
            <a:chOff x="2051" y="1696"/>
            <a:chExt cx="1004" cy="1028"/>
          </a:xfrm>
        </p:grpSpPr>
        <p:sp>
          <p:nvSpPr>
            <p:cNvPr id="83" name="Freeform 76">
              <a:extLst>
                <a:ext uri="{FF2B5EF4-FFF2-40B4-BE49-F238E27FC236}">
                  <a16:creationId xmlns:a16="http://schemas.microsoft.com/office/drawing/2014/main" id="{FECA5BC5-09DF-4AE2-97E3-459307BA80CA}"/>
                </a:ext>
              </a:extLst>
            </p:cNvPr>
            <p:cNvSpPr>
              <a:spLocks/>
            </p:cNvSpPr>
            <p:nvPr/>
          </p:nvSpPr>
          <p:spPr bwMode="auto">
            <a:xfrm rot="1123344">
              <a:off x="2261" y="1981"/>
              <a:ext cx="467" cy="582"/>
            </a:xfrm>
            <a:custGeom>
              <a:avLst/>
              <a:gdLst>
                <a:gd name="T0" fmla="*/ 14 w 648"/>
                <a:gd name="T1" fmla="*/ 46 h 858"/>
                <a:gd name="T2" fmla="*/ 33 w 648"/>
                <a:gd name="T3" fmla="*/ 32 h 858"/>
                <a:gd name="T4" fmla="*/ 109 w 648"/>
                <a:gd name="T5" fmla="*/ 12 h 858"/>
                <a:gd name="T6" fmla="*/ 156 w 648"/>
                <a:gd name="T7" fmla="*/ 2 h 858"/>
                <a:gd name="T8" fmla="*/ 174 w 648"/>
                <a:gd name="T9" fmla="*/ 0 h 858"/>
                <a:gd name="T10" fmla="*/ 197 w 648"/>
                <a:gd name="T11" fmla="*/ 31 h 858"/>
                <a:gd name="T12" fmla="*/ 209 w 648"/>
                <a:gd name="T13" fmla="*/ 64 h 858"/>
                <a:gd name="T14" fmla="*/ 216 w 648"/>
                <a:gd name="T15" fmla="*/ 96 h 858"/>
                <a:gd name="T16" fmla="*/ 216 w 648"/>
                <a:gd name="T17" fmla="*/ 155 h 858"/>
                <a:gd name="T18" fmla="*/ 243 w 648"/>
                <a:gd name="T19" fmla="*/ 212 h 858"/>
                <a:gd name="T20" fmla="*/ 239 w 648"/>
                <a:gd name="T21" fmla="*/ 238 h 858"/>
                <a:gd name="T22" fmla="*/ 204 w 648"/>
                <a:gd name="T23" fmla="*/ 254 h 858"/>
                <a:gd name="T24" fmla="*/ 112 w 648"/>
                <a:gd name="T25" fmla="*/ 268 h 858"/>
                <a:gd name="T26" fmla="*/ 79 w 648"/>
                <a:gd name="T27" fmla="*/ 252 h 858"/>
                <a:gd name="T28" fmla="*/ 57 w 648"/>
                <a:gd name="T29" fmla="*/ 206 h 858"/>
                <a:gd name="T30" fmla="*/ 40 w 648"/>
                <a:gd name="T31" fmla="*/ 155 h 858"/>
                <a:gd name="T32" fmla="*/ 9 w 648"/>
                <a:gd name="T33" fmla="*/ 130 h 858"/>
                <a:gd name="T34" fmla="*/ 2 w 648"/>
                <a:gd name="T35" fmla="*/ 102 h 858"/>
                <a:gd name="T36" fmla="*/ 0 w 648"/>
                <a:gd name="T37" fmla="*/ 69 h 858"/>
                <a:gd name="T38" fmla="*/ 14 w 648"/>
                <a:gd name="T39" fmla="*/ 46 h 8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headEnd/>
              <a:tailEnd/>
            </a:ln>
          </p:spPr>
          <p:txBody>
            <a:bodyPr/>
            <a:lstStyle/>
            <a:p>
              <a:endParaRPr lang="zh-CN" altLang="en-US"/>
            </a:p>
          </p:txBody>
        </p:sp>
        <p:grpSp>
          <p:nvGrpSpPr>
            <p:cNvPr id="84" name="Group 77">
              <a:extLst>
                <a:ext uri="{FF2B5EF4-FFF2-40B4-BE49-F238E27FC236}">
                  <a16:creationId xmlns:a16="http://schemas.microsoft.com/office/drawing/2014/main" id="{B4F4894A-9BD2-442A-B85E-18DBA5D3D40A}"/>
                </a:ext>
              </a:extLst>
            </p:cNvPr>
            <p:cNvGrpSpPr>
              <a:grpSpLocks/>
            </p:cNvGrpSpPr>
            <p:nvPr/>
          </p:nvGrpSpPr>
          <p:grpSpPr bwMode="auto">
            <a:xfrm rot="1123344">
              <a:off x="2441" y="2029"/>
              <a:ext cx="511" cy="637"/>
              <a:chOff x="2308" y="1206"/>
              <a:chExt cx="710" cy="940"/>
            </a:xfrm>
          </p:grpSpPr>
          <p:sp>
            <p:nvSpPr>
              <p:cNvPr id="128" name="Freeform 78">
                <a:extLst>
                  <a:ext uri="{FF2B5EF4-FFF2-40B4-BE49-F238E27FC236}">
                    <a16:creationId xmlns:a16="http://schemas.microsoft.com/office/drawing/2014/main" id="{12E8DD49-838E-4FD3-A7C0-619511D794DE}"/>
                  </a:ext>
                </a:extLst>
              </p:cNvPr>
              <p:cNvSpPr>
                <a:spLocks/>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headEnd/>
                <a:tailEnd/>
              </a:ln>
            </p:spPr>
            <p:txBody>
              <a:bodyPr/>
              <a:lstStyle/>
              <a:p>
                <a:endParaRPr lang="zh-CN" altLang="en-US"/>
              </a:p>
            </p:txBody>
          </p:sp>
          <p:sp>
            <p:nvSpPr>
              <p:cNvPr id="129" name="Freeform 79">
                <a:extLst>
                  <a:ext uri="{FF2B5EF4-FFF2-40B4-BE49-F238E27FC236}">
                    <a16:creationId xmlns:a16="http://schemas.microsoft.com/office/drawing/2014/main" id="{CD76C828-521F-4004-8F7B-9F088AEB18C0}"/>
                  </a:ext>
                </a:extLst>
              </p:cNvPr>
              <p:cNvSpPr>
                <a:spLocks/>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5" name="Freeform 80">
              <a:extLst>
                <a:ext uri="{FF2B5EF4-FFF2-40B4-BE49-F238E27FC236}">
                  <a16:creationId xmlns:a16="http://schemas.microsoft.com/office/drawing/2014/main" id="{A986EBE9-6567-4144-A419-2356365FF0B8}"/>
                </a:ext>
              </a:extLst>
            </p:cNvPr>
            <p:cNvSpPr>
              <a:spLocks/>
            </p:cNvSpPr>
            <p:nvPr/>
          </p:nvSpPr>
          <p:spPr bwMode="auto">
            <a:xfrm rot="1123344">
              <a:off x="2406" y="1975"/>
              <a:ext cx="154" cy="119"/>
            </a:xfrm>
            <a:custGeom>
              <a:avLst/>
              <a:gdLst>
                <a:gd name="T0" fmla="*/ 7 w 213"/>
                <a:gd name="T1" fmla="*/ 18 h 176"/>
                <a:gd name="T2" fmla="*/ 0 w 213"/>
                <a:gd name="T3" fmla="*/ 26 h 176"/>
                <a:gd name="T4" fmla="*/ 35 w 213"/>
                <a:gd name="T5" fmla="*/ 54 h 176"/>
                <a:gd name="T6" fmla="*/ 46 w 213"/>
                <a:gd name="T7" fmla="*/ 22 h 176"/>
                <a:gd name="T8" fmla="*/ 80 w 213"/>
                <a:gd name="T9" fmla="*/ 37 h 176"/>
                <a:gd name="T10" fmla="*/ 79 w 213"/>
                <a:gd name="T11" fmla="*/ 9 h 176"/>
                <a:gd name="T12" fmla="*/ 58 w 213"/>
                <a:gd name="T13" fmla="*/ 0 h 176"/>
                <a:gd name="T14" fmla="*/ 7 w 213"/>
                <a:gd name="T15" fmla="*/ 18 h 1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headEnd/>
              <a:tailEnd/>
            </a:ln>
          </p:spPr>
          <p:txBody>
            <a:bodyPr/>
            <a:lstStyle/>
            <a:p>
              <a:endParaRPr lang="zh-CN" altLang="en-US"/>
            </a:p>
          </p:txBody>
        </p:sp>
        <p:grpSp>
          <p:nvGrpSpPr>
            <p:cNvPr id="86" name="Group 81">
              <a:extLst>
                <a:ext uri="{FF2B5EF4-FFF2-40B4-BE49-F238E27FC236}">
                  <a16:creationId xmlns:a16="http://schemas.microsoft.com/office/drawing/2014/main" id="{45C9EDEC-3E91-40FF-9DC9-3A6D2D3DCCE9}"/>
                </a:ext>
              </a:extLst>
            </p:cNvPr>
            <p:cNvGrpSpPr>
              <a:grpSpLocks/>
            </p:cNvGrpSpPr>
            <p:nvPr/>
          </p:nvGrpSpPr>
          <p:grpSpPr bwMode="auto">
            <a:xfrm rot="1123344">
              <a:off x="2051" y="1977"/>
              <a:ext cx="454" cy="747"/>
              <a:chOff x="1799" y="1328"/>
              <a:chExt cx="630" cy="1101"/>
            </a:xfrm>
          </p:grpSpPr>
          <p:grpSp>
            <p:nvGrpSpPr>
              <p:cNvPr id="121" name="Group 82">
                <a:extLst>
                  <a:ext uri="{FF2B5EF4-FFF2-40B4-BE49-F238E27FC236}">
                    <a16:creationId xmlns:a16="http://schemas.microsoft.com/office/drawing/2014/main" id="{15FAB9C0-D100-43CC-B88F-CF1CE2C8C6F1}"/>
                  </a:ext>
                </a:extLst>
              </p:cNvPr>
              <p:cNvGrpSpPr>
                <a:grpSpLocks/>
              </p:cNvGrpSpPr>
              <p:nvPr/>
            </p:nvGrpSpPr>
            <p:grpSpPr bwMode="auto">
              <a:xfrm>
                <a:off x="1968" y="1328"/>
                <a:ext cx="461" cy="1101"/>
                <a:chOff x="1968" y="1328"/>
                <a:chExt cx="461" cy="1101"/>
              </a:xfrm>
            </p:grpSpPr>
            <p:sp>
              <p:nvSpPr>
                <p:cNvPr id="126" name="Freeform 83">
                  <a:extLst>
                    <a:ext uri="{FF2B5EF4-FFF2-40B4-BE49-F238E27FC236}">
                      <a16:creationId xmlns:a16="http://schemas.microsoft.com/office/drawing/2014/main" id="{CF369901-CADC-47A5-B375-F3AA8A4FD08B}"/>
                    </a:ext>
                  </a:extLst>
                </p:cNvPr>
                <p:cNvSpPr>
                  <a:spLocks/>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headEnd/>
                  <a:tailEnd/>
                </a:ln>
              </p:spPr>
              <p:txBody>
                <a:bodyPr/>
                <a:lstStyle/>
                <a:p>
                  <a:endParaRPr lang="zh-CN" altLang="en-US"/>
                </a:p>
              </p:txBody>
            </p:sp>
            <p:sp>
              <p:nvSpPr>
                <p:cNvPr id="127" name="Freeform 84">
                  <a:extLst>
                    <a:ext uri="{FF2B5EF4-FFF2-40B4-BE49-F238E27FC236}">
                      <a16:creationId xmlns:a16="http://schemas.microsoft.com/office/drawing/2014/main" id="{3896FD8D-6246-4076-AC49-60B422B75B57}"/>
                    </a:ext>
                  </a:extLst>
                </p:cNvPr>
                <p:cNvSpPr>
                  <a:spLocks/>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2" name="Group 85">
                <a:extLst>
                  <a:ext uri="{FF2B5EF4-FFF2-40B4-BE49-F238E27FC236}">
                    <a16:creationId xmlns:a16="http://schemas.microsoft.com/office/drawing/2014/main" id="{B35516EA-0E76-4C64-973D-60D7210132E2}"/>
                  </a:ext>
                </a:extLst>
              </p:cNvPr>
              <p:cNvGrpSpPr>
                <a:grpSpLocks/>
              </p:cNvGrpSpPr>
              <p:nvPr/>
            </p:nvGrpSpPr>
            <p:grpSpPr bwMode="auto">
              <a:xfrm>
                <a:off x="1799" y="1444"/>
                <a:ext cx="549" cy="922"/>
                <a:chOff x="1799" y="1444"/>
                <a:chExt cx="549" cy="922"/>
              </a:xfrm>
            </p:grpSpPr>
            <p:sp>
              <p:nvSpPr>
                <p:cNvPr id="123" name="Freeform 86">
                  <a:extLst>
                    <a:ext uri="{FF2B5EF4-FFF2-40B4-BE49-F238E27FC236}">
                      <a16:creationId xmlns:a16="http://schemas.microsoft.com/office/drawing/2014/main" id="{46D44AF1-7104-431B-A46A-8D7F1FC898BC}"/>
                    </a:ext>
                  </a:extLst>
                </p:cNvPr>
                <p:cNvSpPr>
                  <a:spLocks/>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headEnd/>
                  <a:tailEnd/>
                </a:ln>
              </p:spPr>
              <p:txBody>
                <a:bodyPr/>
                <a:lstStyle/>
                <a:p>
                  <a:endParaRPr lang="zh-CN" altLang="en-US"/>
                </a:p>
              </p:txBody>
            </p:sp>
            <p:sp>
              <p:nvSpPr>
                <p:cNvPr id="124" name="Freeform 87">
                  <a:extLst>
                    <a:ext uri="{FF2B5EF4-FFF2-40B4-BE49-F238E27FC236}">
                      <a16:creationId xmlns:a16="http://schemas.microsoft.com/office/drawing/2014/main" id="{3284CE3B-D6A9-4A74-B887-B47098282094}"/>
                    </a:ext>
                  </a:extLst>
                </p:cNvPr>
                <p:cNvSpPr>
                  <a:spLocks/>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headEnd/>
                  <a:tailEnd/>
                </a:ln>
              </p:spPr>
              <p:txBody>
                <a:bodyPr/>
                <a:lstStyle/>
                <a:p>
                  <a:endParaRPr lang="zh-CN" altLang="en-US"/>
                </a:p>
              </p:txBody>
            </p:sp>
            <p:sp>
              <p:nvSpPr>
                <p:cNvPr id="125" name="Freeform 88">
                  <a:extLst>
                    <a:ext uri="{FF2B5EF4-FFF2-40B4-BE49-F238E27FC236}">
                      <a16:creationId xmlns:a16="http://schemas.microsoft.com/office/drawing/2014/main" id="{62888DC4-0D40-46B0-A3F4-C6B54B8A170B}"/>
                    </a:ext>
                  </a:extLst>
                </p:cNvPr>
                <p:cNvSpPr>
                  <a:spLocks/>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headEnd/>
                  <a:tailEnd/>
                </a:ln>
              </p:spPr>
              <p:txBody>
                <a:bodyPr/>
                <a:lstStyle/>
                <a:p>
                  <a:endParaRPr lang="zh-CN" altLang="en-US"/>
                </a:p>
              </p:txBody>
            </p:sp>
          </p:grpSp>
        </p:grpSp>
        <p:grpSp>
          <p:nvGrpSpPr>
            <p:cNvPr id="87" name="Group 89">
              <a:extLst>
                <a:ext uri="{FF2B5EF4-FFF2-40B4-BE49-F238E27FC236}">
                  <a16:creationId xmlns:a16="http://schemas.microsoft.com/office/drawing/2014/main" id="{F562FB15-4582-41D7-8226-AF65BFD53720}"/>
                </a:ext>
              </a:extLst>
            </p:cNvPr>
            <p:cNvGrpSpPr>
              <a:grpSpLocks/>
            </p:cNvGrpSpPr>
            <p:nvPr/>
          </p:nvGrpSpPr>
          <p:grpSpPr bwMode="auto">
            <a:xfrm rot="1123344">
              <a:off x="2327" y="1696"/>
              <a:ext cx="255" cy="314"/>
              <a:chOff x="1947" y="869"/>
              <a:chExt cx="355" cy="463"/>
            </a:xfrm>
          </p:grpSpPr>
          <p:grpSp>
            <p:nvGrpSpPr>
              <p:cNvPr id="105" name="Group 90">
                <a:extLst>
                  <a:ext uri="{FF2B5EF4-FFF2-40B4-BE49-F238E27FC236}">
                    <a16:creationId xmlns:a16="http://schemas.microsoft.com/office/drawing/2014/main" id="{3FC9553E-7E50-411A-863A-E663E4912183}"/>
                  </a:ext>
                </a:extLst>
              </p:cNvPr>
              <p:cNvGrpSpPr>
                <a:grpSpLocks/>
              </p:cNvGrpSpPr>
              <p:nvPr/>
            </p:nvGrpSpPr>
            <p:grpSpPr bwMode="auto">
              <a:xfrm>
                <a:off x="1982" y="1005"/>
                <a:ext cx="305" cy="220"/>
                <a:chOff x="1982" y="1005"/>
                <a:chExt cx="305" cy="220"/>
              </a:xfrm>
            </p:grpSpPr>
            <p:sp>
              <p:nvSpPr>
                <p:cNvPr id="119" name="Freeform 91">
                  <a:extLst>
                    <a:ext uri="{FF2B5EF4-FFF2-40B4-BE49-F238E27FC236}">
                      <a16:creationId xmlns:a16="http://schemas.microsoft.com/office/drawing/2014/main" id="{A9B01F4F-0015-4A68-BE28-B06DABA2048F}"/>
                    </a:ext>
                  </a:extLst>
                </p:cNvPr>
                <p:cNvSpPr>
                  <a:spLocks/>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headEnd/>
                  <a:tailEnd/>
                </a:ln>
              </p:spPr>
              <p:txBody>
                <a:bodyPr/>
                <a:lstStyle/>
                <a:p>
                  <a:endParaRPr lang="zh-CN" altLang="en-US"/>
                </a:p>
              </p:txBody>
            </p:sp>
            <p:sp>
              <p:nvSpPr>
                <p:cNvPr id="120" name="Freeform 92">
                  <a:extLst>
                    <a:ext uri="{FF2B5EF4-FFF2-40B4-BE49-F238E27FC236}">
                      <a16:creationId xmlns:a16="http://schemas.microsoft.com/office/drawing/2014/main" id="{961D4EC7-5504-43B0-8366-BA9FEA827D01}"/>
                    </a:ext>
                  </a:extLst>
                </p:cNvPr>
                <p:cNvSpPr>
                  <a:spLocks/>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headEnd/>
                  <a:tailEnd/>
                </a:ln>
              </p:spPr>
              <p:txBody>
                <a:bodyPr/>
                <a:lstStyle/>
                <a:p>
                  <a:endParaRPr lang="zh-CN" altLang="en-US"/>
                </a:p>
              </p:txBody>
            </p:sp>
          </p:grpSp>
          <p:sp>
            <p:nvSpPr>
              <p:cNvPr id="106" name="Freeform 93">
                <a:extLst>
                  <a:ext uri="{FF2B5EF4-FFF2-40B4-BE49-F238E27FC236}">
                    <a16:creationId xmlns:a16="http://schemas.microsoft.com/office/drawing/2014/main" id="{75ABB7C0-FB45-45CA-8CD2-BE4B81CBA657}"/>
                  </a:ext>
                </a:extLst>
              </p:cNvPr>
              <p:cNvSpPr>
                <a:spLocks/>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headEnd/>
                <a:tailEnd/>
              </a:ln>
            </p:spPr>
            <p:txBody>
              <a:bodyPr/>
              <a:lstStyle/>
              <a:p>
                <a:endParaRPr lang="zh-CN" altLang="en-US"/>
              </a:p>
            </p:txBody>
          </p:sp>
          <p:grpSp>
            <p:nvGrpSpPr>
              <p:cNvPr id="107" name="Group 94">
                <a:extLst>
                  <a:ext uri="{FF2B5EF4-FFF2-40B4-BE49-F238E27FC236}">
                    <a16:creationId xmlns:a16="http://schemas.microsoft.com/office/drawing/2014/main" id="{3454428B-43B1-4A68-ACAD-8A2C220CE200}"/>
                  </a:ext>
                </a:extLst>
              </p:cNvPr>
              <p:cNvGrpSpPr>
                <a:grpSpLocks/>
              </p:cNvGrpSpPr>
              <p:nvPr/>
            </p:nvGrpSpPr>
            <p:grpSpPr bwMode="auto">
              <a:xfrm>
                <a:off x="1997" y="1009"/>
                <a:ext cx="257" cy="143"/>
                <a:chOff x="1997" y="1009"/>
                <a:chExt cx="257" cy="143"/>
              </a:xfrm>
            </p:grpSpPr>
            <p:sp>
              <p:nvSpPr>
                <p:cNvPr id="116" name="Freeform 95">
                  <a:extLst>
                    <a:ext uri="{FF2B5EF4-FFF2-40B4-BE49-F238E27FC236}">
                      <a16:creationId xmlns:a16="http://schemas.microsoft.com/office/drawing/2014/main" id="{24BE1856-FF17-4C68-A882-F1DD9B4D033C}"/>
                    </a:ext>
                  </a:extLst>
                </p:cNvPr>
                <p:cNvSpPr>
                  <a:spLocks/>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headEnd/>
                  <a:tailEnd/>
                </a:ln>
              </p:spPr>
              <p:txBody>
                <a:bodyPr/>
                <a:lstStyle/>
                <a:p>
                  <a:endParaRPr lang="zh-CN" altLang="en-US"/>
                </a:p>
              </p:txBody>
            </p:sp>
            <p:sp>
              <p:nvSpPr>
                <p:cNvPr id="117" name="Freeform 96">
                  <a:extLst>
                    <a:ext uri="{FF2B5EF4-FFF2-40B4-BE49-F238E27FC236}">
                      <a16:creationId xmlns:a16="http://schemas.microsoft.com/office/drawing/2014/main" id="{4661EB5C-CD19-4E77-A3BE-0B2F738D7319}"/>
                    </a:ext>
                  </a:extLst>
                </p:cNvPr>
                <p:cNvSpPr>
                  <a:spLocks/>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headEnd/>
                  <a:tailEnd/>
                </a:ln>
              </p:spPr>
              <p:txBody>
                <a:bodyPr/>
                <a:lstStyle/>
                <a:p>
                  <a:endParaRPr lang="zh-CN" altLang="en-US"/>
                </a:p>
              </p:txBody>
            </p:sp>
            <p:sp>
              <p:nvSpPr>
                <p:cNvPr id="118" name="Freeform 97">
                  <a:extLst>
                    <a:ext uri="{FF2B5EF4-FFF2-40B4-BE49-F238E27FC236}">
                      <a16:creationId xmlns:a16="http://schemas.microsoft.com/office/drawing/2014/main" id="{7AE5AAAF-3115-4B1F-8DEC-DA9C1795892B}"/>
                    </a:ext>
                  </a:extLst>
                </p:cNvPr>
                <p:cNvSpPr>
                  <a:spLocks/>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headEnd/>
                  <a:tailEnd/>
                </a:ln>
              </p:spPr>
              <p:txBody>
                <a:bodyPr/>
                <a:lstStyle/>
                <a:p>
                  <a:endParaRPr lang="zh-CN" altLang="en-US"/>
                </a:p>
              </p:txBody>
            </p:sp>
          </p:grpSp>
          <p:grpSp>
            <p:nvGrpSpPr>
              <p:cNvPr id="108" name="Group 98">
                <a:extLst>
                  <a:ext uri="{FF2B5EF4-FFF2-40B4-BE49-F238E27FC236}">
                    <a16:creationId xmlns:a16="http://schemas.microsoft.com/office/drawing/2014/main" id="{A3FD34FE-546E-433B-9A18-E54CB5956238}"/>
                  </a:ext>
                </a:extLst>
              </p:cNvPr>
              <p:cNvGrpSpPr>
                <a:grpSpLocks/>
              </p:cNvGrpSpPr>
              <p:nvPr/>
            </p:nvGrpSpPr>
            <p:grpSpPr bwMode="auto">
              <a:xfrm>
                <a:off x="2027" y="1019"/>
                <a:ext cx="218" cy="158"/>
                <a:chOff x="2027" y="1019"/>
                <a:chExt cx="218" cy="158"/>
              </a:xfrm>
            </p:grpSpPr>
            <p:sp>
              <p:nvSpPr>
                <p:cNvPr id="112" name="Freeform 99">
                  <a:extLst>
                    <a:ext uri="{FF2B5EF4-FFF2-40B4-BE49-F238E27FC236}">
                      <a16:creationId xmlns:a16="http://schemas.microsoft.com/office/drawing/2014/main" id="{442B25E1-A08A-47C9-AC46-78F7A87B125E}"/>
                    </a:ext>
                  </a:extLst>
                </p:cNvPr>
                <p:cNvSpPr>
                  <a:spLocks/>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headEnd/>
                  <a:tailEnd/>
                </a:ln>
              </p:spPr>
              <p:txBody>
                <a:bodyPr/>
                <a:lstStyle/>
                <a:p>
                  <a:endParaRPr lang="zh-CN" altLang="en-US"/>
                </a:p>
              </p:txBody>
            </p:sp>
            <p:sp>
              <p:nvSpPr>
                <p:cNvPr id="113" name="Oval 100">
                  <a:extLst>
                    <a:ext uri="{FF2B5EF4-FFF2-40B4-BE49-F238E27FC236}">
                      <a16:creationId xmlns:a16="http://schemas.microsoft.com/office/drawing/2014/main" id="{567DEAF5-1D47-447D-8AE4-F687A673C118}"/>
                    </a:ext>
                  </a:extLst>
                </p:cNvPr>
                <p:cNvSpPr>
                  <a:spLocks noChangeArrowheads="1"/>
                </p:cNvSpPr>
                <p:nvPr/>
              </p:nvSpPr>
              <p:spPr bwMode="auto">
                <a:xfrm>
                  <a:off x="2077" y="1122"/>
                  <a:ext cx="19" cy="18"/>
                </a:xfrm>
                <a:prstGeom prst="ellipse">
                  <a:avLst/>
                </a:prstGeom>
                <a:solidFill>
                  <a:srgbClr val="00A000"/>
                </a:solidFill>
                <a:ln w="1270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4" name="Freeform 101">
                  <a:extLst>
                    <a:ext uri="{FF2B5EF4-FFF2-40B4-BE49-F238E27FC236}">
                      <a16:creationId xmlns:a16="http://schemas.microsoft.com/office/drawing/2014/main" id="{11833716-B80D-4645-BCC2-4A035BC521EB}"/>
                    </a:ext>
                  </a:extLst>
                </p:cNvPr>
                <p:cNvSpPr>
                  <a:spLocks/>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headEnd/>
                  <a:tailEnd/>
                </a:ln>
              </p:spPr>
              <p:txBody>
                <a:bodyPr/>
                <a:lstStyle/>
                <a:p>
                  <a:endParaRPr lang="zh-CN" altLang="en-US"/>
                </a:p>
              </p:txBody>
            </p:sp>
            <p:sp>
              <p:nvSpPr>
                <p:cNvPr id="115" name="Oval 102">
                  <a:extLst>
                    <a:ext uri="{FF2B5EF4-FFF2-40B4-BE49-F238E27FC236}">
                      <a16:creationId xmlns:a16="http://schemas.microsoft.com/office/drawing/2014/main" id="{5647AF6B-885F-47E4-B098-207383374D98}"/>
                    </a:ext>
                  </a:extLst>
                </p:cNvPr>
                <p:cNvSpPr>
                  <a:spLocks noChangeArrowheads="1"/>
                </p:cNvSpPr>
                <p:nvPr/>
              </p:nvSpPr>
              <p:spPr bwMode="auto">
                <a:xfrm>
                  <a:off x="2184" y="1064"/>
                  <a:ext cx="19" cy="18"/>
                </a:xfrm>
                <a:prstGeom prst="ellipse">
                  <a:avLst/>
                </a:prstGeom>
                <a:solidFill>
                  <a:srgbClr val="00A000"/>
                </a:solidFill>
                <a:ln w="12700">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sp>
            <p:nvSpPr>
              <p:cNvPr id="109" name="Freeform 103">
                <a:extLst>
                  <a:ext uri="{FF2B5EF4-FFF2-40B4-BE49-F238E27FC236}">
                    <a16:creationId xmlns:a16="http://schemas.microsoft.com/office/drawing/2014/main" id="{8A1117AD-A4E1-4C09-8F4D-1C2675E266E7}"/>
                  </a:ext>
                </a:extLst>
              </p:cNvPr>
              <p:cNvSpPr>
                <a:spLocks/>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headEnd/>
                <a:tailEnd/>
              </a:ln>
            </p:spPr>
            <p:txBody>
              <a:bodyPr/>
              <a:lstStyle/>
              <a:p>
                <a:endParaRPr lang="zh-CN" altLang="en-US"/>
              </a:p>
            </p:txBody>
          </p:sp>
          <p:sp>
            <p:nvSpPr>
              <p:cNvPr id="110" name="Freeform 104">
                <a:extLst>
                  <a:ext uri="{FF2B5EF4-FFF2-40B4-BE49-F238E27FC236}">
                    <a16:creationId xmlns:a16="http://schemas.microsoft.com/office/drawing/2014/main" id="{2058B122-EBBB-44AD-AB53-0FB8BAAEBD09}"/>
                  </a:ext>
                </a:extLst>
              </p:cNvPr>
              <p:cNvSpPr>
                <a:spLocks/>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 name="Freeform 105">
                <a:extLst>
                  <a:ext uri="{FF2B5EF4-FFF2-40B4-BE49-F238E27FC236}">
                    <a16:creationId xmlns:a16="http://schemas.microsoft.com/office/drawing/2014/main" id="{F2F08464-A797-45D2-960F-2CBD5B893E6C}"/>
                  </a:ext>
                </a:extLst>
              </p:cNvPr>
              <p:cNvSpPr>
                <a:spLocks/>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headEnd/>
                <a:tailEnd/>
              </a:ln>
            </p:spPr>
            <p:txBody>
              <a:bodyPr/>
              <a:lstStyle/>
              <a:p>
                <a:endParaRPr lang="zh-CN" altLang="en-US"/>
              </a:p>
            </p:txBody>
          </p:sp>
        </p:grpSp>
        <p:sp>
          <p:nvSpPr>
            <p:cNvPr id="88" name="Freeform 106">
              <a:extLst>
                <a:ext uri="{FF2B5EF4-FFF2-40B4-BE49-F238E27FC236}">
                  <a16:creationId xmlns:a16="http://schemas.microsoft.com/office/drawing/2014/main" id="{6652F889-56DF-426B-ADE3-291EEAB24588}"/>
                </a:ext>
              </a:extLst>
            </p:cNvPr>
            <p:cNvSpPr>
              <a:spLocks/>
            </p:cNvSpPr>
            <p:nvPr/>
          </p:nvSpPr>
          <p:spPr bwMode="auto">
            <a:xfrm rot="1123344">
              <a:off x="2393" y="2047"/>
              <a:ext cx="219" cy="518"/>
            </a:xfrm>
            <a:custGeom>
              <a:avLst/>
              <a:gdLst>
                <a:gd name="T0" fmla="*/ 6 w 304"/>
                <a:gd name="T1" fmla="*/ 2 h 764"/>
                <a:gd name="T2" fmla="*/ 12 w 304"/>
                <a:gd name="T3" fmla="*/ 0 h 764"/>
                <a:gd name="T4" fmla="*/ 28 w 304"/>
                <a:gd name="T5" fmla="*/ 8 h 764"/>
                <a:gd name="T6" fmla="*/ 28 w 304"/>
                <a:gd name="T7" fmla="*/ 22 h 764"/>
                <a:gd name="T8" fmla="*/ 41 w 304"/>
                <a:gd name="T9" fmla="*/ 35 h 764"/>
                <a:gd name="T10" fmla="*/ 54 w 304"/>
                <a:gd name="T11" fmla="*/ 49 h 764"/>
                <a:gd name="T12" fmla="*/ 68 w 304"/>
                <a:gd name="T13" fmla="*/ 68 h 764"/>
                <a:gd name="T14" fmla="*/ 78 w 304"/>
                <a:gd name="T15" fmla="*/ 86 h 764"/>
                <a:gd name="T16" fmla="*/ 89 w 304"/>
                <a:gd name="T17" fmla="*/ 111 h 764"/>
                <a:gd name="T18" fmla="*/ 97 w 304"/>
                <a:gd name="T19" fmla="*/ 134 h 764"/>
                <a:gd name="T20" fmla="*/ 109 w 304"/>
                <a:gd name="T21" fmla="*/ 178 h 764"/>
                <a:gd name="T22" fmla="*/ 114 w 304"/>
                <a:gd name="T23" fmla="*/ 205 h 764"/>
                <a:gd name="T24" fmla="*/ 99 w 304"/>
                <a:gd name="T25" fmla="*/ 238 h 764"/>
                <a:gd name="T26" fmla="*/ 71 w 304"/>
                <a:gd name="T27" fmla="*/ 212 h 764"/>
                <a:gd name="T28" fmla="*/ 63 w 304"/>
                <a:gd name="T29" fmla="*/ 167 h 764"/>
                <a:gd name="T30" fmla="*/ 57 w 304"/>
                <a:gd name="T31" fmla="*/ 140 h 764"/>
                <a:gd name="T32" fmla="*/ 48 w 304"/>
                <a:gd name="T33" fmla="*/ 114 h 764"/>
                <a:gd name="T34" fmla="*/ 38 w 304"/>
                <a:gd name="T35" fmla="*/ 95 h 764"/>
                <a:gd name="T36" fmla="*/ 26 w 304"/>
                <a:gd name="T37" fmla="*/ 68 h 764"/>
                <a:gd name="T38" fmla="*/ 18 w 304"/>
                <a:gd name="T39" fmla="*/ 49 h 764"/>
                <a:gd name="T40" fmla="*/ 12 w 304"/>
                <a:gd name="T41" fmla="*/ 26 h 764"/>
                <a:gd name="T42" fmla="*/ 0 w 304"/>
                <a:gd name="T43" fmla="*/ 21 h 764"/>
                <a:gd name="T44" fmla="*/ 6 w 304"/>
                <a:gd name="T45" fmla="*/ 2 h 7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headEnd/>
              <a:tailEnd/>
            </a:ln>
          </p:spPr>
          <p:txBody>
            <a:bodyPr/>
            <a:lstStyle/>
            <a:p>
              <a:endParaRPr lang="zh-CN" altLang="en-US"/>
            </a:p>
          </p:txBody>
        </p:sp>
        <p:grpSp>
          <p:nvGrpSpPr>
            <p:cNvPr id="89" name="Group 107">
              <a:extLst>
                <a:ext uri="{FF2B5EF4-FFF2-40B4-BE49-F238E27FC236}">
                  <a16:creationId xmlns:a16="http://schemas.microsoft.com/office/drawing/2014/main" id="{B998102F-5DF6-4E8B-902D-1DCF65A161FB}"/>
                </a:ext>
              </a:extLst>
            </p:cNvPr>
            <p:cNvGrpSpPr>
              <a:grpSpLocks/>
            </p:cNvGrpSpPr>
            <p:nvPr/>
          </p:nvGrpSpPr>
          <p:grpSpPr bwMode="auto">
            <a:xfrm rot="1123344">
              <a:off x="2928" y="1942"/>
              <a:ext cx="127" cy="227"/>
              <a:chOff x="2833" y="962"/>
              <a:chExt cx="176" cy="334"/>
            </a:xfrm>
          </p:grpSpPr>
          <p:sp>
            <p:nvSpPr>
              <p:cNvPr id="90" name="Freeform 108">
                <a:extLst>
                  <a:ext uri="{FF2B5EF4-FFF2-40B4-BE49-F238E27FC236}">
                    <a16:creationId xmlns:a16="http://schemas.microsoft.com/office/drawing/2014/main" id="{CF8A6AE9-D661-4CB2-BD50-4802756BF0BE}"/>
                  </a:ext>
                </a:extLst>
              </p:cNvPr>
              <p:cNvSpPr>
                <a:spLocks/>
              </p:cNvSpPr>
              <p:nvPr/>
            </p:nvSpPr>
            <p:spPr bwMode="auto">
              <a:xfrm>
                <a:off x="2834" y="1086"/>
                <a:ext cx="175" cy="210"/>
              </a:xfrm>
              <a:custGeom>
                <a:avLst/>
                <a:gdLst>
                  <a:gd name="T0" fmla="*/ 3 w 1229"/>
                  <a:gd name="T1" fmla="*/ 4 h 1468"/>
                  <a:gd name="T2" fmla="*/ 3 w 1229"/>
                  <a:gd name="T3" fmla="*/ 4 h 1468"/>
                  <a:gd name="T4" fmla="*/ 3 w 1229"/>
                  <a:gd name="T5" fmla="*/ 3 h 1468"/>
                  <a:gd name="T6" fmla="*/ 3 w 1229"/>
                  <a:gd name="T7" fmla="*/ 3 h 1468"/>
                  <a:gd name="T8" fmla="*/ 3 w 1229"/>
                  <a:gd name="T9" fmla="*/ 3 h 1468"/>
                  <a:gd name="T10" fmla="*/ 4 w 1229"/>
                  <a:gd name="T11" fmla="*/ 2 h 1468"/>
                  <a:gd name="T12" fmla="*/ 4 w 1229"/>
                  <a:gd name="T13" fmla="*/ 2 h 1468"/>
                  <a:gd name="T14" fmla="*/ 3 w 1229"/>
                  <a:gd name="T15" fmla="*/ 2 h 1468"/>
                  <a:gd name="T16" fmla="*/ 3 w 1229"/>
                  <a:gd name="T17" fmla="*/ 1 h 1468"/>
                  <a:gd name="T18" fmla="*/ 3 w 1229"/>
                  <a:gd name="T19" fmla="*/ 1 h 1468"/>
                  <a:gd name="T20" fmla="*/ 3 w 1229"/>
                  <a:gd name="T21" fmla="*/ 1 h 1468"/>
                  <a:gd name="T22" fmla="*/ 3 w 1229"/>
                  <a:gd name="T23" fmla="*/ 1 h 1468"/>
                  <a:gd name="T24" fmla="*/ 3 w 1229"/>
                  <a:gd name="T25" fmla="*/ 1 h 1468"/>
                  <a:gd name="T26" fmla="*/ 3 w 1229"/>
                  <a:gd name="T27" fmla="*/ 1 h 1468"/>
                  <a:gd name="T28" fmla="*/ 3 w 1229"/>
                  <a:gd name="T29" fmla="*/ 1 h 1468"/>
                  <a:gd name="T30" fmla="*/ 3 w 1229"/>
                  <a:gd name="T31" fmla="*/ 0 h 1468"/>
                  <a:gd name="T32" fmla="*/ 3 w 1229"/>
                  <a:gd name="T33" fmla="*/ 1 h 1468"/>
                  <a:gd name="T34" fmla="*/ 3 w 1229"/>
                  <a:gd name="T35" fmla="*/ 1 h 1468"/>
                  <a:gd name="T36" fmla="*/ 3 w 1229"/>
                  <a:gd name="T37" fmla="*/ 1 h 1468"/>
                  <a:gd name="T38" fmla="*/ 3 w 1229"/>
                  <a:gd name="T39" fmla="*/ 1 h 1468"/>
                  <a:gd name="T40" fmla="*/ 3 w 1229"/>
                  <a:gd name="T41" fmla="*/ 0 h 1468"/>
                  <a:gd name="T42" fmla="*/ 3 w 1229"/>
                  <a:gd name="T43" fmla="*/ 0 h 1468"/>
                  <a:gd name="T44" fmla="*/ 3 w 1229"/>
                  <a:gd name="T45" fmla="*/ 0 h 1468"/>
                  <a:gd name="T46" fmla="*/ 3 w 1229"/>
                  <a:gd name="T47" fmla="*/ 0 h 1468"/>
                  <a:gd name="T48" fmla="*/ 2 w 1229"/>
                  <a:gd name="T49" fmla="*/ 0 h 1468"/>
                  <a:gd name="T50" fmla="*/ 2 w 1229"/>
                  <a:gd name="T51" fmla="*/ 0 h 1468"/>
                  <a:gd name="T52" fmla="*/ 2 w 1229"/>
                  <a:gd name="T53" fmla="*/ 0 h 1468"/>
                  <a:gd name="T54" fmla="*/ 2 w 1229"/>
                  <a:gd name="T55" fmla="*/ 0 h 1468"/>
                  <a:gd name="T56" fmla="*/ 1 w 1229"/>
                  <a:gd name="T57" fmla="*/ 0 h 1468"/>
                  <a:gd name="T58" fmla="*/ 1 w 1229"/>
                  <a:gd name="T59" fmla="*/ 1 h 1468"/>
                  <a:gd name="T60" fmla="*/ 1 w 1229"/>
                  <a:gd name="T61" fmla="*/ 1 h 1468"/>
                  <a:gd name="T62" fmla="*/ 1 w 1229"/>
                  <a:gd name="T63" fmla="*/ 1 h 1468"/>
                  <a:gd name="T64" fmla="*/ 0 w 1229"/>
                  <a:gd name="T65" fmla="*/ 1 h 1468"/>
                  <a:gd name="T66" fmla="*/ 0 w 1229"/>
                  <a:gd name="T67" fmla="*/ 1 h 1468"/>
                  <a:gd name="T68" fmla="*/ 0 w 1229"/>
                  <a:gd name="T69" fmla="*/ 1 h 1468"/>
                  <a:gd name="T70" fmla="*/ 0 w 1229"/>
                  <a:gd name="T71" fmla="*/ 2 h 1468"/>
                  <a:gd name="T72" fmla="*/ 0 w 1229"/>
                  <a:gd name="T73" fmla="*/ 2 h 1468"/>
                  <a:gd name="T74" fmla="*/ 0 w 1229"/>
                  <a:gd name="T75" fmla="*/ 2 h 1468"/>
                  <a:gd name="T76" fmla="*/ 0 w 1229"/>
                  <a:gd name="T77" fmla="*/ 3 h 1468"/>
                  <a:gd name="T78" fmla="*/ 0 w 1229"/>
                  <a:gd name="T79" fmla="*/ 3 h 1468"/>
                  <a:gd name="T80" fmla="*/ 0 w 1229"/>
                  <a:gd name="T81" fmla="*/ 3 h 1468"/>
                  <a:gd name="T82" fmla="*/ 1 w 1229"/>
                  <a:gd name="T83" fmla="*/ 4 h 1468"/>
                  <a:gd name="T84" fmla="*/ 1 w 1229"/>
                  <a:gd name="T85" fmla="*/ 4 h 1468"/>
                  <a:gd name="T86" fmla="*/ 1 w 1229"/>
                  <a:gd name="T87" fmla="*/ 4 h 1468"/>
                  <a:gd name="T88" fmla="*/ 1 w 1229"/>
                  <a:gd name="T89" fmla="*/ 4 h 1468"/>
                  <a:gd name="T90" fmla="*/ 3 w 1229"/>
                  <a:gd name="T91" fmla="*/ 4 h 14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91" name="Freeform 109">
                <a:extLst>
                  <a:ext uri="{FF2B5EF4-FFF2-40B4-BE49-F238E27FC236}">
                    <a16:creationId xmlns:a16="http://schemas.microsoft.com/office/drawing/2014/main" id="{9EA0E513-51A5-47E3-A76F-A9252C8AB5A8}"/>
                  </a:ext>
                </a:extLst>
              </p:cNvPr>
              <p:cNvSpPr>
                <a:spLocks/>
              </p:cNvSpPr>
              <p:nvPr/>
            </p:nvSpPr>
            <p:spPr bwMode="auto">
              <a:xfrm>
                <a:off x="2932" y="1151"/>
                <a:ext cx="77" cy="40"/>
              </a:xfrm>
              <a:custGeom>
                <a:avLst/>
                <a:gdLst>
                  <a:gd name="T0" fmla="*/ 0 w 538"/>
                  <a:gd name="T1" fmla="*/ 0 h 275"/>
                  <a:gd name="T2" fmla="*/ 1 w 538"/>
                  <a:gd name="T3" fmla="*/ 0 h 275"/>
                  <a:gd name="T4" fmla="*/ 1 w 538"/>
                  <a:gd name="T5" fmla="*/ 1 h 275"/>
                  <a:gd name="T6" fmla="*/ 2 w 538"/>
                  <a:gd name="T7" fmla="*/ 1 h 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headEnd/>
                <a:tailEnd/>
              </a:ln>
            </p:spPr>
            <p:txBody>
              <a:bodyPr/>
              <a:lstStyle/>
              <a:p>
                <a:endParaRPr lang="zh-CN" altLang="en-US"/>
              </a:p>
            </p:txBody>
          </p:sp>
          <p:sp>
            <p:nvSpPr>
              <p:cNvPr id="92" name="Freeform 110">
                <a:extLst>
                  <a:ext uri="{FF2B5EF4-FFF2-40B4-BE49-F238E27FC236}">
                    <a16:creationId xmlns:a16="http://schemas.microsoft.com/office/drawing/2014/main" id="{5349FC44-9BA0-4B23-95C1-7D52922DCC25}"/>
                  </a:ext>
                </a:extLst>
              </p:cNvPr>
              <p:cNvSpPr>
                <a:spLocks/>
              </p:cNvSpPr>
              <p:nvPr/>
            </p:nvSpPr>
            <p:spPr bwMode="auto">
              <a:xfrm>
                <a:off x="2885" y="1141"/>
                <a:ext cx="86" cy="91"/>
              </a:xfrm>
              <a:custGeom>
                <a:avLst/>
                <a:gdLst>
                  <a:gd name="T0" fmla="*/ 0 w 601"/>
                  <a:gd name="T1" fmla="*/ 0 h 643"/>
                  <a:gd name="T2" fmla="*/ 1 w 601"/>
                  <a:gd name="T3" fmla="*/ 1 h 643"/>
                  <a:gd name="T4" fmla="*/ 1 w 601"/>
                  <a:gd name="T5" fmla="*/ 1 h 643"/>
                  <a:gd name="T6" fmla="*/ 1 w 601"/>
                  <a:gd name="T7" fmla="*/ 1 h 643"/>
                  <a:gd name="T8" fmla="*/ 2 w 601"/>
                  <a:gd name="T9" fmla="*/ 1 h 643"/>
                  <a:gd name="T10" fmla="*/ 2 w 601"/>
                  <a:gd name="T11" fmla="*/ 2 h 643"/>
                  <a:gd name="T12" fmla="*/ 2 w 601"/>
                  <a:gd name="T13" fmla="*/ 2 h 6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headEnd/>
                <a:tailEnd/>
              </a:ln>
            </p:spPr>
            <p:txBody>
              <a:bodyPr/>
              <a:lstStyle/>
              <a:p>
                <a:endParaRPr lang="zh-CN" altLang="en-US"/>
              </a:p>
            </p:txBody>
          </p:sp>
          <p:sp>
            <p:nvSpPr>
              <p:cNvPr id="93" name="Freeform 111">
                <a:extLst>
                  <a:ext uri="{FF2B5EF4-FFF2-40B4-BE49-F238E27FC236}">
                    <a16:creationId xmlns:a16="http://schemas.microsoft.com/office/drawing/2014/main" id="{333DD7DE-6CD6-4EE7-AA07-CFA2BF6B7DAB}"/>
                  </a:ext>
                </a:extLst>
              </p:cNvPr>
              <p:cNvSpPr>
                <a:spLocks/>
              </p:cNvSpPr>
              <p:nvPr/>
            </p:nvSpPr>
            <p:spPr bwMode="auto">
              <a:xfrm>
                <a:off x="2919" y="1090"/>
                <a:ext cx="57" cy="89"/>
              </a:xfrm>
              <a:custGeom>
                <a:avLst/>
                <a:gdLst>
                  <a:gd name="T0" fmla="*/ 1 w 395"/>
                  <a:gd name="T1" fmla="*/ 0 h 623"/>
                  <a:gd name="T2" fmla="*/ 1 w 395"/>
                  <a:gd name="T3" fmla="*/ 0 h 623"/>
                  <a:gd name="T4" fmla="*/ 1 w 395"/>
                  <a:gd name="T5" fmla="*/ 0 h 623"/>
                  <a:gd name="T6" fmla="*/ 1 w 395"/>
                  <a:gd name="T7" fmla="*/ 0 h 623"/>
                  <a:gd name="T8" fmla="*/ 1 w 395"/>
                  <a:gd name="T9" fmla="*/ 0 h 623"/>
                  <a:gd name="T10" fmla="*/ 1 w 395"/>
                  <a:gd name="T11" fmla="*/ 0 h 623"/>
                  <a:gd name="T12" fmla="*/ 1 w 395"/>
                  <a:gd name="T13" fmla="*/ 0 h 623"/>
                  <a:gd name="T14" fmla="*/ 1 w 395"/>
                  <a:gd name="T15" fmla="*/ 0 h 623"/>
                  <a:gd name="T16" fmla="*/ 0 w 395"/>
                  <a:gd name="T17" fmla="*/ 0 h 623"/>
                  <a:gd name="T18" fmla="*/ 0 w 395"/>
                  <a:gd name="T19" fmla="*/ 1 h 623"/>
                  <a:gd name="T20" fmla="*/ 0 w 395"/>
                  <a:gd name="T21" fmla="*/ 1 h 623"/>
                  <a:gd name="T22" fmla="*/ 0 w 395"/>
                  <a:gd name="T23" fmla="*/ 1 h 623"/>
                  <a:gd name="T24" fmla="*/ 0 w 395"/>
                  <a:gd name="T25" fmla="*/ 2 h 623"/>
                  <a:gd name="T26" fmla="*/ 0 w 395"/>
                  <a:gd name="T27" fmla="*/ 2 h 623"/>
                  <a:gd name="T28" fmla="*/ 0 w 395"/>
                  <a:gd name="T29" fmla="*/ 2 h 623"/>
                  <a:gd name="T30" fmla="*/ 0 w 395"/>
                  <a:gd name="T31" fmla="*/ 2 h 623"/>
                  <a:gd name="T32" fmla="*/ 0 w 395"/>
                  <a:gd name="T33" fmla="*/ 2 h 623"/>
                  <a:gd name="T34" fmla="*/ 1 w 395"/>
                  <a:gd name="T35" fmla="*/ 2 h 623"/>
                  <a:gd name="T36" fmla="*/ 1 w 395"/>
                  <a:gd name="T37" fmla="*/ 1 h 623"/>
                  <a:gd name="T38" fmla="*/ 1 w 395"/>
                  <a:gd name="T39" fmla="*/ 1 h 623"/>
                  <a:gd name="T40" fmla="*/ 1 w 395"/>
                  <a:gd name="T41" fmla="*/ 1 h 623"/>
                  <a:gd name="T42" fmla="*/ 1 w 395"/>
                  <a:gd name="T43" fmla="*/ 1 h 623"/>
                  <a:gd name="T44" fmla="*/ 1 w 395"/>
                  <a:gd name="T45" fmla="*/ 1 h 623"/>
                  <a:gd name="T46" fmla="*/ 1 w 395"/>
                  <a:gd name="T47" fmla="*/ 0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94" name="Freeform 112">
                <a:extLst>
                  <a:ext uri="{FF2B5EF4-FFF2-40B4-BE49-F238E27FC236}">
                    <a16:creationId xmlns:a16="http://schemas.microsoft.com/office/drawing/2014/main" id="{FA7D7EB4-268E-4992-AC3F-149794641855}"/>
                  </a:ext>
                </a:extLst>
              </p:cNvPr>
              <p:cNvSpPr>
                <a:spLocks/>
              </p:cNvSpPr>
              <p:nvPr/>
            </p:nvSpPr>
            <p:spPr bwMode="auto">
              <a:xfrm>
                <a:off x="2925" y="1154"/>
                <a:ext cx="16" cy="21"/>
              </a:xfrm>
              <a:custGeom>
                <a:avLst/>
                <a:gdLst>
                  <a:gd name="T0" fmla="*/ 0 w 114"/>
                  <a:gd name="T1" fmla="*/ 0 h 148"/>
                  <a:gd name="T2" fmla="*/ 0 w 114"/>
                  <a:gd name="T3" fmla="*/ 0 h 148"/>
                  <a:gd name="T4" fmla="*/ 0 w 114"/>
                  <a:gd name="T5" fmla="*/ 0 h 148"/>
                  <a:gd name="T6" fmla="*/ 0 w 114"/>
                  <a:gd name="T7" fmla="*/ 0 h 148"/>
                  <a:gd name="T8" fmla="*/ 0 w 114"/>
                  <a:gd name="T9" fmla="*/ 0 h 148"/>
                  <a:gd name="T10" fmla="*/ 0 w 114"/>
                  <a:gd name="T11" fmla="*/ 0 h 148"/>
                  <a:gd name="T12" fmla="*/ 0 w 114"/>
                  <a:gd name="T13" fmla="*/ 0 h 148"/>
                  <a:gd name="T14" fmla="*/ 0 w 114"/>
                  <a:gd name="T15" fmla="*/ 0 h 148"/>
                  <a:gd name="T16" fmla="*/ 0 w 114"/>
                  <a:gd name="T17" fmla="*/ 0 h 148"/>
                  <a:gd name="T18" fmla="*/ 0 w 114"/>
                  <a:gd name="T19" fmla="*/ 0 h 148"/>
                  <a:gd name="T20" fmla="*/ 0 w 114"/>
                  <a:gd name="T21" fmla="*/ 0 h 148"/>
                  <a:gd name="T22" fmla="*/ 0 w 114"/>
                  <a:gd name="T23" fmla="*/ 0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95" name="Freeform 113">
                <a:extLst>
                  <a:ext uri="{FF2B5EF4-FFF2-40B4-BE49-F238E27FC236}">
                    <a16:creationId xmlns:a16="http://schemas.microsoft.com/office/drawing/2014/main" id="{D2557A73-730A-4C83-917E-7E64BF6E424E}"/>
                  </a:ext>
                </a:extLst>
              </p:cNvPr>
              <p:cNvSpPr>
                <a:spLocks/>
              </p:cNvSpPr>
              <p:nvPr/>
            </p:nvSpPr>
            <p:spPr bwMode="auto">
              <a:xfrm>
                <a:off x="2870" y="962"/>
                <a:ext cx="42" cy="155"/>
              </a:xfrm>
              <a:custGeom>
                <a:avLst/>
                <a:gdLst>
                  <a:gd name="T0" fmla="*/ 1 w 290"/>
                  <a:gd name="T1" fmla="*/ 3 h 1090"/>
                  <a:gd name="T2" fmla="*/ 1 w 290"/>
                  <a:gd name="T3" fmla="*/ 3 h 1090"/>
                  <a:gd name="T4" fmla="*/ 1 w 290"/>
                  <a:gd name="T5" fmla="*/ 2 h 1090"/>
                  <a:gd name="T6" fmla="*/ 1 w 290"/>
                  <a:gd name="T7" fmla="*/ 2 h 1090"/>
                  <a:gd name="T8" fmla="*/ 1 w 290"/>
                  <a:gd name="T9" fmla="*/ 2 h 1090"/>
                  <a:gd name="T10" fmla="*/ 1 w 290"/>
                  <a:gd name="T11" fmla="*/ 2 h 1090"/>
                  <a:gd name="T12" fmla="*/ 1 w 290"/>
                  <a:gd name="T13" fmla="*/ 1 h 1090"/>
                  <a:gd name="T14" fmla="*/ 1 w 290"/>
                  <a:gd name="T15" fmla="*/ 1 h 1090"/>
                  <a:gd name="T16" fmla="*/ 1 w 290"/>
                  <a:gd name="T17" fmla="*/ 1 h 1090"/>
                  <a:gd name="T18" fmla="*/ 1 w 290"/>
                  <a:gd name="T19" fmla="*/ 1 h 1090"/>
                  <a:gd name="T20" fmla="*/ 1 w 290"/>
                  <a:gd name="T21" fmla="*/ 0 h 1090"/>
                  <a:gd name="T22" fmla="*/ 1 w 290"/>
                  <a:gd name="T23" fmla="*/ 0 h 1090"/>
                  <a:gd name="T24" fmla="*/ 1 w 290"/>
                  <a:gd name="T25" fmla="*/ 0 h 1090"/>
                  <a:gd name="T26" fmla="*/ 1 w 290"/>
                  <a:gd name="T27" fmla="*/ 0 h 1090"/>
                  <a:gd name="T28" fmla="*/ 1 w 290"/>
                  <a:gd name="T29" fmla="*/ 0 h 1090"/>
                  <a:gd name="T30" fmla="*/ 0 w 290"/>
                  <a:gd name="T31" fmla="*/ 0 h 1090"/>
                  <a:gd name="T32" fmla="*/ 0 w 290"/>
                  <a:gd name="T33" fmla="*/ 0 h 1090"/>
                  <a:gd name="T34" fmla="*/ 0 w 290"/>
                  <a:gd name="T35" fmla="*/ 0 h 1090"/>
                  <a:gd name="T36" fmla="*/ 0 w 290"/>
                  <a:gd name="T37" fmla="*/ 0 h 1090"/>
                  <a:gd name="T38" fmla="*/ 0 w 290"/>
                  <a:gd name="T39" fmla="*/ 1 h 1090"/>
                  <a:gd name="T40" fmla="*/ 0 w 290"/>
                  <a:gd name="T41" fmla="*/ 1 h 1090"/>
                  <a:gd name="T42" fmla="*/ 0 w 290"/>
                  <a:gd name="T43" fmla="*/ 1 h 1090"/>
                  <a:gd name="T44" fmla="*/ 0 w 290"/>
                  <a:gd name="T45" fmla="*/ 1 h 1090"/>
                  <a:gd name="T46" fmla="*/ 0 w 290"/>
                  <a:gd name="T47" fmla="*/ 2 h 1090"/>
                  <a:gd name="T48" fmla="*/ 0 w 290"/>
                  <a:gd name="T49" fmla="*/ 2 h 1090"/>
                  <a:gd name="T50" fmla="*/ 0 w 290"/>
                  <a:gd name="T51" fmla="*/ 2 h 1090"/>
                  <a:gd name="T52" fmla="*/ 0 w 290"/>
                  <a:gd name="T53" fmla="*/ 3 h 1090"/>
                  <a:gd name="T54" fmla="*/ 0 w 290"/>
                  <a:gd name="T55" fmla="*/ 3 h 1090"/>
                  <a:gd name="T56" fmla="*/ 0 w 290"/>
                  <a:gd name="T57" fmla="*/ 3 h 1090"/>
                  <a:gd name="T58" fmla="*/ 1 w 290"/>
                  <a:gd name="T59" fmla="*/ 3 h 1090"/>
                  <a:gd name="T60" fmla="*/ 1 w 290"/>
                  <a:gd name="T61" fmla="*/ 3 h 10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96" name="Freeform 114">
                <a:extLst>
                  <a:ext uri="{FF2B5EF4-FFF2-40B4-BE49-F238E27FC236}">
                    <a16:creationId xmlns:a16="http://schemas.microsoft.com/office/drawing/2014/main" id="{CC8800E4-AB98-4FC2-9408-6E38285EBC9F}"/>
                  </a:ext>
                </a:extLst>
              </p:cNvPr>
              <p:cNvSpPr>
                <a:spLocks/>
              </p:cNvSpPr>
              <p:nvPr/>
            </p:nvSpPr>
            <p:spPr bwMode="auto">
              <a:xfrm>
                <a:off x="2968" y="1156"/>
                <a:ext cx="31" cy="4"/>
              </a:xfrm>
              <a:custGeom>
                <a:avLst/>
                <a:gdLst>
                  <a:gd name="T0" fmla="*/ 1 w 221"/>
                  <a:gd name="T1" fmla="*/ 0 h 28"/>
                  <a:gd name="T2" fmla="*/ 0 w 221"/>
                  <a:gd name="T3" fmla="*/ 0 h 28"/>
                  <a:gd name="T4" fmla="*/ 0 w 221"/>
                  <a:gd name="T5" fmla="*/ 0 h 28"/>
                  <a:gd name="T6" fmla="*/ 0 w 221"/>
                  <a:gd name="T7" fmla="*/ 0 h 28"/>
                  <a:gd name="T8" fmla="*/ 0 w 2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headEnd/>
                <a:tailEnd/>
              </a:ln>
            </p:spPr>
            <p:txBody>
              <a:bodyPr/>
              <a:lstStyle/>
              <a:p>
                <a:endParaRPr lang="zh-CN" altLang="en-US"/>
              </a:p>
            </p:txBody>
          </p:sp>
          <p:sp>
            <p:nvSpPr>
              <p:cNvPr id="97" name="Freeform 115">
                <a:extLst>
                  <a:ext uri="{FF2B5EF4-FFF2-40B4-BE49-F238E27FC236}">
                    <a16:creationId xmlns:a16="http://schemas.microsoft.com/office/drawing/2014/main" id="{C397386B-5736-4D5E-A843-AF66C0F880C2}"/>
                  </a:ext>
                </a:extLst>
              </p:cNvPr>
              <p:cNvSpPr>
                <a:spLocks/>
              </p:cNvSpPr>
              <p:nvPr/>
            </p:nvSpPr>
            <p:spPr bwMode="auto">
              <a:xfrm>
                <a:off x="2872" y="1264"/>
                <a:ext cx="26" cy="2"/>
              </a:xfrm>
              <a:custGeom>
                <a:avLst/>
                <a:gdLst>
                  <a:gd name="T0" fmla="*/ 0 w 181"/>
                  <a:gd name="T1" fmla="*/ 0 h 14"/>
                  <a:gd name="T2" fmla="*/ 0 w 181"/>
                  <a:gd name="T3" fmla="*/ 0 h 14"/>
                  <a:gd name="T4" fmla="*/ 0 w 181"/>
                  <a:gd name="T5" fmla="*/ 0 h 14"/>
                  <a:gd name="T6" fmla="*/ 1 w 18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headEnd/>
                <a:tailEnd/>
              </a:ln>
            </p:spPr>
            <p:txBody>
              <a:bodyPr/>
              <a:lstStyle/>
              <a:p>
                <a:endParaRPr lang="zh-CN" altLang="en-US"/>
              </a:p>
            </p:txBody>
          </p:sp>
          <p:sp>
            <p:nvSpPr>
              <p:cNvPr id="98" name="Freeform 116">
                <a:extLst>
                  <a:ext uri="{FF2B5EF4-FFF2-40B4-BE49-F238E27FC236}">
                    <a16:creationId xmlns:a16="http://schemas.microsoft.com/office/drawing/2014/main" id="{78B3CDB1-2EEC-4EE7-894D-9199DCF06E18}"/>
                  </a:ext>
                </a:extLst>
              </p:cNvPr>
              <p:cNvSpPr>
                <a:spLocks/>
              </p:cNvSpPr>
              <p:nvPr/>
            </p:nvSpPr>
            <p:spPr bwMode="auto">
              <a:xfrm>
                <a:off x="2928" y="1104"/>
                <a:ext cx="53" cy="72"/>
              </a:xfrm>
              <a:custGeom>
                <a:avLst/>
                <a:gdLst>
                  <a:gd name="T0" fmla="*/ 1 w 370"/>
                  <a:gd name="T1" fmla="*/ 0 h 501"/>
                  <a:gd name="T2" fmla="*/ 1 w 370"/>
                  <a:gd name="T3" fmla="*/ 0 h 501"/>
                  <a:gd name="T4" fmla="*/ 1 w 370"/>
                  <a:gd name="T5" fmla="*/ 1 h 501"/>
                  <a:gd name="T6" fmla="*/ 1 w 370"/>
                  <a:gd name="T7" fmla="*/ 1 h 501"/>
                  <a:gd name="T8" fmla="*/ 1 w 370"/>
                  <a:gd name="T9" fmla="*/ 1 h 501"/>
                  <a:gd name="T10" fmla="*/ 1 w 370"/>
                  <a:gd name="T11" fmla="*/ 1 h 501"/>
                  <a:gd name="T12" fmla="*/ 1 w 370"/>
                  <a:gd name="T13" fmla="*/ 1 h 501"/>
                  <a:gd name="T14" fmla="*/ 0 w 370"/>
                  <a:gd name="T15" fmla="*/ 1 h 501"/>
                  <a:gd name="T16" fmla="*/ 0 w 370"/>
                  <a:gd name="T17" fmla="*/ 1 h 501"/>
                  <a:gd name="T18" fmla="*/ 0 w 370"/>
                  <a:gd name="T19" fmla="*/ 1 h 501"/>
                  <a:gd name="T20" fmla="*/ 0 w 370"/>
                  <a:gd name="T21" fmla="*/ 1 h 501"/>
                  <a:gd name="T22" fmla="*/ 0 w 370"/>
                  <a:gd name="T23" fmla="*/ 1 h 501"/>
                  <a:gd name="T24" fmla="*/ 0 w 370"/>
                  <a:gd name="T25" fmla="*/ 1 h 501"/>
                  <a:gd name="T26" fmla="*/ 0 w 370"/>
                  <a:gd name="T27" fmla="*/ 1 h 501"/>
                  <a:gd name="T28" fmla="*/ 0 w 370"/>
                  <a:gd name="T29" fmla="*/ 1 h 501"/>
                  <a:gd name="T30" fmla="*/ 0 w 370"/>
                  <a:gd name="T31" fmla="*/ 1 h 501"/>
                  <a:gd name="T32" fmla="*/ 0 w 370"/>
                  <a:gd name="T33" fmla="*/ 1 h 501"/>
                  <a:gd name="T34" fmla="*/ 0 w 370"/>
                  <a:gd name="T35" fmla="*/ 0 h 501"/>
                  <a:gd name="T36" fmla="*/ 1 w 370"/>
                  <a:gd name="T37" fmla="*/ 0 h 501"/>
                  <a:gd name="T38" fmla="*/ 1 w 370"/>
                  <a:gd name="T39" fmla="*/ 0 h 501"/>
                  <a:gd name="T40" fmla="*/ 1 w 370"/>
                  <a:gd name="T41" fmla="*/ 0 h 501"/>
                  <a:gd name="T42" fmla="*/ 1 w 370"/>
                  <a:gd name="T43" fmla="*/ 0 h 501"/>
                  <a:gd name="T44" fmla="*/ 1 w 370"/>
                  <a:gd name="T45" fmla="*/ 0 h 501"/>
                  <a:gd name="T46" fmla="*/ 1 w 370"/>
                  <a:gd name="T47" fmla="*/ 0 h 5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99" name="Freeform 117">
                <a:extLst>
                  <a:ext uri="{FF2B5EF4-FFF2-40B4-BE49-F238E27FC236}">
                    <a16:creationId xmlns:a16="http://schemas.microsoft.com/office/drawing/2014/main" id="{31430D11-C038-4EB9-BD19-1FF321D1F06D}"/>
                  </a:ext>
                </a:extLst>
              </p:cNvPr>
              <p:cNvSpPr>
                <a:spLocks/>
              </p:cNvSpPr>
              <p:nvPr/>
            </p:nvSpPr>
            <p:spPr bwMode="auto">
              <a:xfrm>
                <a:off x="2948" y="1163"/>
                <a:ext cx="14" cy="17"/>
              </a:xfrm>
              <a:custGeom>
                <a:avLst/>
                <a:gdLst>
                  <a:gd name="T0" fmla="*/ 0 w 98"/>
                  <a:gd name="T1" fmla="*/ 0 h 114"/>
                  <a:gd name="T2" fmla="*/ 0 w 98"/>
                  <a:gd name="T3" fmla="*/ 0 h 114"/>
                  <a:gd name="T4" fmla="*/ 0 w 98"/>
                  <a:gd name="T5" fmla="*/ 0 h 114"/>
                  <a:gd name="T6" fmla="*/ 0 w 98"/>
                  <a:gd name="T7" fmla="*/ 0 h 114"/>
                  <a:gd name="T8" fmla="*/ 0 w 98"/>
                  <a:gd name="T9" fmla="*/ 0 h 114"/>
                  <a:gd name="T10" fmla="*/ 0 w 98"/>
                  <a:gd name="T11" fmla="*/ 0 h 114"/>
                  <a:gd name="T12" fmla="*/ 0 w 98"/>
                  <a:gd name="T13" fmla="*/ 0 h 114"/>
                  <a:gd name="T14" fmla="*/ 0 w 98"/>
                  <a:gd name="T15" fmla="*/ 0 h 114"/>
                  <a:gd name="T16" fmla="*/ 0 w 98"/>
                  <a:gd name="T17" fmla="*/ 0 h 114"/>
                  <a:gd name="T18" fmla="*/ 0 w 98"/>
                  <a:gd name="T19" fmla="*/ 0 h 114"/>
                  <a:gd name="T20" fmla="*/ 0 w 98"/>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100" name="Freeform 118">
                <a:extLst>
                  <a:ext uri="{FF2B5EF4-FFF2-40B4-BE49-F238E27FC236}">
                    <a16:creationId xmlns:a16="http://schemas.microsoft.com/office/drawing/2014/main" id="{C705F591-4E29-45AE-BE1F-D0665E40C8EF}"/>
                  </a:ext>
                </a:extLst>
              </p:cNvPr>
              <p:cNvSpPr>
                <a:spLocks/>
              </p:cNvSpPr>
              <p:nvPr/>
            </p:nvSpPr>
            <p:spPr bwMode="auto">
              <a:xfrm>
                <a:off x="2902" y="1083"/>
                <a:ext cx="45" cy="90"/>
              </a:xfrm>
              <a:custGeom>
                <a:avLst/>
                <a:gdLst>
                  <a:gd name="T0" fmla="*/ 1 w 317"/>
                  <a:gd name="T1" fmla="*/ 0 h 626"/>
                  <a:gd name="T2" fmla="*/ 1 w 317"/>
                  <a:gd name="T3" fmla="*/ 0 h 626"/>
                  <a:gd name="T4" fmla="*/ 1 w 317"/>
                  <a:gd name="T5" fmla="*/ 0 h 626"/>
                  <a:gd name="T6" fmla="*/ 1 w 317"/>
                  <a:gd name="T7" fmla="*/ 0 h 626"/>
                  <a:gd name="T8" fmla="*/ 1 w 317"/>
                  <a:gd name="T9" fmla="*/ 0 h 626"/>
                  <a:gd name="T10" fmla="*/ 0 w 317"/>
                  <a:gd name="T11" fmla="*/ 0 h 626"/>
                  <a:gd name="T12" fmla="*/ 0 w 317"/>
                  <a:gd name="T13" fmla="*/ 0 h 626"/>
                  <a:gd name="T14" fmla="*/ 0 w 317"/>
                  <a:gd name="T15" fmla="*/ 0 h 626"/>
                  <a:gd name="T16" fmla="*/ 0 w 317"/>
                  <a:gd name="T17" fmla="*/ 1 h 626"/>
                  <a:gd name="T18" fmla="*/ 0 w 317"/>
                  <a:gd name="T19" fmla="*/ 1 h 626"/>
                  <a:gd name="T20" fmla="*/ 0 w 317"/>
                  <a:gd name="T21" fmla="*/ 2 h 626"/>
                  <a:gd name="T22" fmla="*/ 0 w 317"/>
                  <a:gd name="T23" fmla="*/ 2 h 626"/>
                  <a:gd name="T24" fmla="*/ 0 w 317"/>
                  <a:gd name="T25" fmla="*/ 2 h 626"/>
                  <a:gd name="T26" fmla="*/ 0 w 317"/>
                  <a:gd name="T27" fmla="*/ 2 h 626"/>
                  <a:gd name="T28" fmla="*/ 0 w 317"/>
                  <a:gd name="T29" fmla="*/ 2 h 626"/>
                  <a:gd name="T30" fmla="*/ 1 w 317"/>
                  <a:gd name="T31" fmla="*/ 2 h 626"/>
                  <a:gd name="T32" fmla="*/ 1 w 317"/>
                  <a:gd name="T33" fmla="*/ 1 h 626"/>
                  <a:gd name="T34" fmla="*/ 1 w 317"/>
                  <a:gd name="T35" fmla="*/ 1 h 626"/>
                  <a:gd name="T36" fmla="*/ 1 w 317"/>
                  <a:gd name="T37" fmla="*/ 1 h 626"/>
                  <a:gd name="T38" fmla="*/ 1 w 317"/>
                  <a:gd name="T39" fmla="*/ 0 h 626"/>
                  <a:gd name="T40" fmla="*/ 1 w 317"/>
                  <a:gd name="T41" fmla="*/ 0 h 6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101" name="Freeform 119">
                <a:extLst>
                  <a:ext uri="{FF2B5EF4-FFF2-40B4-BE49-F238E27FC236}">
                    <a16:creationId xmlns:a16="http://schemas.microsoft.com/office/drawing/2014/main" id="{A270941A-A26C-4D84-B0B0-542B7045030C}"/>
                  </a:ext>
                </a:extLst>
              </p:cNvPr>
              <p:cNvSpPr>
                <a:spLocks/>
              </p:cNvSpPr>
              <p:nvPr/>
            </p:nvSpPr>
            <p:spPr bwMode="auto">
              <a:xfrm>
                <a:off x="2904" y="1147"/>
                <a:ext cx="19" cy="21"/>
              </a:xfrm>
              <a:custGeom>
                <a:avLst/>
                <a:gdLst>
                  <a:gd name="T0" fmla="*/ 0 w 132"/>
                  <a:gd name="T1" fmla="*/ 0 h 152"/>
                  <a:gd name="T2" fmla="*/ 0 w 132"/>
                  <a:gd name="T3" fmla="*/ 0 h 152"/>
                  <a:gd name="T4" fmla="*/ 0 w 132"/>
                  <a:gd name="T5" fmla="*/ 0 h 152"/>
                  <a:gd name="T6" fmla="*/ 0 w 132"/>
                  <a:gd name="T7" fmla="*/ 0 h 152"/>
                  <a:gd name="T8" fmla="*/ 0 w 132"/>
                  <a:gd name="T9" fmla="*/ 0 h 152"/>
                  <a:gd name="T10" fmla="*/ 0 w 132"/>
                  <a:gd name="T11" fmla="*/ 0 h 152"/>
                  <a:gd name="T12" fmla="*/ 0 w 132"/>
                  <a:gd name="T13" fmla="*/ 0 h 152"/>
                  <a:gd name="T14" fmla="*/ 0 w 132"/>
                  <a:gd name="T15" fmla="*/ 0 h 152"/>
                  <a:gd name="T16" fmla="*/ 0 w 132"/>
                  <a:gd name="T17" fmla="*/ 0 h 152"/>
                  <a:gd name="T18" fmla="*/ 0 w 132"/>
                  <a:gd name="T19" fmla="*/ 0 h 152"/>
                  <a:gd name="T20" fmla="*/ 0 w 132"/>
                  <a:gd name="T21" fmla="*/ 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102" name="Freeform 120">
                <a:extLst>
                  <a:ext uri="{FF2B5EF4-FFF2-40B4-BE49-F238E27FC236}">
                    <a16:creationId xmlns:a16="http://schemas.microsoft.com/office/drawing/2014/main" id="{C449A4C1-3F20-4894-B84B-A6FE31B429EA}"/>
                  </a:ext>
                </a:extLst>
              </p:cNvPr>
              <p:cNvSpPr>
                <a:spLocks/>
              </p:cNvSpPr>
              <p:nvPr/>
            </p:nvSpPr>
            <p:spPr bwMode="auto">
              <a:xfrm>
                <a:off x="2833" y="1089"/>
                <a:ext cx="83" cy="135"/>
              </a:xfrm>
              <a:custGeom>
                <a:avLst/>
                <a:gdLst>
                  <a:gd name="T0" fmla="*/ 1 w 578"/>
                  <a:gd name="T1" fmla="*/ 0 h 941"/>
                  <a:gd name="T2" fmla="*/ 1 w 578"/>
                  <a:gd name="T3" fmla="*/ 0 h 941"/>
                  <a:gd name="T4" fmla="*/ 1 w 578"/>
                  <a:gd name="T5" fmla="*/ 0 h 941"/>
                  <a:gd name="T6" fmla="*/ 1 w 578"/>
                  <a:gd name="T7" fmla="*/ 0 h 941"/>
                  <a:gd name="T8" fmla="*/ 2 w 578"/>
                  <a:gd name="T9" fmla="*/ 0 h 941"/>
                  <a:gd name="T10" fmla="*/ 2 w 578"/>
                  <a:gd name="T11" fmla="*/ 0 h 941"/>
                  <a:gd name="T12" fmla="*/ 2 w 578"/>
                  <a:gd name="T13" fmla="*/ 0 h 941"/>
                  <a:gd name="T14" fmla="*/ 2 w 578"/>
                  <a:gd name="T15" fmla="*/ 0 h 941"/>
                  <a:gd name="T16" fmla="*/ 2 w 578"/>
                  <a:gd name="T17" fmla="*/ 0 h 941"/>
                  <a:gd name="T18" fmla="*/ 2 w 578"/>
                  <a:gd name="T19" fmla="*/ 0 h 941"/>
                  <a:gd name="T20" fmla="*/ 2 w 578"/>
                  <a:gd name="T21" fmla="*/ 1 h 941"/>
                  <a:gd name="T22" fmla="*/ 1 w 578"/>
                  <a:gd name="T23" fmla="*/ 1 h 941"/>
                  <a:gd name="T24" fmla="*/ 1 w 578"/>
                  <a:gd name="T25" fmla="*/ 1 h 941"/>
                  <a:gd name="T26" fmla="*/ 1 w 578"/>
                  <a:gd name="T27" fmla="*/ 1 h 941"/>
                  <a:gd name="T28" fmla="*/ 1 w 578"/>
                  <a:gd name="T29" fmla="*/ 1 h 941"/>
                  <a:gd name="T30" fmla="*/ 1 w 578"/>
                  <a:gd name="T31" fmla="*/ 1 h 941"/>
                  <a:gd name="T32" fmla="*/ 1 w 578"/>
                  <a:gd name="T33" fmla="*/ 2 h 941"/>
                  <a:gd name="T34" fmla="*/ 1 w 578"/>
                  <a:gd name="T35" fmla="*/ 2 h 941"/>
                  <a:gd name="T36" fmla="*/ 1 w 578"/>
                  <a:gd name="T37" fmla="*/ 2 h 941"/>
                  <a:gd name="T38" fmla="*/ 1 w 578"/>
                  <a:gd name="T39" fmla="*/ 2 h 941"/>
                  <a:gd name="T40" fmla="*/ 1 w 578"/>
                  <a:gd name="T41" fmla="*/ 2 h 941"/>
                  <a:gd name="T42" fmla="*/ 1 w 578"/>
                  <a:gd name="T43" fmla="*/ 3 h 941"/>
                  <a:gd name="T44" fmla="*/ 1 w 578"/>
                  <a:gd name="T45" fmla="*/ 3 h 941"/>
                  <a:gd name="T46" fmla="*/ 0 w 578"/>
                  <a:gd name="T47" fmla="*/ 3 h 941"/>
                  <a:gd name="T48" fmla="*/ 0 w 578"/>
                  <a:gd name="T49" fmla="*/ 3 h 941"/>
                  <a:gd name="T50" fmla="*/ 0 w 578"/>
                  <a:gd name="T51" fmla="*/ 3 h 941"/>
                  <a:gd name="T52" fmla="*/ 0 w 578"/>
                  <a:gd name="T53" fmla="*/ 2 h 941"/>
                  <a:gd name="T54" fmla="*/ 0 w 578"/>
                  <a:gd name="T55" fmla="*/ 2 h 941"/>
                  <a:gd name="T56" fmla="*/ 0 w 578"/>
                  <a:gd name="T57" fmla="*/ 2 h 941"/>
                  <a:gd name="T58" fmla="*/ 0 w 578"/>
                  <a:gd name="T59" fmla="*/ 2 h 941"/>
                  <a:gd name="T60" fmla="*/ 0 w 578"/>
                  <a:gd name="T61" fmla="*/ 1 h 941"/>
                  <a:gd name="T62" fmla="*/ 0 w 578"/>
                  <a:gd name="T63" fmla="*/ 1 h 941"/>
                  <a:gd name="T64" fmla="*/ 0 w 578"/>
                  <a:gd name="T65" fmla="*/ 0 h 941"/>
                  <a:gd name="T66" fmla="*/ 1 w 578"/>
                  <a:gd name="T67" fmla="*/ 0 h 941"/>
                  <a:gd name="T68" fmla="*/ 1 w 578"/>
                  <a:gd name="T69" fmla="*/ 0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103" name="Freeform 121">
                <a:extLst>
                  <a:ext uri="{FF2B5EF4-FFF2-40B4-BE49-F238E27FC236}">
                    <a16:creationId xmlns:a16="http://schemas.microsoft.com/office/drawing/2014/main" id="{6B00105B-95C5-49B9-893F-2317332C9CCC}"/>
                  </a:ext>
                </a:extLst>
              </p:cNvPr>
              <p:cNvSpPr>
                <a:spLocks/>
              </p:cNvSpPr>
              <p:nvPr/>
            </p:nvSpPr>
            <p:spPr bwMode="auto">
              <a:xfrm>
                <a:off x="2883" y="1090"/>
                <a:ext cx="30" cy="21"/>
              </a:xfrm>
              <a:custGeom>
                <a:avLst/>
                <a:gdLst>
                  <a:gd name="T0" fmla="*/ 0 w 210"/>
                  <a:gd name="T1" fmla="*/ 0 h 149"/>
                  <a:gd name="T2" fmla="*/ 0 w 210"/>
                  <a:gd name="T3" fmla="*/ 0 h 149"/>
                  <a:gd name="T4" fmla="*/ 0 w 210"/>
                  <a:gd name="T5" fmla="*/ 0 h 149"/>
                  <a:gd name="T6" fmla="*/ 0 w 210"/>
                  <a:gd name="T7" fmla="*/ 0 h 149"/>
                  <a:gd name="T8" fmla="*/ 1 w 210"/>
                  <a:gd name="T9" fmla="*/ 0 h 149"/>
                  <a:gd name="T10" fmla="*/ 1 w 210"/>
                  <a:gd name="T11" fmla="*/ 0 h 149"/>
                  <a:gd name="T12" fmla="*/ 1 w 210"/>
                  <a:gd name="T13" fmla="*/ 0 h 149"/>
                  <a:gd name="T14" fmla="*/ 1 w 210"/>
                  <a:gd name="T15" fmla="*/ 0 h 149"/>
                  <a:gd name="T16" fmla="*/ 0 w 210"/>
                  <a:gd name="T17" fmla="*/ 0 h 149"/>
                  <a:gd name="T18" fmla="*/ 0 w 210"/>
                  <a:gd name="T19" fmla="*/ 0 h 149"/>
                  <a:gd name="T20" fmla="*/ 0 w 210"/>
                  <a:gd name="T21" fmla="*/ 0 h 149"/>
                  <a:gd name="T22" fmla="*/ 0 w 210"/>
                  <a:gd name="T23" fmla="*/ 0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104" name="Freeform 122">
                <a:extLst>
                  <a:ext uri="{FF2B5EF4-FFF2-40B4-BE49-F238E27FC236}">
                    <a16:creationId xmlns:a16="http://schemas.microsoft.com/office/drawing/2014/main" id="{81994713-3E7B-4453-A500-9F8DF26931C4}"/>
                  </a:ext>
                </a:extLst>
              </p:cNvPr>
              <p:cNvSpPr>
                <a:spLocks/>
              </p:cNvSpPr>
              <p:nvPr/>
            </p:nvSpPr>
            <p:spPr bwMode="auto">
              <a:xfrm>
                <a:off x="2974" y="1146"/>
                <a:ext cx="1" cy="6"/>
              </a:xfrm>
              <a:custGeom>
                <a:avLst/>
                <a:gdLst>
                  <a:gd name="T0" fmla="*/ 0 w 7"/>
                  <a:gd name="T1" fmla="*/ 0 h 42"/>
                  <a:gd name="T2" fmla="*/ 0 w 7"/>
                  <a:gd name="T3" fmla="*/ 0 h 42"/>
                  <a:gd name="T4" fmla="*/ 0 w 7"/>
                  <a:gd name="T5" fmla="*/ 0 h 42"/>
                  <a:gd name="T6" fmla="*/ 0 60000 65536"/>
                  <a:gd name="T7" fmla="*/ 0 60000 65536"/>
                  <a:gd name="T8" fmla="*/ 0 60000 65536"/>
                </a:gdLst>
                <a:ahLst/>
                <a:cxnLst>
                  <a:cxn ang="T6">
                    <a:pos x="T0" y="T1"/>
                  </a:cxn>
                  <a:cxn ang="T7">
                    <a:pos x="T2" y="T3"/>
                  </a:cxn>
                  <a:cxn ang="T8">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headEnd/>
                <a:tailEnd/>
              </a:ln>
            </p:spPr>
            <p:txBody>
              <a:bodyPr/>
              <a:lstStyle/>
              <a:p>
                <a:endParaRPr lang="zh-CN" altLang="en-US"/>
              </a:p>
            </p:txBody>
          </p:sp>
        </p:grpSp>
      </p:grpSp>
      <p:sp>
        <p:nvSpPr>
          <p:cNvPr id="130" name="AutoShape 123">
            <a:extLst>
              <a:ext uri="{FF2B5EF4-FFF2-40B4-BE49-F238E27FC236}">
                <a16:creationId xmlns:a16="http://schemas.microsoft.com/office/drawing/2014/main" id="{2319B43A-00EB-4042-8CA2-85204DB7F896}"/>
              </a:ext>
            </a:extLst>
          </p:cNvPr>
          <p:cNvSpPr>
            <a:spLocks noChangeArrowheads="1"/>
          </p:cNvSpPr>
          <p:nvPr/>
        </p:nvSpPr>
        <p:spPr bwMode="auto">
          <a:xfrm>
            <a:off x="250825" y="2761001"/>
            <a:ext cx="7010400" cy="1981200"/>
          </a:xfrm>
          <a:prstGeom prst="cloudCallout">
            <a:avLst>
              <a:gd name="adj1" fmla="val -32792"/>
              <a:gd name="adj2" fmla="val 73639"/>
            </a:avLst>
          </a:prstGeom>
          <a:gradFill rotWithShape="0">
            <a:gsLst>
              <a:gs pos="0">
                <a:srgbClr val="CCFFCC"/>
              </a:gs>
              <a:gs pos="100000">
                <a:srgbClr val="FFFFFF"/>
              </a:gs>
            </a:gsLst>
            <a:lin ang="189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dirty="0">
              <a:solidFill>
                <a:srgbClr val="0D466D"/>
              </a:solidFill>
              <a:latin typeface="Verdana" panose="020B0604030504040204" pitchFamily="34" charset="0"/>
            </a:endParaRPr>
          </a:p>
        </p:txBody>
      </p:sp>
      <p:sp>
        <p:nvSpPr>
          <p:cNvPr id="131" name="AutoShape 124">
            <a:extLst>
              <a:ext uri="{FF2B5EF4-FFF2-40B4-BE49-F238E27FC236}">
                <a16:creationId xmlns:a16="http://schemas.microsoft.com/office/drawing/2014/main" id="{AC44AE93-BE3D-4D2C-AD99-283EDAA519F0}"/>
              </a:ext>
            </a:extLst>
          </p:cNvPr>
          <p:cNvSpPr>
            <a:spLocks noChangeArrowheads="1"/>
          </p:cNvSpPr>
          <p:nvPr/>
        </p:nvSpPr>
        <p:spPr bwMode="auto">
          <a:xfrm>
            <a:off x="358302" y="1741832"/>
            <a:ext cx="5791200" cy="1066800"/>
          </a:xfrm>
          <a:prstGeom prst="cloudCallout">
            <a:avLst>
              <a:gd name="adj1" fmla="val 74093"/>
              <a:gd name="adj2" fmla="val 18695"/>
            </a:avLst>
          </a:prstGeom>
          <a:gradFill rotWithShape="0">
            <a:gsLst>
              <a:gs pos="0">
                <a:srgbClr val="FFFFFF"/>
              </a:gs>
              <a:gs pos="100000">
                <a:srgbClr val="CCFFFF"/>
              </a:gs>
            </a:gsLst>
            <a:lin ang="2700000" scaled="1"/>
          </a:gradFill>
          <a:ln w="9525">
            <a:solidFill>
              <a:srgbClr val="CDB33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0" b="1" dirty="0">
                <a:solidFill>
                  <a:srgbClr val="000000"/>
                </a:solidFill>
                <a:latin typeface="Times New Roman" panose="02020603050405020304" pitchFamily="18" charset="0"/>
                <a:ea typeface="楷体_GB2312" pitchFamily="49" charset="-122"/>
              </a:rPr>
              <a:t>       粒子群优化算法的思想来源是怎样的？</a:t>
            </a:r>
          </a:p>
          <a:p>
            <a:pPr algn="ctr" eaLnBrk="1" hangingPunct="1"/>
            <a:r>
              <a:rPr kumimoji="1" lang="zh-CN" altLang="en-US" sz="2400" b="1" dirty="0">
                <a:solidFill>
                  <a:srgbClr val="000000"/>
                </a:solidFill>
                <a:latin typeface="Times New Roman" panose="02020603050405020304" pitchFamily="18" charset="0"/>
                <a:ea typeface="楷体_GB2312" pitchFamily="49" charset="-122"/>
              </a:rPr>
              <a:t>它由谁提出的？</a:t>
            </a:r>
          </a:p>
        </p:txBody>
      </p:sp>
      <p:sp>
        <p:nvSpPr>
          <p:cNvPr id="132" name="AutoShape 125">
            <a:extLst>
              <a:ext uri="{FF2B5EF4-FFF2-40B4-BE49-F238E27FC236}">
                <a16:creationId xmlns:a16="http://schemas.microsoft.com/office/drawing/2014/main" id="{54D56176-4B02-402D-BD45-DA0C14600C86}"/>
              </a:ext>
            </a:extLst>
          </p:cNvPr>
          <p:cNvSpPr>
            <a:spLocks noChangeArrowheads="1"/>
          </p:cNvSpPr>
          <p:nvPr/>
        </p:nvSpPr>
        <p:spPr bwMode="auto">
          <a:xfrm>
            <a:off x="2615084" y="4672612"/>
            <a:ext cx="6468616" cy="2133600"/>
          </a:xfrm>
          <a:prstGeom prst="cloudCallout">
            <a:avLst>
              <a:gd name="adj1" fmla="val -62353"/>
              <a:gd name="adj2" fmla="val 12750"/>
            </a:avLst>
          </a:prstGeom>
          <a:gradFill rotWithShape="0">
            <a:gsLst>
              <a:gs pos="0">
                <a:srgbClr val="CCFFCC"/>
              </a:gs>
              <a:gs pos="100000">
                <a:srgbClr val="FFFFFF"/>
              </a:gs>
            </a:gsLst>
            <a:lin ang="189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0" b="1" dirty="0">
              <a:solidFill>
                <a:srgbClr val="0D466D"/>
              </a:solidFill>
              <a:latin typeface="Verdana" panose="020B0604030504040204" pitchFamily="34" charset="0"/>
            </a:endParaRPr>
          </a:p>
        </p:txBody>
      </p:sp>
      <p:sp>
        <p:nvSpPr>
          <p:cNvPr id="3" name="文本框 2">
            <a:extLst>
              <a:ext uri="{FF2B5EF4-FFF2-40B4-BE49-F238E27FC236}">
                <a16:creationId xmlns:a16="http://schemas.microsoft.com/office/drawing/2014/main" id="{124EB328-8915-4754-820D-78309CF75F82}"/>
              </a:ext>
            </a:extLst>
          </p:cNvPr>
          <p:cNvSpPr txBox="1"/>
          <p:nvPr/>
        </p:nvSpPr>
        <p:spPr>
          <a:xfrm>
            <a:off x="964487" y="2915419"/>
            <a:ext cx="5513265" cy="1323439"/>
          </a:xfrm>
          <a:prstGeom prst="rect">
            <a:avLst/>
          </a:prstGeom>
          <a:noFill/>
        </p:spPr>
        <p:txBody>
          <a:bodyPr wrap="square" rtlCol="0">
            <a:spAutoFit/>
          </a:bodyPr>
          <a:lstStyle/>
          <a:p>
            <a:pPr algn="ctr" eaLnBrk="1" hangingPunct="1"/>
            <a:r>
              <a:rPr lang="zh-CN" altLang="en-US" sz="2000" b="1" dirty="0">
                <a:solidFill>
                  <a:srgbClr val="0D466D"/>
                </a:solidFill>
                <a:latin typeface="Verdana" panose="020B0604030504040204" pitchFamily="34" charset="0"/>
              </a:rPr>
              <a:t>粒子群优化算法</a:t>
            </a:r>
          </a:p>
          <a:p>
            <a:pPr algn="ctr" eaLnBrk="1" hangingPunct="1"/>
            <a:r>
              <a:rPr lang="zh-CN" altLang="en-US" sz="2000" b="1" dirty="0">
                <a:solidFill>
                  <a:srgbClr val="0D466D"/>
                </a:solidFill>
                <a:latin typeface="Verdana" panose="020B0604030504040204" pitchFamily="34" charset="0"/>
              </a:rPr>
              <a:t>（</a:t>
            </a:r>
            <a:r>
              <a:rPr lang="en-US" altLang="zh-CN" sz="2000" b="1" dirty="0">
                <a:solidFill>
                  <a:srgbClr val="0D466D"/>
                </a:solidFill>
                <a:latin typeface="Times New Roman" panose="02020603050405020304" pitchFamily="18" charset="0"/>
              </a:rPr>
              <a:t>Particle Swarm Optimization</a:t>
            </a:r>
            <a:r>
              <a:rPr lang="zh-CN" altLang="en-US" sz="2000" b="1" dirty="0">
                <a:solidFill>
                  <a:srgbClr val="0D466D"/>
                </a:solidFill>
                <a:latin typeface="Times New Roman" panose="02020603050405020304" pitchFamily="18" charset="0"/>
              </a:rPr>
              <a:t>，</a:t>
            </a:r>
            <a:r>
              <a:rPr lang="en-US" altLang="zh-CN" sz="2000" b="1" dirty="0">
                <a:solidFill>
                  <a:srgbClr val="0D466D"/>
                </a:solidFill>
                <a:latin typeface="Times New Roman" panose="02020603050405020304" pitchFamily="18" charset="0"/>
              </a:rPr>
              <a:t>PSO</a:t>
            </a:r>
            <a:r>
              <a:rPr lang="zh-CN" altLang="en-US" sz="2000" b="1" dirty="0">
                <a:solidFill>
                  <a:srgbClr val="0D466D"/>
                </a:solidFill>
                <a:latin typeface="Verdana" panose="020B0604030504040204" pitchFamily="34" charset="0"/>
              </a:rPr>
              <a:t>）</a:t>
            </a:r>
          </a:p>
          <a:p>
            <a:pPr algn="ctr" eaLnBrk="1" hangingPunct="1"/>
            <a:r>
              <a:rPr lang="zh-CN" altLang="en-US" sz="2000" b="1" dirty="0">
                <a:solidFill>
                  <a:srgbClr val="0D466D"/>
                </a:solidFill>
                <a:latin typeface="Verdana" panose="020B0604030504040204" pitchFamily="34" charset="0"/>
              </a:rPr>
              <a:t>是进化计算的一个分支，</a:t>
            </a:r>
          </a:p>
          <a:p>
            <a:pPr algn="ctr" eaLnBrk="1" hangingPunct="1"/>
            <a:r>
              <a:rPr lang="zh-CN" altLang="en-US" sz="2000" b="1" dirty="0">
                <a:solidFill>
                  <a:srgbClr val="0D466D"/>
                </a:solidFill>
                <a:latin typeface="Verdana" panose="020B0604030504040204" pitchFamily="34" charset="0"/>
              </a:rPr>
              <a:t>是一种模拟自然界的生物活动的随机搜索算法。</a:t>
            </a:r>
          </a:p>
        </p:txBody>
      </p:sp>
      <p:sp>
        <p:nvSpPr>
          <p:cNvPr id="4" name="文本框 3">
            <a:extLst>
              <a:ext uri="{FF2B5EF4-FFF2-40B4-BE49-F238E27FC236}">
                <a16:creationId xmlns:a16="http://schemas.microsoft.com/office/drawing/2014/main" id="{98278064-38A4-44BC-AFC9-FAF018C6263A}"/>
              </a:ext>
            </a:extLst>
          </p:cNvPr>
          <p:cNvSpPr txBox="1"/>
          <p:nvPr/>
        </p:nvSpPr>
        <p:spPr>
          <a:xfrm>
            <a:off x="2831108" y="4978445"/>
            <a:ext cx="6287492" cy="1477328"/>
          </a:xfrm>
          <a:prstGeom prst="rect">
            <a:avLst/>
          </a:prstGeom>
          <a:noFill/>
        </p:spPr>
        <p:txBody>
          <a:bodyPr wrap="square" rtlCol="0">
            <a:spAutoFit/>
          </a:bodyPr>
          <a:lstStyle/>
          <a:p>
            <a:pPr algn="ctr" eaLnBrk="1" hangingPunct="1"/>
            <a:r>
              <a:rPr lang="en-US" altLang="zh-CN" sz="1800" b="1" dirty="0">
                <a:solidFill>
                  <a:srgbClr val="0D466D"/>
                </a:solidFill>
                <a:latin typeface="Times New Roman" panose="02020603050405020304" pitchFamily="18" charset="0"/>
              </a:rPr>
              <a:t>PSO</a:t>
            </a:r>
            <a:r>
              <a:rPr lang="zh-CN" altLang="en-US" sz="1800" b="1" dirty="0">
                <a:solidFill>
                  <a:srgbClr val="0D466D"/>
                </a:solidFill>
                <a:latin typeface="Verdana" panose="020B0604030504040204" pitchFamily="34" charset="0"/>
              </a:rPr>
              <a:t>模拟了自然界鸟群捕食和鱼群捕食的过程。</a:t>
            </a:r>
          </a:p>
          <a:p>
            <a:pPr algn="ctr" eaLnBrk="1" hangingPunct="1"/>
            <a:r>
              <a:rPr lang="zh-CN" altLang="en-US" sz="1800" b="1" dirty="0">
                <a:solidFill>
                  <a:srgbClr val="0D466D"/>
                </a:solidFill>
                <a:latin typeface="Verdana" panose="020B0604030504040204" pitchFamily="34" charset="0"/>
              </a:rPr>
              <a:t>通过群体中的协作寻找到问题的全局最优解。</a:t>
            </a:r>
          </a:p>
          <a:p>
            <a:pPr algn="ctr" eaLnBrk="1" hangingPunct="1"/>
            <a:r>
              <a:rPr lang="zh-CN" altLang="en-US" sz="1800" b="1" dirty="0">
                <a:solidFill>
                  <a:srgbClr val="0D466D"/>
                </a:solidFill>
                <a:latin typeface="Verdana" panose="020B0604030504040204" pitchFamily="34" charset="0"/>
              </a:rPr>
              <a:t>它是</a:t>
            </a:r>
            <a:r>
              <a:rPr lang="en-US" altLang="zh-CN" sz="1800" b="1" dirty="0">
                <a:solidFill>
                  <a:srgbClr val="0D466D"/>
                </a:solidFill>
                <a:latin typeface="Times New Roman" panose="02020603050405020304" pitchFamily="18" charset="0"/>
              </a:rPr>
              <a:t>1995</a:t>
            </a:r>
            <a:r>
              <a:rPr lang="zh-CN" altLang="en-US" sz="1800" b="1" dirty="0">
                <a:solidFill>
                  <a:srgbClr val="0D466D"/>
                </a:solidFill>
                <a:latin typeface="Verdana" panose="020B0604030504040204" pitchFamily="34" charset="0"/>
              </a:rPr>
              <a:t>年由美国学者</a:t>
            </a:r>
            <a:r>
              <a:rPr lang="en-US" altLang="zh-CN" sz="1800" b="1" dirty="0">
                <a:solidFill>
                  <a:srgbClr val="0D466D"/>
                </a:solidFill>
                <a:latin typeface="Times New Roman" panose="02020603050405020304" pitchFamily="18" charset="0"/>
              </a:rPr>
              <a:t>Eberhart</a:t>
            </a:r>
            <a:r>
              <a:rPr lang="zh-CN" altLang="en-US" sz="1800" b="1" dirty="0">
                <a:solidFill>
                  <a:srgbClr val="0D466D"/>
                </a:solidFill>
                <a:latin typeface="Verdana" panose="020B0604030504040204" pitchFamily="34" charset="0"/>
              </a:rPr>
              <a:t>和</a:t>
            </a:r>
            <a:r>
              <a:rPr lang="en-US" altLang="zh-CN" sz="1800" b="1" dirty="0">
                <a:solidFill>
                  <a:srgbClr val="0D466D"/>
                </a:solidFill>
                <a:latin typeface="Times New Roman" panose="02020603050405020304" pitchFamily="18" charset="0"/>
              </a:rPr>
              <a:t>Kennedy</a:t>
            </a:r>
            <a:r>
              <a:rPr lang="zh-CN" altLang="en-US" sz="1800" b="1" dirty="0">
                <a:solidFill>
                  <a:srgbClr val="0D466D"/>
                </a:solidFill>
                <a:latin typeface="Verdana" panose="020B0604030504040204" pitchFamily="34" charset="0"/>
              </a:rPr>
              <a:t>提出的，</a:t>
            </a:r>
          </a:p>
          <a:p>
            <a:pPr algn="ctr" eaLnBrk="1" hangingPunct="1"/>
            <a:r>
              <a:rPr lang="zh-CN" altLang="en-US" sz="1800" b="1" dirty="0">
                <a:solidFill>
                  <a:srgbClr val="0D466D"/>
                </a:solidFill>
                <a:latin typeface="Verdana" panose="020B0604030504040204" pitchFamily="34" charset="0"/>
              </a:rPr>
              <a:t>现在已经广泛应用于各种工程领域的优化问题之中。</a:t>
            </a:r>
          </a:p>
          <a:p>
            <a:endParaRPr lang="zh-CN" altLang="en-US" dirty="0"/>
          </a:p>
        </p:txBody>
      </p:sp>
    </p:spTree>
    <p:extLst>
      <p:ext uri="{BB962C8B-B14F-4D97-AF65-F5344CB8AC3E}">
        <p14:creationId xmlns:p14="http://schemas.microsoft.com/office/powerpoint/2010/main" val="3380768978"/>
      </p:ext>
    </p:extLst>
  </p:cSld>
  <p:clrMapOvr>
    <a:masterClrMapping/>
  </p:clrMapOvr>
  <p:transition spd="slow" advTm="18981">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25">
            <a:extLst>
              <a:ext uri="{FF2B5EF4-FFF2-40B4-BE49-F238E27FC236}">
                <a16:creationId xmlns:a16="http://schemas.microsoft.com/office/drawing/2014/main" id="{21872940-2C0B-4421-8E01-EBDB906C748C}"/>
              </a:ext>
            </a:extLst>
          </p:cNvPr>
          <p:cNvGrpSpPr>
            <a:grpSpLocks/>
          </p:cNvGrpSpPr>
          <p:nvPr/>
        </p:nvGrpSpPr>
        <p:grpSpPr bwMode="auto">
          <a:xfrm>
            <a:off x="324297" y="1484313"/>
            <a:ext cx="2218779" cy="2136170"/>
            <a:chOff x="720" y="1998"/>
            <a:chExt cx="1440" cy="1990"/>
          </a:xfrm>
        </p:grpSpPr>
        <p:sp>
          <p:nvSpPr>
            <p:cNvPr id="10" name="AutoShape 126">
              <a:extLst>
                <a:ext uri="{FF2B5EF4-FFF2-40B4-BE49-F238E27FC236}">
                  <a16:creationId xmlns:a16="http://schemas.microsoft.com/office/drawing/2014/main" id="{F4ADB99D-1D0F-455F-B2C7-4245B68CB644}"/>
                </a:ext>
              </a:extLst>
            </p:cNvPr>
            <p:cNvSpPr>
              <a:spLocks noChangeArrowheads="1"/>
            </p:cNvSpPr>
            <p:nvPr/>
          </p:nvSpPr>
          <p:spPr bwMode="auto">
            <a:xfrm>
              <a:off x="720" y="1998"/>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11" name="Text Box 127">
              <a:extLst>
                <a:ext uri="{FF2B5EF4-FFF2-40B4-BE49-F238E27FC236}">
                  <a16:creationId xmlns:a16="http://schemas.microsoft.com/office/drawing/2014/main" id="{9B057AC7-9D8C-49C1-A733-B8BA4027D012}"/>
                </a:ext>
              </a:extLst>
            </p:cNvPr>
            <p:cNvSpPr txBox="1">
              <a:spLocks noChangeArrowheads="1"/>
            </p:cNvSpPr>
            <p:nvPr/>
          </p:nvSpPr>
          <p:spPr bwMode="auto">
            <a:xfrm>
              <a:off x="780" y="2124"/>
              <a:ext cx="1284" cy="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lgn="ctr">
                <a:buFont typeface="Wingdings" panose="05000000000000000000" pitchFamily="2" charset="2"/>
                <a:buChar char="l"/>
              </a:pPr>
              <a:r>
                <a:rPr lang="zh-CN" altLang="en-US" sz="2200" b="1" dirty="0">
                  <a:solidFill>
                    <a:srgbClr val="000000"/>
                  </a:solidFill>
                </a:rPr>
                <a:t>生物界现象</a:t>
              </a:r>
            </a:p>
            <a:p>
              <a:r>
                <a:rPr lang="zh-CN" altLang="en-US" sz="2000" b="1" dirty="0">
                  <a:solidFill>
                    <a:srgbClr val="000000"/>
                  </a:solidFill>
                </a:rPr>
                <a:t>群体行为</a:t>
              </a:r>
            </a:p>
            <a:p>
              <a:r>
                <a:rPr lang="zh-CN" altLang="en-US" sz="2000" b="1" dirty="0">
                  <a:solidFill>
                    <a:srgbClr val="000000"/>
                  </a:solidFill>
                </a:rPr>
                <a:t>群体迁徙</a:t>
              </a:r>
            </a:p>
            <a:p>
              <a:r>
                <a:rPr lang="zh-CN" altLang="en-US" sz="2000" b="1" dirty="0">
                  <a:solidFill>
                    <a:srgbClr val="000000"/>
                  </a:solidFill>
                </a:rPr>
                <a:t>生物觅食</a:t>
              </a:r>
            </a:p>
            <a:p>
              <a:r>
                <a:rPr lang="en-US" altLang="zh-CN" sz="2000" b="1" dirty="0">
                  <a:solidFill>
                    <a:srgbClr val="000000"/>
                  </a:solidFill>
                </a:rPr>
                <a:t>……</a:t>
              </a:r>
              <a:endParaRPr lang="en-US" altLang="zh-CN" sz="1400" dirty="0">
                <a:solidFill>
                  <a:srgbClr val="000000"/>
                </a:solidFill>
              </a:endParaRPr>
            </a:p>
          </p:txBody>
        </p:sp>
      </p:grpSp>
      <p:sp>
        <p:nvSpPr>
          <p:cNvPr id="13" name="Freeform 128">
            <a:extLst>
              <a:ext uri="{FF2B5EF4-FFF2-40B4-BE49-F238E27FC236}">
                <a16:creationId xmlns:a16="http://schemas.microsoft.com/office/drawing/2014/main" id="{E948C5B9-9270-4001-932A-E20E7003A5ED}"/>
              </a:ext>
            </a:extLst>
          </p:cNvPr>
          <p:cNvSpPr>
            <a:spLocks/>
          </p:cNvSpPr>
          <p:nvPr/>
        </p:nvSpPr>
        <p:spPr bwMode="gray">
          <a:xfrm rot="14902341">
            <a:off x="2652367" y="1962944"/>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zh-CN" altLang="en-US">
              <a:latin typeface="Arial" charset="0"/>
            </a:endParaRPr>
          </a:p>
        </p:txBody>
      </p:sp>
      <p:sp>
        <p:nvSpPr>
          <p:cNvPr id="15" name="AutoShape 129">
            <a:extLst>
              <a:ext uri="{FF2B5EF4-FFF2-40B4-BE49-F238E27FC236}">
                <a16:creationId xmlns:a16="http://schemas.microsoft.com/office/drawing/2014/main" id="{15F9306A-F354-4720-9E58-40CD26645D72}"/>
              </a:ext>
            </a:extLst>
          </p:cNvPr>
          <p:cNvSpPr>
            <a:spLocks noChangeAspect="1" noChangeArrowheads="1" noTextEdit="1"/>
          </p:cNvSpPr>
          <p:nvPr/>
        </p:nvSpPr>
        <p:spPr bwMode="gray">
          <a:xfrm rot="5400000" flipH="1">
            <a:off x="4725641" y="2710657"/>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6" name="Group 130">
            <a:extLst>
              <a:ext uri="{FF2B5EF4-FFF2-40B4-BE49-F238E27FC236}">
                <a16:creationId xmlns:a16="http://schemas.microsoft.com/office/drawing/2014/main" id="{94BA9C10-9990-4419-AFD0-810E8A9E0B1D}"/>
              </a:ext>
            </a:extLst>
          </p:cNvPr>
          <p:cNvGrpSpPr>
            <a:grpSpLocks/>
          </p:cNvGrpSpPr>
          <p:nvPr/>
        </p:nvGrpSpPr>
        <p:grpSpPr bwMode="auto">
          <a:xfrm>
            <a:off x="6515547" y="1412875"/>
            <a:ext cx="2220217" cy="2135363"/>
            <a:chOff x="3504" y="1998"/>
            <a:chExt cx="1440" cy="1991"/>
          </a:xfrm>
        </p:grpSpPr>
        <p:sp>
          <p:nvSpPr>
            <p:cNvPr id="17" name="AutoShape 131">
              <a:extLst>
                <a:ext uri="{FF2B5EF4-FFF2-40B4-BE49-F238E27FC236}">
                  <a16:creationId xmlns:a16="http://schemas.microsoft.com/office/drawing/2014/main" id="{44F71AEE-682E-445C-A265-A335F4DA0865}"/>
                </a:ext>
              </a:extLst>
            </p:cNvPr>
            <p:cNvSpPr>
              <a:spLocks noChangeArrowheads="1"/>
            </p:cNvSpPr>
            <p:nvPr/>
          </p:nvSpPr>
          <p:spPr bwMode="auto">
            <a:xfrm>
              <a:off x="3504" y="1998"/>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18" name="Text Box 132">
              <a:extLst>
                <a:ext uri="{FF2B5EF4-FFF2-40B4-BE49-F238E27FC236}">
                  <a16:creationId xmlns:a16="http://schemas.microsoft.com/office/drawing/2014/main" id="{726C38C8-AF50-4255-9D4C-2C65618372B1}"/>
                </a:ext>
              </a:extLst>
            </p:cNvPr>
            <p:cNvSpPr txBox="1">
              <a:spLocks noChangeArrowheads="1"/>
            </p:cNvSpPr>
            <p:nvPr/>
          </p:nvSpPr>
          <p:spPr bwMode="auto">
            <a:xfrm>
              <a:off x="3600" y="2124"/>
              <a:ext cx="1284" cy="1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lgn="ctr">
                <a:buFont typeface="Wingdings" panose="05000000000000000000" pitchFamily="2" charset="2"/>
                <a:buChar char="l"/>
              </a:pPr>
              <a:r>
                <a:rPr lang="zh-CN" altLang="en-US" sz="2200" b="1" dirty="0">
                  <a:solidFill>
                    <a:srgbClr val="000000"/>
                  </a:solidFill>
                </a:rPr>
                <a:t>社会心理学</a:t>
              </a:r>
            </a:p>
            <a:p>
              <a:r>
                <a:rPr lang="zh-CN" altLang="en-US" sz="2000" b="1" dirty="0">
                  <a:solidFill>
                    <a:srgbClr val="000000"/>
                  </a:solidFill>
                </a:rPr>
                <a:t>群体智慧</a:t>
              </a:r>
            </a:p>
            <a:p>
              <a:r>
                <a:rPr lang="zh-CN" altLang="en-US" sz="2000" b="1" dirty="0">
                  <a:solidFill>
                    <a:srgbClr val="000000"/>
                  </a:solidFill>
                </a:rPr>
                <a:t>个体认知</a:t>
              </a:r>
            </a:p>
            <a:p>
              <a:r>
                <a:rPr lang="zh-CN" altLang="en-US" sz="2000" b="1" dirty="0">
                  <a:solidFill>
                    <a:srgbClr val="000000"/>
                  </a:solidFill>
                </a:rPr>
                <a:t>社会影响</a:t>
              </a:r>
            </a:p>
            <a:p>
              <a:r>
                <a:rPr lang="en-US" altLang="zh-CN" sz="2000" b="1" dirty="0">
                  <a:solidFill>
                    <a:srgbClr val="000000"/>
                  </a:solidFill>
                </a:rPr>
                <a:t>……</a:t>
              </a:r>
              <a:endParaRPr lang="en-US" altLang="zh-CN" sz="1400" dirty="0">
                <a:solidFill>
                  <a:srgbClr val="000000"/>
                </a:solidFill>
              </a:endParaRPr>
            </a:p>
          </p:txBody>
        </p:sp>
      </p:grpSp>
      <p:sp>
        <p:nvSpPr>
          <p:cNvPr id="19" name="Freeform 133">
            <a:extLst>
              <a:ext uri="{FF2B5EF4-FFF2-40B4-BE49-F238E27FC236}">
                <a16:creationId xmlns:a16="http://schemas.microsoft.com/office/drawing/2014/main" id="{41C84212-7C7A-423B-8654-46909BD88407}"/>
              </a:ext>
            </a:extLst>
          </p:cNvPr>
          <p:cNvSpPr>
            <a:spLocks/>
          </p:cNvSpPr>
          <p:nvPr/>
        </p:nvSpPr>
        <p:spPr bwMode="gray">
          <a:xfrm rot="6371110" flipH="1">
            <a:off x="5389217" y="2035969"/>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zh-CN" altLang="en-US">
              <a:latin typeface="Arial" charset="0"/>
            </a:endParaRPr>
          </a:p>
        </p:txBody>
      </p:sp>
      <p:grpSp>
        <p:nvGrpSpPr>
          <p:cNvPr id="20" name="Group 134">
            <a:extLst>
              <a:ext uri="{FF2B5EF4-FFF2-40B4-BE49-F238E27FC236}">
                <a16:creationId xmlns:a16="http://schemas.microsoft.com/office/drawing/2014/main" id="{3EC8888D-8F41-41B4-BF18-A76004EE7BDF}"/>
              </a:ext>
            </a:extLst>
          </p:cNvPr>
          <p:cNvGrpSpPr>
            <a:grpSpLocks/>
          </p:cNvGrpSpPr>
          <p:nvPr/>
        </p:nvGrpSpPr>
        <p:grpSpPr bwMode="auto">
          <a:xfrm>
            <a:off x="2942085" y="2781300"/>
            <a:ext cx="2998788" cy="1601788"/>
            <a:chOff x="1920" y="864"/>
            <a:chExt cx="1889" cy="1009"/>
          </a:xfrm>
        </p:grpSpPr>
        <p:grpSp>
          <p:nvGrpSpPr>
            <p:cNvPr id="21" name="Group 135">
              <a:extLst>
                <a:ext uri="{FF2B5EF4-FFF2-40B4-BE49-F238E27FC236}">
                  <a16:creationId xmlns:a16="http://schemas.microsoft.com/office/drawing/2014/main" id="{6102DCD8-D6F1-4A00-B3D2-A7BE86CDE8FA}"/>
                </a:ext>
              </a:extLst>
            </p:cNvPr>
            <p:cNvGrpSpPr>
              <a:grpSpLocks/>
            </p:cNvGrpSpPr>
            <p:nvPr/>
          </p:nvGrpSpPr>
          <p:grpSpPr bwMode="auto">
            <a:xfrm>
              <a:off x="1920" y="864"/>
              <a:ext cx="1889" cy="1009"/>
              <a:chOff x="1997" y="1314"/>
              <a:chExt cx="1889" cy="1009"/>
            </a:xfrm>
          </p:grpSpPr>
          <p:grpSp>
            <p:nvGrpSpPr>
              <p:cNvPr id="23" name="Group 136">
                <a:extLst>
                  <a:ext uri="{FF2B5EF4-FFF2-40B4-BE49-F238E27FC236}">
                    <a16:creationId xmlns:a16="http://schemas.microsoft.com/office/drawing/2014/main" id="{EE1DE5F9-C09E-4DF7-8C12-D2BF2F5BB549}"/>
                  </a:ext>
                </a:extLst>
              </p:cNvPr>
              <p:cNvGrpSpPr>
                <a:grpSpLocks/>
              </p:cNvGrpSpPr>
              <p:nvPr/>
            </p:nvGrpSpPr>
            <p:grpSpPr bwMode="auto">
              <a:xfrm>
                <a:off x="1997" y="1404"/>
                <a:ext cx="1889" cy="919"/>
                <a:chOff x="1973" y="1027"/>
                <a:chExt cx="1926" cy="937"/>
              </a:xfrm>
            </p:grpSpPr>
            <p:sp>
              <p:nvSpPr>
                <p:cNvPr id="28" name="Oval 137">
                  <a:extLst>
                    <a:ext uri="{FF2B5EF4-FFF2-40B4-BE49-F238E27FC236}">
                      <a16:creationId xmlns:a16="http://schemas.microsoft.com/office/drawing/2014/main" id="{C5281E4A-6390-4B60-A98B-79B52B97F332}"/>
                    </a:ext>
                  </a:extLst>
                </p:cNvPr>
                <p:cNvSpPr>
                  <a:spLocks noChangeArrowheads="1"/>
                </p:cNvSpPr>
                <p:nvPr/>
              </p:nvSpPr>
              <p:spPr bwMode="gray">
                <a:xfrm>
                  <a:off x="1994" y="1057"/>
                  <a:ext cx="1905" cy="907"/>
                </a:xfrm>
                <a:prstGeom prst="ellipse">
                  <a:avLst/>
                </a:prstGeom>
                <a:gradFill rotWithShape="1">
                  <a:gsLst>
                    <a:gs pos="0">
                      <a:srgbClr val="9369E7"/>
                    </a:gs>
                    <a:gs pos="100000">
                      <a:srgbClr val="473370"/>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9" name="Oval 138">
                  <a:extLst>
                    <a:ext uri="{FF2B5EF4-FFF2-40B4-BE49-F238E27FC236}">
                      <a16:creationId xmlns:a16="http://schemas.microsoft.com/office/drawing/2014/main" id="{8BF999BB-2FC9-473B-8AFD-C716F873594A}"/>
                    </a:ext>
                  </a:extLst>
                </p:cNvPr>
                <p:cNvSpPr>
                  <a:spLocks noChangeArrowheads="1"/>
                </p:cNvSpPr>
                <p:nvPr/>
              </p:nvSpPr>
              <p:spPr bwMode="gray">
                <a:xfrm>
                  <a:off x="1973" y="1027"/>
                  <a:ext cx="1905" cy="907"/>
                </a:xfrm>
                <a:prstGeom prst="ellipse">
                  <a:avLst/>
                </a:prstGeom>
                <a:gradFill rotWithShape="1">
                  <a:gsLst>
                    <a:gs pos="0">
                      <a:srgbClr val="CFBDF4"/>
                    </a:gs>
                    <a:gs pos="100000">
                      <a:srgbClr val="9369E7"/>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sp>
            <p:nvSpPr>
              <p:cNvPr id="24" name="Oval 139">
                <a:extLst>
                  <a:ext uri="{FF2B5EF4-FFF2-40B4-BE49-F238E27FC236}">
                    <a16:creationId xmlns:a16="http://schemas.microsoft.com/office/drawing/2014/main" id="{88F359E2-83C4-4C36-9CA0-E6F08B9A1A37}"/>
                  </a:ext>
                </a:extLst>
              </p:cNvPr>
              <p:cNvSpPr>
                <a:spLocks noChangeArrowheads="1"/>
              </p:cNvSpPr>
              <p:nvPr/>
            </p:nvSpPr>
            <p:spPr bwMode="gray">
              <a:xfrm>
                <a:off x="2086" y="1314"/>
                <a:ext cx="1691" cy="845"/>
              </a:xfrm>
              <a:prstGeom prst="ellipse">
                <a:avLst/>
              </a:prstGeom>
              <a:gradFill rotWithShape="1">
                <a:gsLst>
                  <a:gs pos="0">
                    <a:srgbClr val="2F4F65"/>
                  </a:gs>
                  <a:gs pos="100000">
                    <a:srgbClr val="66ABDA"/>
                  </a:gs>
                </a:gsLst>
                <a:lin ang="27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5" name="Oval 140">
                <a:extLst>
                  <a:ext uri="{FF2B5EF4-FFF2-40B4-BE49-F238E27FC236}">
                    <a16:creationId xmlns:a16="http://schemas.microsoft.com/office/drawing/2014/main" id="{23197F0E-7D24-4002-B537-FF0107106916}"/>
                  </a:ext>
                </a:extLst>
              </p:cNvPr>
              <p:cNvSpPr>
                <a:spLocks noChangeArrowheads="1"/>
              </p:cNvSpPr>
              <p:nvPr/>
            </p:nvSpPr>
            <p:spPr bwMode="gray">
              <a:xfrm>
                <a:off x="2108" y="1319"/>
                <a:ext cx="1650" cy="824"/>
              </a:xfrm>
              <a:prstGeom prst="ellipse">
                <a:avLst/>
              </a:prstGeom>
              <a:gradFill rotWithShape="1">
                <a:gsLst>
                  <a:gs pos="0">
                    <a:srgbClr val="66ABDA">
                      <a:alpha val="0"/>
                    </a:srgbClr>
                  </a:gs>
                  <a:gs pos="100000">
                    <a:srgbClr val="CAE2F2"/>
                  </a:gs>
                </a:gsLst>
                <a:lin ang="27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6" name="Oval 141">
                <a:extLst>
                  <a:ext uri="{FF2B5EF4-FFF2-40B4-BE49-F238E27FC236}">
                    <a16:creationId xmlns:a16="http://schemas.microsoft.com/office/drawing/2014/main" id="{243608DF-B8F3-441F-B7CF-0752E2BE2E97}"/>
                  </a:ext>
                </a:extLst>
              </p:cNvPr>
              <p:cNvSpPr>
                <a:spLocks noChangeArrowheads="1"/>
              </p:cNvSpPr>
              <p:nvPr/>
            </p:nvSpPr>
            <p:spPr bwMode="gray">
              <a:xfrm>
                <a:off x="2125" y="1327"/>
                <a:ext cx="1570" cy="770"/>
              </a:xfrm>
              <a:prstGeom prst="ellipse">
                <a:avLst/>
              </a:prstGeom>
              <a:gradFill rotWithShape="1">
                <a:gsLst>
                  <a:gs pos="0">
                    <a:srgbClr val="5187AD"/>
                  </a:gs>
                  <a:gs pos="100000">
                    <a:srgbClr val="66ABDA">
                      <a:alpha val="48000"/>
                    </a:srgbClr>
                  </a:gs>
                </a:gsLst>
                <a:lin ang="27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7" name="Oval 142">
                <a:extLst>
                  <a:ext uri="{FF2B5EF4-FFF2-40B4-BE49-F238E27FC236}">
                    <a16:creationId xmlns:a16="http://schemas.microsoft.com/office/drawing/2014/main" id="{593F15A0-088F-4651-ACDC-EF8BD4BC2373}"/>
                  </a:ext>
                </a:extLst>
              </p:cNvPr>
              <p:cNvSpPr>
                <a:spLocks noChangeArrowheads="1"/>
              </p:cNvSpPr>
              <p:nvPr/>
            </p:nvSpPr>
            <p:spPr bwMode="gray">
              <a:xfrm>
                <a:off x="2208" y="1344"/>
                <a:ext cx="1382" cy="624"/>
              </a:xfrm>
              <a:prstGeom prst="ellipse">
                <a:avLst/>
              </a:prstGeom>
              <a:gradFill rotWithShape="1">
                <a:gsLst>
                  <a:gs pos="0">
                    <a:srgbClr val="FFFFFF"/>
                  </a:gs>
                  <a:gs pos="100000">
                    <a:srgbClr val="66ABDA">
                      <a:alpha val="37999"/>
                    </a:srgbClr>
                  </a:gs>
                </a:gsLst>
                <a:lin ang="27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sp>
          <p:nvSpPr>
            <p:cNvPr id="22" name="Text Box 143">
              <a:extLst>
                <a:ext uri="{FF2B5EF4-FFF2-40B4-BE49-F238E27FC236}">
                  <a16:creationId xmlns:a16="http://schemas.microsoft.com/office/drawing/2014/main" id="{A08E0DB1-B699-43A2-A2F4-F03532B018BE}"/>
                </a:ext>
              </a:extLst>
            </p:cNvPr>
            <p:cNvSpPr txBox="1">
              <a:spLocks noChangeArrowheads="1"/>
            </p:cNvSpPr>
            <p:nvPr/>
          </p:nvSpPr>
          <p:spPr bwMode="auto">
            <a:xfrm>
              <a:off x="2312" y="945"/>
              <a:ext cx="1047" cy="596"/>
            </a:xfrm>
            <a:prstGeom prst="rect">
              <a:avLst/>
            </a:prstGeom>
            <a:noFill/>
            <a:ln>
              <a:noFill/>
            </a:ln>
            <a:effectLst/>
            <a:extLst>
              <a:ext uri="{909E8E84-426E-40DD-AFC4-6F175D3DCCD1}">
                <a14:hiddenFill xmlns:a14="http://schemas.microsoft.com/office/drawing/2010/main">
                  <a:solidFill>
                    <a:srgbClr val="66ABD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2800" b="1">
                  <a:solidFill>
                    <a:srgbClr val="000000"/>
                  </a:solidFill>
                  <a:effectLst>
                    <a:outerShdw blurRad="38100" dist="38100" dir="2700000" algn="tl">
                      <a:srgbClr val="C0C0C0"/>
                    </a:outerShdw>
                  </a:effectLst>
                  <a:latin typeface="黑体" pitchFamily="2" charset="-122"/>
                  <a:ea typeface="黑体" pitchFamily="2" charset="-122"/>
                </a:rPr>
                <a:t>粒子群</a:t>
              </a:r>
            </a:p>
            <a:p>
              <a:pPr algn="ctr" eaLnBrk="0" hangingPunct="0">
                <a:defRPr/>
              </a:pPr>
              <a:r>
                <a:rPr lang="zh-CN" altLang="en-US" sz="2800" b="1">
                  <a:solidFill>
                    <a:srgbClr val="000000"/>
                  </a:solidFill>
                  <a:effectLst>
                    <a:outerShdw blurRad="38100" dist="38100" dir="2700000" algn="tl">
                      <a:srgbClr val="C0C0C0"/>
                    </a:outerShdw>
                  </a:effectLst>
                  <a:latin typeface="黑体" pitchFamily="2" charset="-122"/>
                  <a:ea typeface="黑体" pitchFamily="2" charset="-122"/>
                </a:rPr>
                <a:t>优化算法</a:t>
              </a:r>
              <a:r>
                <a:rPr lang="zh-CN" altLang="en-US" sz="1400" b="1">
                  <a:solidFill>
                    <a:srgbClr val="000000"/>
                  </a:solidFill>
                  <a:latin typeface="Arial" charset="0"/>
                </a:rPr>
                <a:t> </a:t>
              </a:r>
            </a:p>
          </p:txBody>
        </p:sp>
      </p:grpSp>
      <p:grpSp>
        <p:nvGrpSpPr>
          <p:cNvPr id="30" name="Group 144">
            <a:extLst>
              <a:ext uri="{FF2B5EF4-FFF2-40B4-BE49-F238E27FC236}">
                <a16:creationId xmlns:a16="http://schemas.microsoft.com/office/drawing/2014/main" id="{863BA646-3C8C-47C2-B57A-ACD733FEE17F}"/>
              </a:ext>
            </a:extLst>
          </p:cNvPr>
          <p:cNvGrpSpPr>
            <a:grpSpLocks/>
          </p:cNvGrpSpPr>
          <p:nvPr/>
        </p:nvGrpSpPr>
        <p:grpSpPr bwMode="auto">
          <a:xfrm>
            <a:off x="684660" y="5003651"/>
            <a:ext cx="1655763" cy="574675"/>
            <a:chOff x="720" y="1998"/>
            <a:chExt cx="1440" cy="1680"/>
          </a:xfrm>
        </p:grpSpPr>
        <p:sp>
          <p:nvSpPr>
            <p:cNvPr id="31" name="AutoShape 145">
              <a:extLst>
                <a:ext uri="{FF2B5EF4-FFF2-40B4-BE49-F238E27FC236}">
                  <a16:creationId xmlns:a16="http://schemas.microsoft.com/office/drawing/2014/main" id="{449E3D37-18D9-4756-B9AF-700915BF04F9}"/>
                </a:ext>
              </a:extLst>
            </p:cNvPr>
            <p:cNvSpPr>
              <a:spLocks noChangeArrowheads="1"/>
            </p:cNvSpPr>
            <p:nvPr/>
          </p:nvSpPr>
          <p:spPr bwMode="auto">
            <a:xfrm>
              <a:off x="720" y="1998"/>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32" name="Text Box 146">
              <a:extLst>
                <a:ext uri="{FF2B5EF4-FFF2-40B4-BE49-F238E27FC236}">
                  <a16:creationId xmlns:a16="http://schemas.microsoft.com/office/drawing/2014/main" id="{F5AFDBE9-F57A-4A6E-89A2-9C50B49ABCC9}"/>
                </a:ext>
              </a:extLst>
            </p:cNvPr>
            <p:cNvSpPr txBox="1">
              <a:spLocks noChangeArrowheads="1"/>
            </p:cNvSpPr>
            <p:nvPr/>
          </p:nvSpPr>
          <p:spPr bwMode="auto">
            <a:xfrm>
              <a:off x="780" y="2123"/>
              <a:ext cx="1284" cy="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000" b="1">
                  <a:solidFill>
                    <a:srgbClr val="000000"/>
                  </a:solidFill>
                </a:rPr>
                <a:t>人工生命</a:t>
              </a:r>
              <a:endParaRPr lang="zh-CN" altLang="en-US" sz="1400">
                <a:solidFill>
                  <a:srgbClr val="000000"/>
                </a:solidFill>
              </a:endParaRPr>
            </a:p>
          </p:txBody>
        </p:sp>
      </p:grpSp>
      <p:grpSp>
        <p:nvGrpSpPr>
          <p:cNvPr id="33" name="Group 147">
            <a:extLst>
              <a:ext uri="{FF2B5EF4-FFF2-40B4-BE49-F238E27FC236}">
                <a16:creationId xmlns:a16="http://schemas.microsoft.com/office/drawing/2014/main" id="{B4346B8A-79E1-44E0-B37C-EBE29383E26F}"/>
              </a:ext>
            </a:extLst>
          </p:cNvPr>
          <p:cNvGrpSpPr>
            <a:grpSpLocks/>
          </p:cNvGrpSpPr>
          <p:nvPr/>
        </p:nvGrpSpPr>
        <p:grpSpPr bwMode="auto">
          <a:xfrm>
            <a:off x="2627760" y="5003651"/>
            <a:ext cx="1655763" cy="574675"/>
            <a:chOff x="720" y="1998"/>
            <a:chExt cx="1440" cy="1680"/>
          </a:xfrm>
        </p:grpSpPr>
        <p:sp>
          <p:nvSpPr>
            <p:cNvPr id="34" name="AutoShape 148">
              <a:extLst>
                <a:ext uri="{FF2B5EF4-FFF2-40B4-BE49-F238E27FC236}">
                  <a16:creationId xmlns:a16="http://schemas.microsoft.com/office/drawing/2014/main" id="{10B85C94-48E3-4388-8AA5-33F3F9289ED0}"/>
                </a:ext>
              </a:extLst>
            </p:cNvPr>
            <p:cNvSpPr>
              <a:spLocks noChangeArrowheads="1"/>
            </p:cNvSpPr>
            <p:nvPr/>
          </p:nvSpPr>
          <p:spPr bwMode="auto">
            <a:xfrm>
              <a:off x="720" y="1998"/>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35" name="Text Box 149">
              <a:extLst>
                <a:ext uri="{FF2B5EF4-FFF2-40B4-BE49-F238E27FC236}">
                  <a16:creationId xmlns:a16="http://schemas.microsoft.com/office/drawing/2014/main" id="{326CF9CE-ED0F-40FD-9081-80ECD9E80728}"/>
                </a:ext>
              </a:extLst>
            </p:cNvPr>
            <p:cNvSpPr txBox="1">
              <a:spLocks noChangeArrowheads="1"/>
            </p:cNvSpPr>
            <p:nvPr/>
          </p:nvSpPr>
          <p:spPr bwMode="auto">
            <a:xfrm>
              <a:off x="780" y="2123"/>
              <a:ext cx="1284" cy="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000" b="1">
                  <a:solidFill>
                    <a:srgbClr val="000000"/>
                  </a:solidFill>
                </a:rPr>
                <a:t>鸟群觅食</a:t>
              </a:r>
              <a:endParaRPr lang="zh-CN" altLang="en-US" sz="1400">
                <a:solidFill>
                  <a:srgbClr val="000000"/>
                </a:solidFill>
              </a:endParaRPr>
            </a:p>
          </p:txBody>
        </p:sp>
      </p:grpSp>
      <p:grpSp>
        <p:nvGrpSpPr>
          <p:cNvPr id="36" name="Group 150">
            <a:extLst>
              <a:ext uri="{FF2B5EF4-FFF2-40B4-BE49-F238E27FC236}">
                <a16:creationId xmlns:a16="http://schemas.microsoft.com/office/drawing/2014/main" id="{B72F544E-1078-4894-9E74-6C03A5520164}"/>
              </a:ext>
            </a:extLst>
          </p:cNvPr>
          <p:cNvGrpSpPr>
            <a:grpSpLocks/>
          </p:cNvGrpSpPr>
          <p:nvPr/>
        </p:nvGrpSpPr>
        <p:grpSpPr bwMode="auto">
          <a:xfrm>
            <a:off x="4572448" y="5003651"/>
            <a:ext cx="1655762" cy="574675"/>
            <a:chOff x="720" y="1998"/>
            <a:chExt cx="1440" cy="1680"/>
          </a:xfrm>
        </p:grpSpPr>
        <p:sp>
          <p:nvSpPr>
            <p:cNvPr id="37" name="AutoShape 151">
              <a:extLst>
                <a:ext uri="{FF2B5EF4-FFF2-40B4-BE49-F238E27FC236}">
                  <a16:creationId xmlns:a16="http://schemas.microsoft.com/office/drawing/2014/main" id="{5B427158-EC4A-4D0E-818F-4264D021EA71}"/>
                </a:ext>
              </a:extLst>
            </p:cNvPr>
            <p:cNvSpPr>
              <a:spLocks noChangeArrowheads="1"/>
            </p:cNvSpPr>
            <p:nvPr/>
          </p:nvSpPr>
          <p:spPr bwMode="auto">
            <a:xfrm>
              <a:off x="720" y="1998"/>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38" name="Text Box 152">
              <a:extLst>
                <a:ext uri="{FF2B5EF4-FFF2-40B4-BE49-F238E27FC236}">
                  <a16:creationId xmlns:a16="http://schemas.microsoft.com/office/drawing/2014/main" id="{AA077896-7248-4573-BE4B-34352B2A81E9}"/>
                </a:ext>
              </a:extLst>
            </p:cNvPr>
            <p:cNvSpPr txBox="1">
              <a:spLocks noChangeArrowheads="1"/>
            </p:cNvSpPr>
            <p:nvPr/>
          </p:nvSpPr>
          <p:spPr bwMode="auto">
            <a:xfrm>
              <a:off x="780" y="2123"/>
              <a:ext cx="1284" cy="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000" b="1">
                  <a:solidFill>
                    <a:srgbClr val="000000"/>
                  </a:solidFill>
                </a:rPr>
                <a:t>鱼群学习</a:t>
              </a:r>
              <a:endParaRPr lang="zh-CN" altLang="en-US" sz="1400">
                <a:solidFill>
                  <a:srgbClr val="000000"/>
                </a:solidFill>
              </a:endParaRPr>
            </a:p>
          </p:txBody>
        </p:sp>
      </p:grpSp>
      <p:grpSp>
        <p:nvGrpSpPr>
          <p:cNvPr id="39" name="Group 153">
            <a:extLst>
              <a:ext uri="{FF2B5EF4-FFF2-40B4-BE49-F238E27FC236}">
                <a16:creationId xmlns:a16="http://schemas.microsoft.com/office/drawing/2014/main" id="{7D0D7E2E-8DC2-49BE-A760-C1DCB4815355}"/>
              </a:ext>
            </a:extLst>
          </p:cNvPr>
          <p:cNvGrpSpPr>
            <a:grpSpLocks/>
          </p:cNvGrpSpPr>
          <p:nvPr/>
        </p:nvGrpSpPr>
        <p:grpSpPr bwMode="auto">
          <a:xfrm>
            <a:off x="6588573" y="5003651"/>
            <a:ext cx="1655762" cy="574675"/>
            <a:chOff x="720" y="1998"/>
            <a:chExt cx="1440" cy="1680"/>
          </a:xfrm>
        </p:grpSpPr>
        <p:sp>
          <p:nvSpPr>
            <p:cNvPr id="40" name="AutoShape 154">
              <a:extLst>
                <a:ext uri="{FF2B5EF4-FFF2-40B4-BE49-F238E27FC236}">
                  <a16:creationId xmlns:a16="http://schemas.microsoft.com/office/drawing/2014/main" id="{8338C620-99F0-4467-8347-8811F554B61B}"/>
                </a:ext>
              </a:extLst>
            </p:cNvPr>
            <p:cNvSpPr>
              <a:spLocks noChangeArrowheads="1"/>
            </p:cNvSpPr>
            <p:nvPr/>
          </p:nvSpPr>
          <p:spPr bwMode="auto">
            <a:xfrm>
              <a:off x="720" y="1998"/>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41" name="Text Box 155">
              <a:extLst>
                <a:ext uri="{FF2B5EF4-FFF2-40B4-BE49-F238E27FC236}">
                  <a16:creationId xmlns:a16="http://schemas.microsoft.com/office/drawing/2014/main" id="{52ACA964-EEF3-403F-AB02-B9B6F224E02D}"/>
                </a:ext>
              </a:extLst>
            </p:cNvPr>
            <p:cNvSpPr txBox="1">
              <a:spLocks noChangeArrowheads="1"/>
            </p:cNvSpPr>
            <p:nvPr/>
          </p:nvSpPr>
          <p:spPr bwMode="auto">
            <a:xfrm>
              <a:off x="780" y="2123"/>
              <a:ext cx="1284" cy="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000" b="1">
                  <a:solidFill>
                    <a:srgbClr val="000000"/>
                  </a:solidFill>
                </a:rPr>
                <a:t>群理论</a:t>
              </a:r>
              <a:endParaRPr lang="zh-CN" altLang="en-US" sz="1400">
                <a:solidFill>
                  <a:srgbClr val="000000"/>
                </a:solidFill>
              </a:endParaRPr>
            </a:p>
          </p:txBody>
        </p:sp>
      </p:grpSp>
      <p:sp>
        <p:nvSpPr>
          <p:cNvPr id="42" name="Freeform 157">
            <a:extLst>
              <a:ext uri="{FF2B5EF4-FFF2-40B4-BE49-F238E27FC236}">
                <a16:creationId xmlns:a16="http://schemas.microsoft.com/office/drawing/2014/main" id="{116C2DEA-B91B-472B-B5F2-F0AF5F259024}"/>
              </a:ext>
            </a:extLst>
          </p:cNvPr>
          <p:cNvSpPr>
            <a:spLocks/>
          </p:cNvSpPr>
          <p:nvPr/>
        </p:nvSpPr>
        <p:spPr bwMode="gray">
          <a:xfrm rot="12558054" flipH="1">
            <a:off x="5797904" y="4113175"/>
            <a:ext cx="1874505" cy="461298"/>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66ABDA"/>
              </a:gs>
              <a:gs pos="100000">
                <a:srgbClr val="CEE4F3"/>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43" name="Freeform 158">
            <a:extLst>
              <a:ext uri="{FF2B5EF4-FFF2-40B4-BE49-F238E27FC236}">
                <a16:creationId xmlns:a16="http://schemas.microsoft.com/office/drawing/2014/main" id="{43106955-E8F6-4FD0-9916-6470D80B43DC}"/>
              </a:ext>
            </a:extLst>
          </p:cNvPr>
          <p:cNvSpPr>
            <a:spLocks/>
          </p:cNvSpPr>
          <p:nvPr/>
        </p:nvSpPr>
        <p:spPr bwMode="gray">
          <a:xfrm rot="13259093" flipH="1">
            <a:off x="5027687" y="4353108"/>
            <a:ext cx="782855" cy="44883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zh-CN" altLang="en-US">
              <a:latin typeface="Arial" charset="0"/>
            </a:endParaRPr>
          </a:p>
        </p:txBody>
      </p:sp>
      <p:sp>
        <p:nvSpPr>
          <p:cNvPr id="44" name="Freeform 161">
            <a:extLst>
              <a:ext uri="{FF2B5EF4-FFF2-40B4-BE49-F238E27FC236}">
                <a16:creationId xmlns:a16="http://schemas.microsoft.com/office/drawing/2014/main" id="{B9ADD38F-31B1-4763-99A9-C52A68D62B11}"/>
              </a:ext>
            </a:extLst>
          </p:cNvPr>
          <p:cNvSpPr>
            <a:spLocks/>
          </p:cNvSpPr>
          <p:nvPr/>
        </p:nvSpPr>
        <p:spPr bwMode="gray">
          <a:xfrm rot="8830901">
            <a:off x="3317494" y="4382609"/>
            <a:ext cx="651817" cy="40469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DF6C1D"/>
              </a:gs>
              <a:gs pos="100000">
                <a:srgbClr val="F5D0B7"/>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45" name="Freeform 162">
            <a:extLst>
              <a:ext uri="{FF2B5EF4-FFF2-40B4-BE49-F238E27FC236}">
                <a16:creationId xmlns:a16="http://schemas.microsoft.com/office/drawing/2014/main" id="{65D212F5-98EC-4231-AEA7-F0E83D7D6642}"/>
              </a:ext>
            </a:extLst>
          </p:cNvPr>
          <p:cNvSpPr>
            <a:spLocks/>
          </p:cNvSpPr>
          <p:nvPr/>
        </p:nvSpPr>
        <p:spPr bwMode="gray">
          <a:xfrm rot="9217272">
            <a:off x="1579458" y="4199714"/>
            <a:ext cx="1657715" cy="383637"/>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DF6C1D"/>
              </a:gs>
              <a:gs pos="100000">
                <a:srgbClr val="F5D0B7"/>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46" name="标题 1">
            <a:extLst>
              <a:ext uri="{FF2B5EF4-FFF2-40B4-BE49-F238E27FC236}">
                <a16:creationId xmlns:a16="http://schemas.microsoft.com/office/drawing/2014/main" id="{141B669C-AA3A-4AC3-A2D1-FBCDCF485777}"/>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47" name="文本框 46">
            <a:extLst>
              <a:ext uri="{FF2B5EF4-FFF2-40B4-BE49-F238E27FC236}">
                <a16:creationId xmlns:a16="http://schemas.microsoft.com/office/drawing/2014/main" id="{C7FE8841-4F4E-4873-A5C4-86C046151F6E}"/>
              </a:ext>
            </a:extLst>
          </p:cNvPr>
          <p:cNvSpPr txBox="1"/>
          <p:nvPr/>
        </p:nvSpPr>
        <p:spPr>
          <a:xfrm>
            <a:off x="2468769" y="1034144"/>
            <a:ext cx="4178779" cy="830997"/>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一种模拟自然界的</a:t>
            </a:r>
            <a:r>
              <a:rPr lang="zh-CN" altLang="en-US" sz="2400" b="1" dirty="0">
                <a:solidFill>
                  <a:srgbClr val="00B0F0"/>
                </a:solidFill>
                <a:latin typeface="微软雅黑" panose="020B0503020204020204" pitchFamily="34" charset="-122"/>
                <a:ea typeface="微软雅黑" panose="020B0503020204020204" pitchFamily="34" charset="-122"/>
              </a:rPr>
              <a:t>生物活动</a:t>
            </a:r>
            <a:r>
              <a:rPr lang="zh-CN" altLang="en-US" sz="2400" b="1" dirty="0">
                <a:latin typeface="微软雅黑" panose="020B0503020204020204" pitchFamily="34" charset="-122"/>
                <a:ea typeface="微软雅黑" panose="020B0503020204020204" pitchFamily="34" charset="-122"/>
              </a:rPr>
              <a:t>以及</a:t>
            </a:r>
            <a:r>
              <a:rPr lang="zh-CN" altLang="en-US" sz="2400" b="1" dirty="0">
                <a:solidFill>
                  <a:srgbClr val="00B0F0"/>
                </a:solidFill>
                <a:latin typeface="微软雅黑" panose="020B0503020204020204" pitchFamily="34" charset="-122"/>
                <a:ea typeface="微软雅黑" panose="020B0503020204020204" pitchFamily="34" charset="-122"/>
              </a:rPr>
              <a:t>群体智能</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00B0F0"/>
                </a:solidFill>
                <a:latin typeface="微软雅黑" panose="020B0503020204020204" pitchFamily="34" charset="-122"/>
                <a:ea typeface="微软雅黑" panose="020B0503020204020204" pitchFamily="34" charset="-122"/>
              </a:rPr>
              <a:t>随机搜索算法</a:t>
            </a:r>
            <a:r>
              <a:rPr lang="zh-CN" altLang="en-US" sz="2400" b="1" dirty="0">
                <a:latin typeface="微软雅黑" panose="020B0503020204020204" pitchFamily="34" charset="-122"/>
                <a:ea typeface="微软雅黑" panose="020B0503020204020204" pitchFamily="34" charset="-122"/>
              </a:rPr>
              <a:t>。</a:t>
            </a:r>
          </a:p>
        </p:txBody>
      </p:sp>
      <p:pic>
        <p:nvPicPr>
          <p:cNvPr id="48" name="Picture 2">
            <a:extLst>
              <a:ext uri="{FF2B5EF4-FFF2-40B4-BE49-F238E27FC236}">
                <a16:creationId xmlns:a16="http://schemas.microsoft.com/office/drawing/2014/main" id="{F29E32E0-C0D9-4F55-A074-2850C8D4E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9100" y="5603804"/>
            <a:ext cx="1342031" cy="927481"/>
          </a:xfrm>
          <a:prstGeom prst="rect">
            <a:avLst/>
          </a:prstGeom>
          <a:noFill/>
          <a:extLst>
            <a:ext uri="{909E8E84-426E-40DD-AFC4-6F175D3DCCD1}">
              <a14:hiddenFill xmlns:a14="http://schemas.microsoft.com/office/drawing/2010/main">
                <a:solidFill>
                  <a:srgbClr val="FFFFFF"/>
                </a:solidFill>
              </a14:hiddenFill>
            </a:ext>
          </a:extLst>
        </p:spPr>
      </p:pic>
      <p:pic>
        <p:nvPicPr>
          <p:cNvPr id="49" name="图片 48">
            <a:extLst>
              <a:ext uri="{FF2B5EF4-FFF2-40B4-BE49-F238E27FC236}">
                <a16:creationId xmlns:a16="http://schemas.microsoft.com/office/drawing/2014/main" id="{8A20115B-7E35-4121-A198-67E48BE33861}"/>
              </a:ext>
            </a:extLst>
          </p:cNvPr>
          <p:cNvPicPr>
            <a:picLocks noChangeAspect="1"/>
          </p:cNvPicPr>
          <p:nvPr/>
        </p:nvPicPr>
        <p:blipFill>
          <a:blip r:embed="rId4"/>
          <a:stretch>
            <a:fillRect/>
          </a:stretch>
        </p:blipFill>
        <p:spPr>
          <a:xfrm>
            <a:off x="4767679" y="5603804"/>
            <a:ext cx="1298473" cy="925536"/>
          </a:xfrm>
          <a:prstGeom prst="rect">
            <a:avLst/>
          </a:prstGeom>
        </p:spPr>
      </p:pic>
      <p:pic>
        <p:nvPicPr>
          <p:cNvPr id="3" name="图片 2">
            <a:extLst>
              <a:ext uri="{FF2B5EF4-FFF2-40B4-BE49-F238E27FC236}">
                <a16:creationId xmlns:a16="http://schemas.microsoft.com/office/drawing/2014/main" id="{D1F153AD-C957-424C-B813-7F600826F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556" y="5629236"/>
            <a:ext cx="1126379" cy="948024"/>
          </a:xfrm>
          <a:prstGeom prst="rect">
            <a:avLst/>
          </a:prstGeom>
        </p:spPr>
      </p:pic>
      <p:pic>
        <p:nvPicPr>
          <p:cNvPr id="5" name="图片 4">
            <a:extLst>
              <a:ext uri="{FF2B5EF4-FFF2-40B4-BE49-F238E27FC236}">
                <a16:creationId xmlns:a16="http://schemas.microsoft.com/office/drawing/2014/main" id="{4EF1C52A-9DEC-4106-8CFD-6254CDEE2B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912" y="5603804"/>
            <a:ext cx="1368152" cy="973455"/>
          </a:xfrm>
          <a:prstGeom prst="rect">
            <a:avLst/>
          </a:prstGeom>
        </p:spPr>
      </p:pic>
    </p:spTree>
    <p:extLst>
      <p:ext uri="{BB962C8B-B14F-4D97-AF65-F5344CB8AC3E}">
        <p14:creationId xmlns:p14="http://schemas.microsoft.com/office/powerpoint/2010/main" val="2262385406"/>
      </p:ext>
    </p:extLst>
  </p:cSld>
  <p:clrMapOvr>
    <a:masterClrMapping/>
  </p:clrMapOvr>
  <p:transition spd="slow" advTm="18981">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群体智能</a:t>
            </a:r>
            <a:r>
              <a:rPr lang="zh-CN" altLang="en-US" b="1" dirty="0">
                <a:solidFill>
                  <a:prstClr val="white"/>
                </a:solidFill>
                <a:latin typeface="黑体" panose="02010609060101010101" pitchFamily="49" charset="-122"/>
                <a:ea typeface="黑体" panose="02010609060101010101" pitchFamily="49" charset="-122"/>
                <a:cs typeface="+mn-cs"/>
              </a:rPr>
              <a:t>算法</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2022/10/29</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7</a:t>
            </a:fld>
            <a:endParaRPr lang="zh-CN" altLang="en-US"/>
          </a:p>
        </p:txBody>
      </p:sp>
      <p:pic>
        <p:nvPicPr>
          <p:cNvPr id="5" name="图片 4">
            <a:extLst>
              <a:ext uri="{FF2B5EF4-FFF2-40B4-BE49-F238E27FC236}">
                <a16:creationId xmlns:a16="http://schemas.microsoft.com/office/drawing/2014/main" id="{A48EB820-B3DC-5B8F-E4D3-46B9E9F53764}"/>
              </a:ext>
            </a:extLst>
          </p:cNvPr>
          <p:cNvPicPr>
            <a:picLocks noChangeAspect="1"/>
          </p:cNvPicPr>
          <p:nvPr/>
        </p:nvPicPr>
        <p:blipFill>
          <a:blip r:embed="rId2"/>
          <a:stretch>
            <a:fillRect/>
          </a:stretch>
        </p:blipFill>
        <p:spPr>
          <a:xfrm>
            <a:off x="626904" y="1259235"/>
            <a:ext cx="7864793" cy="4918336"/>
          </a:xfrm>
          <a:prstGeom prst="rect">
            <a:avLst/>
          </a:prstGeom>
        </p:spPr>
      </p:pic>
    </p:spTree>
    <p:extLst>
      <p:ext uri="{BB962C8B-B14F-4D97-AF65-F5344CB8AC3E}">
        <p14:creationId xmlns:p14="http://schemas.microsoft.com/office/powerpoint/2010/main" val="3203464658"/>
      </p:ext>
    </p:extLst>
  </p:cSld>
  <p:clrMapOvr>
    <a:masterClrMapping/>
  </p:clrMapOvr>
  <p:transition spd="slow" advTm="18981">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911C52F9-156F-401F-896E-4D5CF1B88367}"/>
              </a:ext>
            </a:extLst>
          </p:cNvPr>
          <p:cNvSpPr txBox="1"/>
          <p:nvPr/>
        </p:nvSpPr>
        <p:spPr>
          <a:xfrm>
            <a:off x="159901" y="1581272"/>
            <a:ext cx="5517721" cy="4985980"/>
          </a:xfrm>
          <a:prstGeom prst="rect">
            <a:avLst/>
          </a:prstGeom>
          <a:noFill/>
          <a:ln w="38100">
            <a:solidFill>
              <a:srgbClr val="0070C0"/>
            </a:solidFill>
          </a:ln>
        </p:spPr>
        <p:txBody>
          <a:bodyPr wrap="square" rtlCol="0">
            <a:spAutoFit/>
          </a:bodyPr>
          <a:lstStyle/>
          <a:p>
            <a:pPr marL="342900" indent="-342900" algn="just">
              <a:spcAft>
                <a:spcPts val="1200"/>
              </a:spcAft>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自然界的鸟群、兽群、鱼群等在其迁徙、捕食过程中，往往表现出高度的</a:t>
            </a:r>
            <a:r>
              <a:rPr lang="zh-CN" altLang="en-US" sz="2400" b="1" dirty="0">
                <a:solidFill>
                  <a:srgbClr val="00B0F0"/>
                </a:solidFill>
                <a:latin typeface="微软雅黑" panose="020B0503020204020204" pitchFamily="34" charset="-122"/>
                <a:ea typeface="微软雅黑" panose="020B0503020204020204" pitchFamily="34" charset="-122"/>
              </a:rPr>
              <a:t>组织性</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00B0F0"/>
                </a:solidFill>
                <a:latin typeface="微软雅黑" panose="020B0503020204020204" pitchFamily="34" charset="-122"/>
                <a:ea typeface="微软雅黑" panose="020B0503020204020204" pitchFamily="34" charset="-122"/>
              </a:rPr>
              <a:t>规律性</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algn="just">
              <a:spcAft>
                <a:spcPts val="1200"/>
              </a:spcAft>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1987年，Reynolds实现了鸟群运动的计算机可视化仿真。</a:t>
            </a:r>
            <a:endParaRPr lang="en-US" altLang="zh-CN" sz="2400" b="1" dirty="0">
              <a:latin typeface="微软雅黑" panose="020B0503020204020204" pitchFamily="34" charset="-122"/>
              <a:ea typeface="微软雅黑" panose="020B0503020204020204" pitchFamily="34" charset="-122"/>
            </a:endParaRPr>
          </a:p>
          <a:p>
            <a:pPr marL="342900" indent="-342900" algn="just">
              <a:spcAft>
                <a:spcPts val="1200"/>
              </a:spcAft>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1990年，动物学家Heppner和Grenander对动物的群体活动规律进行研究，包括大规模群体同步聚合，突然地改变方向，规律的分散与重组等相关的机制和潜在的规律。</a:t>
            </a:r>
            <a:endParaRPr lang="en-US" altLang="zh-CN" sz="2400" b="1" dirty="0">
              <a:latin typeface="微软雅黑" panose="020B0503020204020204" pitchFamily="34" charset="-122"/>
              <a:ea typeface="微软雅黑" panose="020B0503020204020204" pitchFamily="34" charset="-122"/>
            </a:endParaRPr>
          </a:p>
          <a:p>
            <a:pPr marL="342900" indent="-342900" algn="just">
              <a:spcAft>
                <a:spcPts val="1200"/>
              </a:spcAft>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众多的研究成果都为粒子群优化算法的发明奠定了思想来源和理论基础。</a:t>
            </a:r>
          </a:p>
        </p:txBody>
      </p:sp>
      <p:sp>
        <p:nvSpPr>
          <p:cNvPr id="9" name="文本框 8">
            <a:extLst>
              <a:ext uri="{FF2B5EF4-FFF2-40B4-BE49-F238E27FC236}">
                <a16:creationId xmlns:a16="http://schemas.microsoft.com/office/drawing/2014/main" id="{1F1407C6-F801-4215-9087-4AF46D10ED74}"/>
              </a:ext>
            </a:extLst>
          </p:cNvPr>
          <p:cNvSpPr txBox="1"/>
          <p:nvPr/>
        </p:nvSpPr>
        <p:spPr>
          <a:xfrm>
            <a:off x="159901" y="1043211"/>
            <a:ext cx="6094520" cy="523220"/>
          </a:xfrm>
          <a:prstGeom prst="rect">
            <a:avLst/>
          </a:prstGeom>
          <a:no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启发于动物的群体行为</a:t>
            </a:r>
            <a:endParaRPr lang="zh-CN" altLang="en-US" sz="2800" b="1" dirty="0"/>
          </a:p>
        </p:txBody>
      </p:sp>
      <p:pic>
        <p:nvPicPr>
          <p:cNvPr id="10" name="Picture 2">
            <a:extLst>
              <a:ext uri="{FF2B5EF4-FFF2-40B4-BE49-F238E27FC236}">
                <a16:creationId xmlns:a16="http://schemas.microsoft.com/office/drawing/2014/main" id="{036A53E2-D416-41BD-9CE6-C501AEACF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428" y="1043211"/>
            <a:ext cx="3324079" cy="26254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97FC4BD7-723B-4A1E-B07E-BF8E29FBCB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1428" y="3779515"/>
            <a:ext cx="3324079" cy="2525560"/>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43EBEDBF-8C62-4F82-B2FE-A1BBFA8566D8}"/>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263996626"/>
      </p:ext>
    </p:extLst>
  </p:cSld>
  <p:clrMapOvr>
    <a:masterClrMapping/>
  </p:clrMapOvr>
  <p:transition spd="slow" advTm="18981">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FD7EA30-0841-413A-BCE8-21045FDFFE16}"/>
              </a:ext>
            </a:extLst>
          </p:cNvPr>
          <p:cNvSpPr txBox="1"/>
          <p:nvPr/>
        </p:nvSpPr>
        <p:spPr>
          <a:xfrm>
            <a:off x="99404" y="1691283"/>
            <a:ext cx="5688632" cy="5016758"/>
          </a:xfrm>
          <a:prstGeom prst="rect">
            <a:avLst/>
          </a:prstGeom>
          <a:noFill/>
          <a:ln w="38100">
            <a:solidFill>
              <a:srgbClr val="0070C0"/>
            </a:solidFill>
          </a:ln>
        </p:spPr>
        <p:txBody>
          <a:bodyPr wrap="square" rtlCol="0">
            <a:spAutoFit/>
          </a:bodyPr>
          <a:lstStyle/>
          <a:p>
            <a:pPr marL="342900" indent="-342900" algn="just">
              <a:spcAft>
                <a:spcPts val="1200"/>
              </a:spcAft>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Wilson</a:t>
            </a:r>
            <a:r>
              <a:rPr lang="zh-CN" altLang="en-US" sz="2000" b="1" dirty="0">
                <a:latin typeface="微软雅黑" panose="020B0503020204020204" pitchFamily="34" charset="-122"/>
                <a:ea typeface="微软雅黑" panose="020B0503020204020204" pitchFamily="34" charset="-122"/>
              </a:rPr>
              <a:t>在</a:t>
            </a:r>
            <a:r>
              <a:rPr lang="en-US" altLang="zh-CN" sz="2000" b="1" dirty="0">
                <a:latin typeface="微软雅黑" panose="020B0503020204020204" pitchFamily="34" charset="-122"/>
                <a:ea typeface="微软雅黑" panose="020B0503020204020204" pitchFamily="34" charset="-122"/>
              </a:rPr>
              <a:t>20</a:t>
            </a:r>
            <a:r>
              <a:rPr lang="zh-CN" altLang="en-US" sz="2000" b="1" dirty="0">
                <a:latin typeface="微软雅黑" panose="020B0503020204020204" pitchFamily="34" charset="-122"/>
                <a:ea typeface="微软雅黑" panose="020B0503020204020204" pitchFamily="34" charset="-122"/>
              </a:rPr>
              <a:t>世纪</a:t>
            </a:r>
            <a:r>
              <a:rPr lang="en-US" altLang="zh-CN" sz="2000" b="1" dirty="0">
                <a:latin typeface="微软雅黑" panose="020B0503020204020204" pitchFamily="34" charset="-122"/>
                <a:ea typeface="微软雅黑" panose="020B0503020204020204" pitchFamily="34" charset="-122"/>
              </a:rPr>
              <a:t>70</a:t>
            </a:r>
            <a:r>
              <a:rPr lang="zh-CN" altLang="en-US" sz="2000" b="1" dirty="0">
                <a:latin typeface="微软雅黑" panose="020B0503020204020204" pitchFamily="34" charset="-122"/>
                <a:ea typeface="微软雅黑" panose="020B0503020204020204" pitchFamily="34" charset="-122"/>
              </a:rPr>
              <a:t>年代就指出</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至少在理论上</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在群体觅食的过程中</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群体中的每一个个体都会受益于所有成员在这个过程中所</a:t>
            </a:r>
            <a:r>
              <a:rPr lang="zh-CN" altLang="en-US" sz="2000" b="1" dirty="0">
                <a:solidFill>
                  <a:srgbClr val="00B0F0"/>
                </a:solidFill>
                <a:latin typeface="微软雅黑" panose="020B0503020204020204" pitchFamily="34" charset="-122"/>
                <a:ea typeface="微软雅黑" panose="020B0503020204020204" pitchFamily="34" charset="-122"/>
              </a:rPr>
              <a:t>发现和累积的经验</a:t>
            </a:r>
            <a:r>
              <a:rPr lang="zh-CN" altLang="en-US" sz="2000" b="1" dirty="0">
                <a:latin typeface="微软雅黑" panose="020B0503020204020204" pitchFamily="34" charset="-122"/>
                <a:ea typeface="微软雅黑" panose="020B0503020204020204" pitchFamily="34" charset="-122"/>
              </a:rPr>
              <a:t>。”因此 </a:t>
            </a:r>
            <a:r>
              <a:rPr lang="en-US" altLang="zh-CN" sz="2000" b="1" dirty="0">
                <a:latin typeface="微软雅黑" panose="020B0503020204020204" pitchFamily="34" charset="-122"/>
                <a:ea typeface="微软雅黑" panose="020B0503020204020204" pitchFamily="34" charset="-122"/>
              </a:rPr>
              <a:t>PSO</a:t>
            </a:r>
            <a:r>
              <a:rPr lang="zh-CN" altLang="en-US" sz="2000" b="1" dirty="0">
                <a:latin typeface="微软雅黑" panose="020B0503020204020204" pitchFamily="34" charset="-122"/>
                <a:ea typeface="微软雅黑" panose="020B0503020204020204" pitchFamily="34" charset="-122"/>
              </a:rPr>
              <a:t>直接采用了这一思想。</a:t>
            </a:r>
            <a:endParaRPr lang="en-US" altLang="zh-CN" sz="2000" b="1" dirty="0">
              <a:latin typeface="微软雅黑" panose="020B0503020204020204" pitchFamily="34" charset="-122"/>
              <a:ea typeface="微软雅黑" panose="020B0503020204020204" pitchFamily="34" charset="-122"/>
            </a:endParaRPr>
          </a:p>
          <a:p>
            <a:pPr marL="342900" indent="-342900" algn="just">
              <a:spcAft>
                <a:spcPts val="1200"/>
              </a:spcAft>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Kennedy</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Eberhart</a:t>
            </a:r>
            <a:r>
              <a:rPr lang="zh-CN" altLang="en-US" sz="2000" b="1" dirty="0">
                <a:latin typeface="微软雅黑" panose="020B0503020204020204" pitchFamily="34" charset="-122"/>
                <a:ea typeface="微软雅黑" panose="020B0503020204020204" pitchFamily="34" charset="-122"/>
              </a:rPr>
              <a:t>也指出</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他们在设计</a:t>
            </a:r>
            <a:r>
              <a:rPr lang="en-US" altLang="zh-CN" sz="2000" b="1" dirty="0">
                <a:latin typeface="微软雅黑" panose="020B0503020204020204" pitchFamily="34" charset="-122"/>
                <a:ea typeface="微软雅黑" panose="020B0503020204020204" pitchFamily="34" charset="-122"/>
              </a:rPr>
              <a:t>PSO</a:t>
            </a:r>
            <a:r>
              <a:rPr lang="zh-CN" altLang="en-US" sz="2000" b="1" dirty="0">
                <a:latin typeface="微软雅黑" panose="020B0503020204020204" pitchFamily="34" charset="-122"/>
                <a:ea typeface="微软雅黑" panose="020B0503020204020204" pitchFamily="34" charset="-122"/>
              </a:rPr>
              <a:t>的时候</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除了考虑模拟生物的群体活动之外</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更重要的是融入了</a:t>
            </a:r>
            <a:r>
              <a:rPr lang="zh-CN" altLang="en-US" sz="2000" b="1" dirty="0">
                <a:solidFill>
                  <a:srgbClr val="00B0F0"/>
                </a:solidFill>
                <a:latin typeface="微软雅黑" panose="020B0503020204020204" pitchFamily="34" charset="-122"/>
                <a:ea typeface="微软雅黑" panose="020B0503020204020204" pitchFamily="34" charset="-122"/>
              </a:rPr>
              <a:t>个体认知</a:t>
            </a:r>
            <a:r>
              <a:rPr lang="en-US" altLang="zh-CN" sz="2000" b="1" dirty="0">
                <a:latin typeface="微软雅黑" panose="020B0503020204020204" pitchFamily="34" charset="-122"/>
                <a:ea typeface="微软雅黑" panose="020B0503020204020204" pitchFamily="34" charset="-122"/>
              </a:rPr>
              <a:t>(Self-Cognition)</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B0F0"/>
                </a:solidFill>
                <a:latin typeface="微软雅黑" panose="020B0503020204020204" pitchFamily="34" charset="-122"/>
                <a:ea typeface="微软雅黑" panose="020B0503020204020204" pitchFamily="34" charset="-122"/>
              </a:rPr>
              <a:t>社会影响</a:t>
            </a:r>
            <a:r>
              <a:rPr lang="en-US" altLang="zh-CN" sz="2000" b="1" dirty="0">
                <a:latin typeface="微软雅黑" panose="020B0503020204020204" pitchFamily="34" charset="-122"/>
                <a:ea typeface="微软雅黑" panose="020B0503020204020204" pitchFamily="34" charset="-122"/>
              </a:rPr>
              <a:t>(Social-Influence)</a:t>
            </a:r>
            <a:r>
              <a:rPr lang="zh-CN" altLang="en-US" sz="2000" b="1" dirty="0">
                <a:latin typeface="微软雅黑" panose="020B0503020204020204" pitchFamily="34" charset="-122"/>
                <a:ea typeface="微软雅黑" panose="020B0503020204020204" pitchFamily="34" charset="-122"/>
              </a:rPr>
              <a:t>这些社会心理学的理论。</a:t>
            </a:r>
            <a:endParaRPr lang="en-US" altLang="zh-CN" sz="2000" b="1" dirty="0">
              <a:latin typeface="微软雅黑" panose="020B0503020204020204" pitchFamily="34" charset="-122"/>
              <a:ea typeface="微软雅黑" panose="020B0503020204020204" pitchFamily="34" charset="-122"/>
            </a:endParaRPr>
          </a:p>
          <a:p>
            <a:pPr marL="342900" indent="-342900" algn="just">
              <a:spcAft>
                <a:spcPts val="1200"/>
              </a:spcAft>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1996</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 Boyd </a:t>
            </a:r>
            <a:r>
              <a:rPr lang="zh-CN" altLang="en-US" sz="2000" b="1" dirty="0">
                <a:latin typeface="微软雅黑" panose="020B0503020204020204" pitchFamily="34" charset="-122"/>
                <a:ea typeface="微软雅黑" panose="020B0503020204020204" pitchFamily="34" charset="-122"/>
              </a:rPr>
              <a:t>和 </a:t>
            </a:r>
            <a:r>
              <a:rPr lang="en-US" altLang="zh-CN" sz="2000" b="1" dirty="0" err="1">
                <a:latin typeface="微软雅黑" panose="020B0503020204020204" pitchFamily="34" charset="-122"/>
                <a:ea typeface="微软雅黑" panose="020B0503020204020204" pitchFamily="34" charset="-122"/>
              </a:rPr>
              <a:t>Richerson</a:t>
            </a:r>
            <a:r>
              <a:rPr lang="zh-CN" altLang="en-US" sz="2000" b="1" dirty="0">
                <a:latin typeface="微软雅黑" panose="020B0503020204020204" pitchFamily="34" charset="-122"/>
                <a:ea typeface="微软雅黑" panose="020B0503020204020204" pitchFamily="34" charset="-122"/>
              </a:rPr>
              <a:t>在研究人类的决策过程时</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也提出了个体学习和文化传递的概念。根据他们的研究结果，人们在决策过程中使用两类重要的信息：一是</a:t>
            </a:r>
            <a:r>
              <a:rPr lang="zh-CN" altLang="en-US" sz="2000" b="1" dirty="0">
                <a:solidFill>
                  <a:srgbClr val="00B0F0"/>
                </a:solidFill>
                <a:latin typeface="微软雅黑" panose="020B0503020204020204" pitchFamily="34" charset="-122"/>
                <a:ea typeface="微软雅黑" panose="020B0503020204020204" pitchFamily="34" charset="-122"/>
              </a:rPr>
              <a:t>自身的经验</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二是</a:t>
            </a:r>
            <a:r>
              <a:rPr lang="zh-CN" altLang="en-US" sz="2000" b="1" dirty="0">
                <a:solidFill>
                  <a:srgbClr val="00B0F0"/>
                </a:solidFill>
                <a:latin typeface="微软雅黑" panose="020B0503020204020204" pitchFamily="34" charset="-122"/>
                <a:ea typeface="微软雅黑" panose="020B0503020204020204" pitchFamily="34" charset="-122"/>
              </a:rPr>
              <a:t>其他人的经验</a:t>
            </a:r>
            <a:r>
              <a:rPr lang="zh-CN" altLang="en-US" sz="2000" b="1" dirty="0">
                <a:latin typeface="微软雅黑" panose="020B0503020204020204" pitchFamily="34" charset="-122"/>
                <a:ea typeface="微软雅黑" panose="020B0503020204020204" pitchFamily="34" charset="-122"/>
              </a:rPr>
              <a:t>。也就是说，人们根据自身的经验和他人的经验进行自己的决策。</a:t>
            </a:r>
          </a:p>
        </p:txBody>
      </p:sp>
      <p:sp>
        <p:nvSpPr>
          <p:cNvPr id="11" name="文本框 10">
            <a:extLst>
              <a:ext uri="{FF2B5EF4-FFF2-40B4-BE49-F238E27FC236}">
                <a16:creationId xmlns:a16="http://schemas.microsoft.com/office/drawing/2014/main" id="{1828FFAE-6E50-41DF-9785-94569F7273E7}"/>
              </a:ext>
            </a:extLst>
          </p:cNvPr>
          <p:cNvSpPr txBox="1"/>
          <p:nvPr/>
        </p:nvSpPr>
        <p:spPr>
          <a:xfrm>
            <a:off x="94804" y="940912"/>
            <a:ext cx="3247747" cy="523220"/>
          </a:xfrm>
          <a:prstGeom prst="rect">
            <a:avLst/>
          </a:prstGeom>
          <a:noFill/>
        </p:spPr>
        <p:txBody>
          <a:bodyPr wrap="square">
            <a:spAutoFit/>
          </a:bodyPr>
          <a:lstStyle/>
          <a:p>
            <a:r>
              <a:rPr lang="zh-CN" altLang="en-US" sz="2800" b="1" dirty="0">
                <a:latin typeface="微软雅黑" panose="020B0503020204020204" pitchFamily="34" charset="-122"/>
                <a:ea typeface="微软雅黑" panose="020B0503020204020204" pitchFamily="34" charset="-122"/>
              </a:rPr>
              <a:t>在群体智慧方面</a:t>
            </a:r>
            <a:r>
              <a:rPr lang="en-US" altLang="zh-CN"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pic>
        <p:nvPicPr>
          <p:cNvPr id="13" name="Picture 6">
            <a:extLst>
              <a:ext uri="{FF2B5EF4-FFF2-40B4-BE49-F238E27FC236}">
                <a16:creationId xmlns:a16="http://schemas.microsoft.com/office/drawing/2014/main" id="{7C941367-5BDE-4D21-80B1-2CB97BD138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9380" y="1259235"/>
            <a:ext cx="3169185" cy="23465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918143AE-2732-40FF-A8B8-91B4829E6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5444" y="3707507"/>
            <a:ext cx="3169185" cy="2346564"/>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C597AFFD-7B55-4168-8E2C-908A15CF2B9B}"/>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403471029"/>
      </p:ext>
    </p:extLst>
  </p:cSld>
  <p:clrMapOvr>
    <a:masterClrMapping/>
  </p:clrMapOvr>
  <p:transition spd="slow" advTm="18981">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E8B477D-EBD0-4BBA-A324-1809AB87FE50}"/>
              </a:ext>
            </a:extLst>
          </p:cNvPr>
          <p:cNvSpPr txBox="1"/>
          <p:nvPr/>
        </p:nvSpPr>
        <p:spPr>
          <a:xfrm>
            <a:off x="82424" y="971203"/>
            <a:ext cx="5082806" cy="1135054"/>
          </a:xfrm>
          <a:prstGeom prst="rect">
            <a:avLst/>
          </a:prstGeom>
          <a:noFill/>
        </p:spPr>
        <p:txBody>
          <a:bodyPr wrap="square" rtlCol="0">
            <a:spAutoFit/>
          </a:bodyPr>
          <a:lstStyle/>
          <a:p>
            <a:pPr algn="just">
              <a:lnSpc>
                <a:spcPct val="150000"/>
              </a:lnSpc>
              <a:spcBef>
                <a:spcPts val="600"/>
              </a:spcBef>
              <a:spcAft>
                <a:spcPts val="600"/>
              </a:spcAft>
            </a:pPr>
            <a:r>
              <a:rPr lang="zh-CN" altLang="en-US" sz="2400" b="1" dirty="0">
                <a:latin typeface="微软雅黑" panose="020B0503020204020204" pitchFamily="34" charset="-122"/>
                <a:ea typeface="微软雅黑" panose="020B0503020204020204" pitchFamily="34" charset="-122"/>
              </a:rPr>
              <a:t>在自然界鸟群捕食过程中，小鸟是通过什么样的机制找到食物的呢？</a:t>
            </a:r>
          </a:p>
        </p:txBody>
      </p:sp>
      <p:pic>
        <p:nvPicPr>
          <p:cNvPr id="7" name="图片 6">
            <a:extLst>
              <a:ext uri="{FF2B5EF4-FFF2-40B4-BE49-F238E27FC236}">
                <a16:creationId xmlns:a16="http://schemas.microsoft.com/office/drawing/2014/main" id="{7D0D4513-D6A0-4E22-BE61-3FBA3ED78221}"/>
              </a:ext>
            </a:extLst>
          </p:cNvPr>
          <p:cNvPicPr>
            <a:picLocks noChangeAspect="1"/>
          </p:cNvPicPr>
          <p:nvPr/>
        </p:nvPicPr>
        <p:blipFill>
          <a:blip r:embed="rId3"/>
          <a:stretch>
            <a:fillRect/>
          </a:stretch>
        </p:blipFill>
        <p:spPr>
          <a:xfrm>
            <a:off x="5148136" y="1043211"/>
            <a:ext cx="3970464" cy="1636499"/>
          </a:xfrm>
          <a:prstGeom prst="rect">
            <a:avLst/>
          </a:prstGeom>
        </p:spPr>
      </p:pic>
      <p:sp>
        <p:nvSpPr>
          <p:cNvPr id="8" name="文本框 7">
            <a:extLst>
              <a:ext uri="{FF2B5EF4-FFF2-40B4-BE49-F238E27FC236}">
                <a16:creationId xmlns:a16="http://schemas.microsoft.com/office/drawing/2014/main" id="{442C1C07-8113-4207-A201-0429A1E5F6EF}"/>
              </a:ext>
            </a:extLst>
          </p:cNvPr>
          <p:cNvSpPr txBox="1"/>
          <p:nvPr/>
        </p:nvSpPr>
        <p:spPr>
          <a:xfrm>
            <a:off x="238820" y="2495044"/>
            <a:ext cx="3900812" cy="1938992"/>
          </a:xfrm>
          <a:prstGeom prst="rect">
            <a:avLst/>
          </a:prstGeom>
          <a:noFill/>
          <a:ln w="38100">
            <a:solidFill>
              <a:schemeClr val="accent1"/>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一群分散的鸟随机飞行觅食，不知道食物的具体位置，但是有一个间接的机制让小鸟知道它</a:t>
            </a:r>
            <a:r>
              <a:rPr lang="zh-CN" altLang="en-US" sz="2400" b="1" dirty="0">
                <a:solidFill>
                  <a:srgbClr val="00B0F0"/>
                </a:solidFill>
                <a:latin typeface="微软雅黑" panose="020B0503020204020204" pitchFamily="34" charset="-122"/>
                <a:ea typeface="微软雅黑" panose="020B0503020204020204" pitchFamily="34" charset="-122"/>
              </a:rPr>
              <a:t>距离食物的距离</a:t>
            </a:r>
            <a:r>
              <a:rPr lang="zh-CN" altLang="en-US" sz="2400" b="1" dirty="0">
                <a:latin typeface="微软雅黑" panose="020B0503020204020204" pitchFamily="34" charset="-122"/>
                <a:ea typeface="微软雅黑" panose="020B0503020204020204" pitchFamily="34" charset="-122"/>
              </a:rPr>
              <a:t>（如食物香味的浓淡等）</a:t>
            </a:r>
          </a:p>
        </p:txBody>
      </p:sp>
      <p:sp>
        <p:nvSpPr>
          <p:cNvPr id="11" name="文本框 10">
            <a:extLst>
              <a:ext uri="{FF2B5EF4-FFF2-40B4-BE49-F238E27FC236}">
                <a16:creationId xmlns:a16="http://schemas.microsoft.com/office/drawing/2014/main" id="{EDB05DE8-775F-481E-BB5B-90D53388DE1E}"/>
              </a:ext>
            </a:extLst>
          </p:cNvPr>
          <p:cNvSpPr txBox="1"/>
          <p:nvPr/>
        </p:nvSpPr>
        <p:spPr>
          <a:xfrm>
            <a:off x="5927452" y="2679710"/>
            <a:ext cx="2877202" cy="1569660"/>
          </a:xfrm>
          <a:prstGeom prst="rect">
            <a:avLst/>
          </a:prstGeom>
          <a:noFill/>
          <a:ln w="38100">
            <a:solidFill>
              <a:schemeClr val="accent1"/>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每只鸟在飞行过程中不断记录和更新它曾到达的</a:t>
            </a:r>
            <a:r>
              <a:rPr lang="zh-CN" altLang="en-US" sz="2400" b="1" dirty="0">
                <a:solidFill>
                  <a:srgbClr val="00B0F0"/>
                </a:solidFill>
                <a:latin typeface="微软雅黑" panose="020B0503020204020204" pitchFamily="34" charset="-122"/>
                <a:ea typeface="微软雅黑" panose="020B0503020204020204" pitchFamily="34" charset="-122"/>
              </a:rPr>
              <a:t>离食物最近的位置</a:t>
            </a:r>
            <a:r>
              <a:rPr lang="en-US" altLang="zh-CN" sz="2400" b="1" dirty="0">
                <a:solidFill>
                  <a:srgbClr val="00B0F0"/>
                </a:solidFill>
                <a:latin typeface="微软雅黑" panose="020B0503020204020204" pitchFamily="34" charset="-122"/>
                <a:ea typeface="微软雅黑" panose="020B0503020204020204" pitchFamily="34" charset="-122"/>
              </a:rPr>
              <a:t>(</a:t>
            </a:r>
            <a:r>
              <a:rPr lang="en-US" altLang="zh-CN" sz="2400" b="1" dirty="0" err="1">
                <a:solidFill>
                  <a:srgbClr val="00B0F0"/>
                </a:solidFill>
                <a:latin typeface="微软雅黑" panose="020B0503020204020204" pitchFamily="34" charset="-122"/>
                <a:ea typeface="微软雅黑" panose="020B0503020204020204" pitchFamily="34" charset="-122"/>
              </a:rPr>
              <a:t>pbest</a:t>
            </a:r>
            <a:r>
              <a:rPr lang="en-US" altLang="zh-CN" sz="2400" b="1" dirty="0">
                <a:solidFill>
                  <a:srgbClr val="00B0F0"/>
                </a:solidFill>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A7D2B39E-8F0E-43EF-83FB-0712F68F2218}"/>
              </a:ext>
            </a:extLst>
          </p:cNvPr>
          <p:cNvSpPr txBox="1"/>
          <p:nvPr/>
        </p:nvSpPr>
        <p:spPr>
          <a:xfrm>
            <a:off x="6287492" y="4971628"/>
            <a:ext cx="2212017" cy="1569660"/>
          </a:xfrm>
          <a:prstGeom prst="rect">
            <a:avLst/>
          </a:prstGeom>
          <a:noFill/>
          <a:ln w="38100">
            <a:solidFill>
              <a:schemeClr val="accent1"/>
            </a:solidFill>
          </a:ln>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所有鸟互相交流信息，得到整个</a:t>
            </a:r>
            <a:r>
              <a:rPr lang="zh-CN" altLang="en-US" sz="2400" b="1" dirty="0">
                <a:solidFill>
                  <a:srgbClr val="00B0F0"/>
                </a:solidFill>
                <a:latin typeface="微软雅黑" panose="020B0503020204020204" pitchFamily="34" charset="-122"/>
                <a:ea typeface="微软雅黑" panose="020B0503020204020204" pitchFamily="34" charset="-122"/>
              </a:rPr>
              <a:t>种群最佳位置</a:t>
            </a:r>
            <a:r>
              <a:rPr lang="en-US" altLang="zh-CN" sz="2400" b="1" dirty="0">
                <a:solidFill>
                  <a:srgbClr val="00B0F0"/>
                </a:solidFill>
                <a:latin typeface="微软雅黑" panose="020B0503020204020204" pitchFamily="34" charset="-122"/>
                <a:ea typeface="微软雅黑" panose="020B0503020204020204" pitchFamily="34" charset="-122"/>
              </a:rPr>
              <a:t>(</a:t>
            </a:r>
            <a:r>
              <a:rPr lang="en-US" altLang="zh-CN" sz="2400" b="1" dirty="0" err="1">
                <a:solidFill>
                  <a:srgbClr val="00B0F0"/>
                </a:solidFill>
                <a:latin typeface="微软雅黑" panose="020B0503020204020204" pitchFamily="34" charset="-122"/>
                <a:ea typeface="微软雅黑" panose="020B0503020204020204" pitchFamily="34" charset="-122"/>
              </a:rPr>
              <a:t>gbest</a:t>
            </a:r>
            <a:r>
              <a:rPr lang="en-US" altLang="zh-CN" sz="2400" b="1" dirty="0">
                <a:solidFill>
                  <a:srgbClr val="00B0F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p>
        </p:txBody>
      </p:sp>
      <p:sp>
        <p:nvSpPr>
          <p:cNvPr id="13" name="文本框 12">
            <a:extLst>
              <a:ext uri="{FF2B5EF4-FFF2-40B4-BE49-F238E27FC236}">
                <a16:creationId xmlns:a16="http://schemas.microsoft.com/office/drawing/2014/main" id="{C050DDCC-7ACB-48EF-B1F9-421261F63A8C}"/>
              </a:ext>
            </a:extLst>
          </p:cNvPr>
          <p:cNvSpPr txBox="1"/>
          <p:nvPr/>
        </p:nvSpPr>
        <p:spPr>
          <a:xfrm>
            <a:off x="3551188" y="4781701"/>
            <a:ext cx="2254574" cy="1938992"/>
          </a:xfrm>
          <a:prstGeom prst="rect">
            <a:avLst/>
          </a:prstGeom>
          <a:noFill/>
          <a:ln w="38100">
            <a:solidFill>
              <a:schemeClr val="accent1"/>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每一只鸟在飞行的过程中有两个启发信息：</a:t>
            </a:r>
            <a:r>
              <a:rPr lang="zh-CN" altLang="en-US" sz="2400" b="1" dirty="0">
                <a:solidFill>
                  <a:srgbClr val="00B0F0"/>
                </a:solidFill>
                <a:latin typeface="微软雅黑" panose="020B0503020204020204" pitchFamily="34" charset="-122"/>
                <a:ea typeface="微软雅黑" panose="020B0503020204020204" pitchFamily="34" charset="-122"/>
              </a:rPr>
              <a:t>自身经验</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00B0F0"/>
                </a:solidFill>
                <a:latin typeface="微软雅黑" panose="020B0503020204020204" pitchFamily="34" charset="-122"/>
                <a:ea typeface="微软雅黑" panose="020B0503020204020204" pitchFamily="34" charset="-122"/>
              </a:rPr>
              <a:t>整个种群的经验</a:t>
            </a:r>
          </a:p>
        </p:txBody>
      </p:sp>
      <p:sp>
        <p:nvSpPr>
          <p:cNvPr id="14" name="文本框 13">
            <a:extLst>
              <a:ext uri="{FF2B5EF4-FFF2-40B4-BE49-F238E27FC236}">
                <a16:creationId xmlns:a16="http://schemas.microsoft.com/office/drawing/2014/main" id="{9B6F42B6-6E01-4388-B446-476E027FEE7C}"/>
              </a:ext>
            </a:extLst>
          </p:cNvPr>
          <p:cNvSpPr txBox="1"/>
          <p:nvPr/>
        </p:nvSpPr>
        <p:spPr>
          <a:xfrm>
            <a:off x="238820" y="4781701"/>
            <a:ext cx="2850100" cy="1938992"/>
          </a:xfrm>
          <a:prstGeom prst="rect">
            <a:avLst/>
          </a:prstGeom>
          <a:noFill/>
          <a:ln w="38100">
            <a:solidFill>
              <a:schemeClr val="accent1"/>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鸟的飞行方向受到这两个信息的引导，寻找更加接近食物的位置，最终群体聚集到食物的位置</a:t>
            </a:r>
            <a:endParaRPr lang="zh-CN" altLang="en-US" sz="2400" b="1" dirty="0">
              <a:solidFill>
                <a:srgbClr val="00B0F0"/>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818A8C47-77C1-4DBD-98BB-030DA6B5B121}"/>
              </a:ext>
            </a:extLst>
          </p:cNvPr>
          <p:cNvCxnSpPr>
            <a:cxnSpLocks/>
            <a:stCxn id="8" idx="3"/>
            <a:endCxn id="11" idx="1"/>
          </p:cNvCxnSpPr>
          <p:nvPr/>
        </p:nvCxnSpPr>
        <p:spPr>
          <a:xfrm>
            <a:off x="4139632" y="3464540"/>
            <a:ext cx="17878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03B8E55-F2DE-4C6D-81F2-6CE9108E1A33}"/>
              </a:ext>
            </a:extLst>
          </p:cNvPr>
          <p:cNvCxnSpPr>
            <a:cxnSpLocks/>
            <a:stCxn id="11" idx="2"/>
            <a:endCxn id="12" idx="0"/>
          </p:cNvCxnSpPr>
          <p:nvPr/>
        </p:nvCxnSpPr>
        <p:spPr>
          <a:xfrm>
            <a:off x="7366053" y="4249370"/>
            <a:ext cx="27448" cy="722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D9BC1A1-899F-47C5-A30B-55E1D4B26BE9}"/>
              </a:ext>
            </a:extLst>
          </p:cNvPr>
          <p:cNvCxnSpPr>
            <a:cxnSpLocks/>
            <a:stCxn id="12" idx="1"/>
            <a:endCxn id="13" idx="3"/>
          </p:cNvCxnSpPr>
          <p:nvPr/>
        </p:nvCxnSpPr>
        <p:spPr>
          <a:xfrm flipH="1" flipV="1">
            <a:off x="5805762" y="5751197"/>
            <a:ext cx="481730" cy="52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6EC7A04-AF3E-4975-B773-6571B2B64D24}"/>
              </a:ext>
            </a:extLst>
          </p:cNvPr>
          <p:cNvCxnSpPr>
            <a:cxnSpLocks/>
            <a:stCxn id="13" idx="1"/>
            <a:endCxn id="14" idx="3"/>
          </p:cNvCxnSpPr>
          <p:nvPr/>
        </p:nvCxnSpPr>
        <p:spPr>
          <a:xfrm flipH="1">
            <a:off x="3088920" y="5751197"/>
            <a:ext cx="4622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标题 1">
            <a:extLst>
              <a:ext uri="{FF2B5EF4-FFF2-40B4-BE49-F238E27FC236}">
                <a16:creationId xmlns:a16="http://schemas.microsoft.com/office/drawing/2014/main" id="{9586BAF2-C627-4035-9725-B6CFF2AD19DE}"/>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890327847"/>
      </p:ext>
    </p:extLst>
  </p:cSld>
  <p:clrMapOvr>
    <a:masterClrMapping/>
  </p:clrMapOvr>
  <p:transition spd="slow" advTm="18981">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6">
            <a:extLst>
              <a:ext uri="{FF2B5EF4-FFF2-40B4-BE49-F238E27FC236}">
                <a16:creationId xmlns:a16="http://schemas.microsoft.com/office/drawing/2014/main" id="{4775C994-E6A4-4E11-9668-338CD52D349E}"/>
              </a:ext>
            </a:extLst>
          </p:cNvPr>
          <p:cNvGraphicFramePr>
            <a:graphicFrameLocks noChangeAspect="1"/>
          </p:cNvGraphicFramePr>
          <p:nvPr/>
        </p:nvGraphicFramePr>
        <p:xfrm>
          <a:off x="179388" y="1333500"/>
          <a:ext cx="4281487" cy="3101975"/>
        </p:xfrm>
        <a:graphic>
          <a:graphicData uri="http://schemas.openxmlformats.org/presentationml/2006/ole">
            <mc:AlternateContent xmlns:mc="http://schemas.openxmlformats.org/markup-compatibility/2006">
              <mc:Choice xmlns:v="urn:schemas-microsoft-com:vml" Requires="v">
                <p:oleObj name="Visio" r:id="rId3" imgW="2732532" imgH="1979676" progId="Visio.Drawing.11">
                  <p:embed/>
                </p:oleObj>
              </mc:Choice>
              <mc:Fallback>
                <p:oleObj name="Visio" r:id="rId3" imgW="2732532" imgH="1979676" progId="Visio.Drawing.11">
                  <p:embed/>
                  <p:pic>
                    <p:nvPicPr>
                      <p:cNvPr id="3" name="Object 26">
                        <a:extLst>
                          <a:ext uri="{FF2B5EF4-FFF2-40B4-BE49-F238E27FC236}">
                            <a16:creationId xmlns:a16="http://schemas.microsoft.com/office/drawing/2014/main" id="{4775C994-E6A4-4E11-9668-338CD52D3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333500"/>
                        <a:ext cx="4281487" cy="310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27">
            <a:extLst>
              <a:ext uri="{FF2B5EF4-FFF2-40B4-BE49-F238E27FC236}">
                <a16:creationId xmlns:a16="http://schemas.microsoft.com/office/drawing/2014/main" id="{C6BEBE84-A877-4951-A2AE-32EF242D1E43}"/>
              </a:ext>
            </a:extLst>
          </p:cNvPr>
          <p:cNvGraphicFramePr>
            <a:graphicFrameLocks noChangeAspect="1"/>
          </p:cNvGraphicFramePr>
          <p:nvPr/>
        </p:nvGraphicFramePr>
        <p:xfrm>
          <a:off x="4572000" y="2851150"/>
          <a:ext cx="4321175" cy="3673475"/>
        </p:xfrm>
        <a:graphic>
          <a:graphicData uri="http://schemas.openxmlformats.org/presentationml/2006/ole">
            <mc:AlternateContent xmlns:mc="http://schemas.openxmlformats.org/markup-compatibility/2006">
              <mc:Choice xmlns:v="urn:schemas-microsoft-com:vml" Requires="v">
                <p:oleObj name="Visio" r:id="rId5" imgW="2530221" imgH="2283714" progId="Visio.Drawing.11">
                  <p:embed/>
                </p:oleObj>
              </mc:Choice>
              <mc:Fallback>
                <p:oleObj name="Visio" r:id="rId5" imgW="2530221" imgH="2283714" progId="Visio.Drawing.11">
                  <p:embed/>
                  <p:pic>
                    <p:nvPicPr>
                      <p:cNvPr id="4" name="Object 27">
                        <a:extLst>
                          <a:ext uri="{FF2B5EF4-FFF2-40B4-BE49-F238E27FC236}">
                            <a16:creationId xmlns:a16="http://schemas.microsoft.com/office/drawing/2014/main" id="{C6BEBE84-A877-4951-A2AE-32EF242D1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851150"/>
                        <a:ext cx="4321175"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28">
            <a:extLst>
              <a:ext uri="{FF2B5EF4-FFF2-40B4-BE49-F238E27FC236}">
                <a16:creationId xmlns:a16="http://schemas.microsoft.com/office/drawing/2014/main" id="{C1E69627-D836-4BE3-9FB2-89F1559B411B}"/>
              </a:ext>
            </a:extLst>
          </p:cNvPr>
          <p:cNvSpPr txBox="1">
            <a:spLocks noChangeArrowheads="1"/>
          </p:cNvSpPr>
          <p:nvPr/>
        </p:nvSpPr>
        <p:spPr bwMode="auto">
          <a:xfrm>
            <a:off x="468313" y="5588000"/>
            <a:ext cx="3421062" cy="762000"/>
          </a:xfrm>
          <a:prstGeom prst="rect">
            <a:avLst/>
          </a:prstGeom>
          <a:gradFill rotWithShape="1">
            <a:gsLst>
              <a:gs pos="0">
                <a:srgbClr val="66FFFF"/>
              </a:gs>
              <a:gs pos="50000">
                <a:srgbClr val="B2B2B2"/>
              </a:gs>
              <a:gs pos="100000">
                <a:srgbClr val="66FFFF"/>
              </a:gs>
            </a:gsLst>
            <a:lin ang="5400000" scaled="1"/>
          </a:gradFill>
          <a:ln w="38100">
            <a:solidFill>
              <a:srgbClr val="FF33CC"/>
            </a:solidFill>
            <a:miter lim="800000"/>
            <a:headEnd/>
            <a:tailEnd/>
          </a:ln>
          <a:effectLst>
            <a:outerShdw dist="107763" dir="2700000" algn="ctr" rotWithShape="0">
              <a:schemeClr val="bg2">
                <a:alpha val="50000"/>
              </a:schemeClr>
            </a:outerShdw>
          </a:effectLst>
        </p:spPr>
        <p:txBody>
          <a:bodyPr/>
          <a:lstStyle/>
          <a:p>
            <a:pPr algn="ctr">
              <a:lnSpc>
                <a:spcPct val="110000"/>
              </a:lnSpc>
              <a:spcBef>
                <a:spcPct val="20000"/>
              </a:spcBef>
              <a:buClr>
                <a:schemeClr val="accent1"/>
              </a:buClr>
              <a:defRPr/>
            </a:pPr>
            <a:r>
              <a:rPr lang="zh-CN" altLang="en-US" sz="3000" b="1">
                <a:solidFill>
                  <a:srgbClr val="000000"/>
                </a:solidFill>
                <a:effectLst>
                  <a:outerShdw blurRad="38100" dist="38100" dir="2700000" algn="tl">
                    <a:srgbClr val="FFFFFF"/>
                  </a:outerShdw>
                </a:effectLst>
                <a:latin typeface="黑体" pitchFamily="2" charset="-122"/>
                <a:ea typeface="黑体" pitchFamily="2" charset="-122"/>
              </a:rPr>
              <a:t>鸟群觅食现象</a:t>
            </a:r>
          </a:p>
        </p:txBody>
      </p:sp>
      <p:sp>
        <p:nvSpPr>
          <p:cNvPr id="6" name="Text Box 29">
            <a:extLst>
              <a:ext uri="{FF2B5EF4-FFF2-40B4-BE49-F238E27FC236}">
                <a16:creationId xmlns:a16="http://schemas.microsoft.com/office/drawing/2014/main" id="{82DB9801-D6DA-42C7-A97F-753B92583067}"/>
              </a:ext>
            </a:extLst>
          </p:cNvPr>
          <p:cNvSpPr txBox="1">
            <a:spLocks noChangeArrowheads="1"/>
          </p:cNvSpPr>
          <p:nvPr/>
        </p:nvSpPr>
        <p:spPr bwMode="auto">
          <a:xfrm>
            <a:off x="4859338" y="1050925"/>
            <a:ext cx="3708400" cy="762000"/>
          </a:xfrm>
          <a:prstGeom prst="rect">
            <a:avLst/>
          </a:prstGeom>
          <a:gradFill rotWithShape="1">
            <a:gsLst>
              <a:gs pos="0">
                <a:srgbClr val="66FFFF"/>
              </a:gs>
              <a:gs pos="50000">
                <a:srgbClr val="B2B2B2"/>
              </a:gs>
              <a:gs pos="100000">
                <a:srgbClr val="66FFFF"/>
              </a:gs>
            </a:gsLst>
            <a:lin ang="5400000" scaled="1"/>
          </a:gradFill>
          <a:ln w="38100">
            <a:solidFill>
              <a:srgbClr val="FF33CC"/>
            </a:solidFill>
            <a:miter lim="800000"/>
            <a:headEnd/>
            <a:tailEnd/>
          </a:ln>
          <a:effectLst>
            <a:outerShdw dist="107763" dir="2700000" algn="ctr" rotWithShape="0">
              <a:schemeClr val="bg2">
                <a:alpha val="50000"/>
              </a:schemeClr>
            </a:outerShdw>
          </a:effectLst>
        </p:spPr>
        <p:txBody>
          <a:bodyPr/>
          <a:lstStyle/>
          <a:p>
            <a:pPr algn="ctr">
              <a:lnSpc>
                <a:spcPct val="110000"/>
              </a:lnSpc>
              <a:spcBef>
                <a:spcPct val="20000"/>
              </a:spcBef>
              <a:buClr>
                <a:schemeClr val="accent1"/>
              </a:buClr>
              <a:defRPr/>
            </a:pPr>
            <a:r>
              <a:rPr lang="zh-CN" altLang="en-US" sz="3000" b="1">
                <a:solidFill>
                  <a:srgbClr val="000000"/>
                </a:solidFill>
                <a:effectLst>
                  <a:outerShdw blurRad="38100" dist="38100" dir="2700000" algn="tl">
                    <a:srgbClr val="FFFFFF"/>
                  </a:outerShdw>
                </a:effectLst>
                <a:latin typeface="黑体" pitchFamily="2" charset="-122"/>
                <a:ea typeface="黑体" pitchFamily="2" charset="-122"/>
              </a:rPr>
              <a:t>粒子群优化算法</a:t>
            </a:r>
          </a:p>
        </p:txBody>
      </p:sp>
      <p:sp>
        <p:nvSpPr>
          <p:cNvPr id="7" name="AutoShape 30">
            <a:extLst>
              <a:ext uri="{FF2B5EF4-FFF2-40B4-BE49-F238E27FC236}">
                <a16:creationId xmlns:a16="http://schemas.microsoft.com/office/drawing/2014/main" id="{842051C6-40F5-42F5-9AB9-DA42F919E3F8}"/>
              </a:ext>
            </a:extLst>
          </p:cNvPr>
          <p:cNvSpPr>
            <a:spLocks noChangeArrowheads="1"/>
          </p:cNvSpPr>
          <p:nvPr/>
        </p:nvSpPr>
        <p:spPr bwMode="gray">
          <a:xfrm rot="16200000">
            <a:off x="1461294" y="4450556"/>
            <a:ext cx="1512888" cy="619125"/>
          </a:xfrm>
          <a:prstGeom prst="rightArrow">
            <a:avLst>
              <a:gd name="adj1" fmla="val 35167"/>
              <a:gd name="adj2" fmla="val 98954"/>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8" name="AutoShape 31">
            <a:extLst>
              <a:ext uri="{FF2B5EF4-FFF2-40B4-BE49-F238E27FC236}">
                <a16:creationId xmlns:a16="http://schemas.microsoft.com/office/drawing/2014/main" id="{D39FBD5E-918B-45A0-8302-572C123FA3B3}"/>
              </a:ext>
            </a:extLst>
          </p:cNvPr>
          <p:cNvSpPr>
            <a:spLocks noChangeArrowheads="1"/>
          </p:cNvSpPr>
          <p:nvPr/>
        </p:nvSpPr>
        <p:spPr bwMode="gray">
          <a:xfrm rot="5400000">
            <a:off x="6142038" y="2073275"/>
            <a:ext cx="1079500" cy="619125"/>
          </a:xfrm>
          <a:prstGeom prst="rightArrow">
            <a:avLst>
              <a:gd name="adj1" fmla="val 35167"/>
              <a:gd name="adj2" fmla="val 70607"/>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 name="标题 1">
            <a:extLst>
              <a:ext uri="{FF2B5EF4-FFF2-40B4-BE49-F238E27FC236}">
                <a16:creationId xmlns:a16="http://schemas.microsoft.com/office/drawing/2014/main" id="{9D970A7F-AC21-495B-B473-91350EDCDE58}"/>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4039284714"/>
      </p:ext>
    </p:extLst>
  </p:cSld>
  <p:clrMapOvr>
    <a:masterClrMapping/>
  </p:clrMapOvr>
  <p:transition spd="slow" advTm="18981">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a:extLst>
              <a:ext uri="{FF2B5EF4-FFF2-40B4-BE49-F238E27FC236}">
                <a16:creationId xmlns:a16="http://schemas.microsoft.com/office/drawing/2014/main" id="{B689DFF5-F31C-46E0-AC44-49F26EF37BE2}"/>
              </a:ext>
            </a:extLst>
          </p:cNvPr>
          <p:cNvGrpSpPr>
            <a:grpSpLocks/>
          </p:cNvGrpSpPr>
          <p:nvPr/>
        </p:nvGrpSpPr>
        <p:grpSpPr bwMode="auto">
          <a:xfrm>
            <a:off x="166812" y="1773238"/>
            <a:ext cx="2796307" cy="3791729"/>
            <a:chOff x="576" y="1462"/>
            <a:chExt cx="1336" cy="1930"/>
          </a:xfrm>
        </p:grpSpPr>
        <p:sp>
          <p:nvSpPr>
            <p:cNvPr id="4" name="AutoShape 39">
              <a:extLst>
                <a:ext uri="{FF2B5EF4-FFF2-40B4-BE49-F238E27FC236}">
                  <a16:creationId xmlns:a16="http://schemas.microsoft.com/office/drawing/2014/main" id="{E98C168F-BD17-4582-85CB-742782CE6B8B}"/>
                </a:ext>
              </a:extLst>
            </p:cNvPr>
            <p:cNvSpPr>
              <a:spLocks noChangeArrowheads="1"/>
            </p:cNvSpPr>
            <p:nvPr/>
          </p:nvSpPr>
          <p:spPr bwMode="auto">
            <a:xfrm>
              <a:off x="576" y="1462"/>
              <a:ext cx="1336" cy="1869"/>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0D466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5" name="Text Box 40">
              <a:extLst>
                <a:ext uri="{FF2B5EF4-FFF2-40B4-BE49-F238E27FC236}">
                  <a16:creationId xmlns:a16="http://schemas.microsoft.com/office/drawing/2014/main" id="{10CFB82A-AAA2-46D9-B427-DF29EDE2E9EB}"/>
                </a:ext>
              </a:extLst>
            </p:cNvPr>
            <p:cNvSpPr txBox="1">
              <a:spLocks noChangeArrowheads="1"/>
            </p:cNvSpPr>
            <p:nvPr/>
          </p:nvSpPr>
          <p:spPr bwMode="auto">
            <a:xfrm>
              <a:off x="624" y="1590"/>
              <a:ext cx="1248" cy="1802"/>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0" b="1" dirty="0">
                  <a:solidFill>
                    <a:srgbClr val="001D3A"/>
                  </a:solidFill>
                  <a:latin typeface="Verdana" panose="020B0604030504040204" pitchFamily="34" charset="0"/>
                </a:rPr>
                <a:t>鸟群觅食现象</a:t>
              </a:r>
              <a:endParaRPr lang="zh-CN" altLang="en-US" sz="2600" dirty="0">
                <a:solidFill>
                  <a:srgbClr val="001D3A"/>
                </a:solidFill>
                <a:latin typeface="Verdana" panose="020B0604030504040204" pitchFamily="34" charset="0"/>
              </a:endParaRPr>
            </a:p>
            <a:p>
              <a:pPr>
                <a:lnSpc>
                  <a:spcPct val="150000"/>
                </a:lnSpc>
                <a:buSzPct val="60000"/>
                <a:buFontTx/>
                <a:buChar char="•"/>
              </a:pPr>
              <a:r>
                <a:rPr lang="zh-CN" altLang="en-US" sz="2000" b="1" dirty="0">
                  <a:solidFill>
                    <a:srgbClr val="FF0000"/>
                  </a:solidFill>
                  <a:latin typeface="Verdana" panose="020B0604030504040204" pitchFamily="34" charset="0"/>
                </a:rPr>
                <a:t>鸟群</a:t>
              </a:r>
            </a:p>
            <a:p>
              <a:pPr>
                <a:lnSpc>
                  <a:spcPct val="150000"/>
                </a:lnSpc>
                <a:buSzPct val="60000"/>
                <a:buFontTx/>
                <a:buChar char="•"/>
              </a:pPr>
              <a:r>
                <a:rPr lang="zh-CN" altLang="en-US" sz="2000" b="1" dirty="0">
                  <a:solidFill>
                    <a:srgbClr val="7030A0"/>
                  </a:solidFill>
                  <a:latin typeface="Verdana" panose="020B0604030504040204" pitchFamily="34" charset="0"/>
                </a:rPr>
                <a:t>觅食空间</a:t>
              </a:r>
            </a:p>
            <a:p>
              <a:pPr>
                <a:lnSpc>
                  <a:spcPct val="150000"/>
                </a:lnSpc>
                <a:buSzPct val="60000"/>
                <a:buFontTx/>
                <a:buChar char="•"/>
              </a:pPr>
              <a:r>
                <a:rPr lang="zh-CN" altLang="en-US" sz="2000" b="1" dirty="0">
                  <a:solidFill>
                    <a:srgbClr val="0000FF"/>
                  </a:solidFill>
                  <a:latin typeface="Verdana" panose="020B0604030504040204" pitchFamily="34" charset="0"/>
                </a:rPr>
                <a:t>飞行速度</a:t>
              </a:r>
            </a:p>
            <a:p>
              <a:pPr>
                <a:lnSpc>
                  <a:spcPct val="150000"/>
                </a:lnSpc>
                <a:buSzPct val="60000"/>
                <a:buFontTx/>
                <a:buChar char="•"/>
              </a:pPr>
              <a:r>
                <a:rPr lang="zh-CN" altLang="en-US" sz="2000" b="1" dirty="0">
                  <a:solidFill>
                    <a:schemeClr val="accent2">
                      <a:lumMod val="50000"/>
                    </a:schemeClr>
                  </a:solidFill>
                  <a:latin typeface="Verdana" panose="020B0604030504040204" pitchFamily="34" charset="0"/>
                </a:rPr>
                <a:t>所在位置</a:t>
              </a:r>
            </a:p>
            <a:p>
              <a:pPr>
                <a:lnSpc>
                  <a:spcPct val="150000"/>
                </a:lnSpc>
                <a:buSzPct val="60000"/>
                <a:buFontTx/>
                <a:buChar char="•"/>
              </a:pPr>
              <a:r>
                <a:rPr lang="zh-CN" altLang="en-US" sz="2000" b="1" dirty="0">
                  <a:solidFill>
                    <a:srgbClr val="92D050"/>
                  </a:solidFill>
                  <a:latin typeface="Verdana" panose="020B0604030504040204" pitchFamily="34" charset="0"/>
                </a:rPr>
                <a:t>个体认知与群体协作</a:t>
              </a:r>
            </a:p>
            <a:p>
              <a:pPr>
                <a:lnSpc>
                  <a:spcPct val="150000"/>
                </a:lnSpc>
                <a:buSzPct val="60000"/>
                <a:buFontTx/>
                <a:buChar char="•"/>
              </a:pPr>
              <a:r>
                <a:rPr lang="zh-CN" altLang="en-US" sz="2000" b="1" dirty="0">
                  <a:solidFill>
                    <a:schemeClr val="accent2"/>
                  </a:solidFill>
                  <a:latin typeface="Verdana" panose="020B0604030504040204" pitchFamily="34" charset="0"/>
                </a:rPr>
                <a:t>找到食物</a:t>
              </a:r>
            </a:p>
            <a:p>
              <a:pPr>
                <a:buSzPct val="60000"/>
                <a:buFontTx/>
                <a:buChar char="•"/>
              </a:pPr>
              <a:endParaRPr lang="en-US" altLang="zh-CN" b="1" dirty="0">
                <a:solidFill>
                  <a:srgbClr val="001D3A"/>
                </a:solidFill>
                <a:latin typeface="Verdana" panose="020B0604030504040204" pitchFamily="34" charset="0"/>
              </a:endParaRPr>
            </a:p>
          </p:txBody>
        </p:sp>
      </p:grpSp>
      <p:grpSp>
        <p:nvGrpSpPr>
          <p:cNvPr id="6" name="Group 41">
            <a:extLst>
              <a:ext uri="{FF2B5EF4-FFF2-40B4-BE49-F238E27FC236}">
                <a16:creationId xmlns:a16="http://schemas.microsoft.com/office/drawing/2014/main" id="{8E04DD4E-F99A-406D-A9A0-E0CEBB5D1D36}"/>
              </a:ext>
            </a:extLst>
          </p:cNvPr>
          <p:cNvGrpSpPr>
            <a:grpSpLocks/>
          </p:cNvGrpSpPr>
          <p:nvPr/>
        </p:nvGrpSpPr>
        <p:grpSpPr bwMode="auto">
          <a:xfrm>
            <a:off x="6131472" y="1749425"/>
            <a:ext cx="2822575" cy="3810387"/>
            <a:chOff x="3832" y="1491"/>
            <a:chExt cx="1352" cy="1927"/>
          </a:xfrm>
        </p:grpSpPr>
        <p:sp>
          <p:nvSpPr>
            <p:cNvPr id="7" name="AutoShape 42">
              <a:extLst>
                <a:ext uri="{FF2B5EF4-FFF2-40B4-BE49-F238E27FC236}">
                  <a16:creationId xmlns:a16="http://schemas.microsoft.com/office/drawing/2014/main" id="{A934BB06-48E6-46B1-A19A-0E361E43BB34}"/>
                </a:ext>
              </a:extLst>
            </p:cNvPr>
            <p:cNvSpPr>
              <a:spLocks noChangeArrowheads="1"/>
            </p:cNvSpPr>
            <p:nvPr/>
          </p:nvSpPr>
          <p:spPr bwMode="auto">
            <a:xfrm>
              <a:off x="3832" y="1491"/>
              <a:ext cx="1336" cy="1869"/>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a:latin typeface="Verdana" panose="020B0604030504040204" pitchFamily="34" charset="0"/>
              </a:endParaRPr>
            </a:p>
          </p:txBody>
        </p:sp>
        <p:sp>
          <p:nvSpPr>
            <p:cNvPr id="8" name="Text Box 43">
              <a:extLst>
                <a:ext uri="{FF2B5EF4-FFF2-40B4-BE49-F238E27FC236}">
                  <a16:creationId xmlns:a16="http://schemas.microsoft.com/office/drawing/2014/main" id="{BC811E7A-A1DE-4A14-B18D-692F4DC4BD17}"/>
                </a:ext>
              </a:extLst>
            </p:cNvPr>
            <p:cNvSpPr txBox="1">
              <a:spLocks noChangeArrowheads="1"/>
            </p:cNvSpPr>
            <p:nvPr/>
          </p:nvSpPr>
          <p:spPr bwMode="auto">
            <a:xfrm>
              <a:off x="3840" y="1628"/>
              <a:ext cx="1344" cy="1790"/>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0" b="1" dirty="0">
                  <a:solidFill>
                    <a:srgbClr val="001D3A"/>
                  </a:solidFill>
                  <a:latin typeface="Verdana" panose="020B0604030504040204" pitchFamily="34" charset="0"/>
                </a:rPr>
                <a:t>粒子群优化算法</a:t>
              </a:r>
              <a:endParaRPr lang="en-US" altLang="zh-CN" sz="2600" dirty="0">
                <a:solidFill>
                  <a:srgbClr val="001D3A"/>
                </a:solidFill>
                <a:latin typeface="Verdana" panose="020B0604030504040204" pitchFamily="34" charset="0"/>
              </a:endParaRPr>
            </a:p>
            <a:p>
              <a:pPr>
                <a:lnSpc>
                  <a:spcPct val="150000"/>
                </a:lnSpc>
                <a:buSzPct val="60000"/>
                <a:buFontTx/>
                <a:buChar char="•"/>
              </a:pPr>
              <a:r>
                <a:rPr lang="zh-CN" altLang="en-US" sz="2000" b="1" dirty="0">
                  <a:solidFill>
                    <a:srgbClr val="FF0000"/>
                  </a:solidFill>
                  <a:latin typeface="Verdana" panose="020B0604030504040204" pitchFamily="34" charset="0"/>
                </a:rPr>
                <a:t>搜索空间的一组有效解</a:t>
              </a:r>
            </a:p>
            <a:p>
              <a:pPr>
                <a:lnSpc>
                  <a:spcPct val="150000"/>
                </a:lnSpc>
                <a:buSzPct val="60000"/>
                <a:buFontTx/>
                <a:buChar char="•"/>
              </a:pPr>
              <a:r>
                <a:rPr lang="zh-CN" altLang="en-US" sz="2000" b="1" dirty="0">
                  <a:solidFill>
                    <a:srgbClr val="7030A0"/>
                  </a:solidFill>
                  <a:latin typeface="Verdana" panose="020B0604030504040204" pitchFamily="34" charset="0"/>
                </a:rPr>
                <a:t>问题的搜索空间</a:t>
              </a:r>
            </a:p>
            <a:p>
              <a:pPr>
                <a:lnSpc>
                  <a:spcPct val="150000"/>
                </a:lnSpc>
                <a:buSzPct val="60000"/>
                <a:buFontTx/>
                <a:buChar char="•"/>
              </a:pPr>
              <a:r>
                <a:rPr lang="zh-CN" altLang="en-US" sz="2000" b="1" dirty="0">
                  <a:solidFill>
                    <a:srgbClr val="0000FF"/>
                  </a:solidFill>
                  <a:latin typeface="Verdana" panose="020B0604030504040204" pitchFamily="34" charset="0"/>
                </a:rPr>
                <a:t>解的速度向量</a:t>
              </a:r>
            </a:p>
            <a:p>
              <a:pPr>
                <a:lnSpc>
                  <a:spcPct val="150000"/>
                </a:lnSpc>
                <a:buSzPct val="60000"/>
                <a:buFontTx/>
                <a:buChar char="•"/>
              </a:pPr>
              <a:r>
                <a:rPr lang="zh-CN" altLang="en-US" sz="2000" b="1" dirty="0">
                  <a:solidFill>
                    <a:schemeClr val="accent2">
                      <a:lumMod val="50000"/>
                    </a:schemeClr>
                  </a:solidFill>
                  <a:latin typeface="Verdana" panose="020B0604030504040204" pitchFamily="34" charset="0"/>
                </a:rPr>
                <a:t>解的位置向量</a:t>
              </a:r>
            </a:p>
            <a:p>
              <a:pPr>
                <a:lnSpc>
                  <a:spcPct val="150000"/>
                </a:lnSpc>
                <a:buSzPct val="60000"/>
                <a:buFontTx/>
                <a:buChar char="•"/>
              </a:pPr>
              <a:r>
                <a:rPr lang="zh-CN" altLang="en-US" sz="2000" b="1" dirty="0">
                  <a:solidFill>
                    <a:srgbClr val="92D050"/>
                  </a:solidFill>
                  <a:latin typeface="Verdana" panose="020B0604030504040204" pitchFamily="34" charset="0"/>
                </a:rPr>
                <a:t>速度与位置的更新</a:t>
              </a:r>
            </a:p>
            <a:p>
              <a:pPr>
                <a:lnSpc>
                  <a:spcPct val="150000"/>
                </a:lnSpc>
                <a:buSzPct val="60000"/>
                <a:buFontTx/>
                <a:buChar char="•"/>
              </a:pPr>
              <a:r>
                <a:rPr lang="zh-CN" altLang="en-US" sz="2000" b="1" dirty="0">
                  <a:solidFill>
                    <a:schemeClr val="accent2"/>
                  </a:solidFill>
                  <a:latin typeface="Verdana" panose="020B0604030504040204" pitchFamily="34" charset="0"/>
                </a:rPr>
                <a:t>找到全局最优解</a:t>
              </a:r>
            </a:p>
            <a:p>
              <a:pPr>
                <a:buSzPct val="60000"/>
                <a:buFontTx/>
                <a:buChar char="•"/>
              </a:pPr>
              <a:endParaRPr lang="zh-CN" altLang="en-US" b="1" dirty="0">
                <a:solidFill>
                  <a:srgbClr val="001D3A"/>
                </a:solidFill>
                <a:latin typeface="Verdana" panose="020B0604030504040204" pitchFamily="34" charset="0"/>
              </a:endParaRPr>
            </a:p>
          </p:txBody>
        </p:sp>
      </p:grpSp>
      <p:grpSp>
        <p:nvGrpSpPr>
          <p:cNvPr id="9" name="Group 44">
            <a:extLst>
              <a:ext uri="{FF2B5EF4-FFF2-40B4-BE49-F238E27FC236}">
                <a16:creationId xmlns:a16="http://schemas.microsoft.com/office/drawing/2014/main" id="{820536A1-9019-481A-B36D-7C100F224196}"/>
              </a:ext>
            </a:extLst>
          </p:cNvPr>
          <p:cNvGrpSpPr>
            <a:grpSpLocks/>
          </p:cNvGrpSpPr>
          <p:nvPr/>
        </p:nvGrpSpPr>
        <p:grpSpPr bwMode="auto">
          <a:xfrm>
            <a:off x="2803651" y="1136019"/>
            <a:ext cx="3408362" cy="722313"/>
            <a:chOff x="1925" y="1123"/>
            <a:chExt cx="1774" cy="365"/>
          </a:xfrm>
        </p:grpSpPr>
        <p:sp>
          <p:nvSpPr>
            <p:cNvPr id="10" name="AutoShape 45">
              <a:extLst>
                <a:ext uri="{FF2B5EF4-FFF2-40B4-BE49-F238E27FC236}">
                  <a16:creationId xmlns:a16="http://schemas.microsoft.com/office/drawing/2014/main" id="{2CE74E95-A57A-4366-96E6-891407335DEE}"/>
                </a:ext>
              </a:extLst>
            </p:cNvPr>
            <p:cNvSpPr>
              <a:spLocks noChangeArrowheads="1"/>
            </p:cNvSpPr>
            <p:nvPr/>
          </p:nvSpPr>
          <p:spPr bwMode="gray">
            <a:xfrm>
              <a:off x="1925" y="1123"/>
              <a:ext cx="1774" cy="365"/>
            </a:xfrm>
            <a:prstGeom prst="can">
              <a:avLst>
                <a:gd name="adj" fmla="val 27866"/>
              </a:avLst>
            </a:prstGeom>
            <a:gradFill rotWithShape="1">
              <a:gsLst>
                <a:gs pos="0">
                  <a:srgbClr val="2A5122"/>
                </a:gs>
                <a:gs pos="50000">
                  <a:srgbClr val="5BAE4A"/>
                </a:gs>
                <a:gs pos="100000">
                  <a:srgbClr val="2A512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1" name="Text Box 46">
              <a:extLst>
                <a:ext uri="{FF2B5EF4-FFF2-40B4-BE49-F238E27FC236}">
                  <a16:creationId xmlns:a16="http://schemas.microsoft.com/office/drawing/2014/main" id="{56C2B7FD-1CEA-46BF-AE4E-4781D6C37685}"/>
                </a:ext>
              </a:extLst>
            </p:cNvPr>
            <p:cNvSpPr txBox="1">
              <a:spLocks noChangeArrowheads="1"/>
            </p:cNvSpPr>
            <p:nvPr/>
          </p:nvSpPr>
          <p:spPr bwMode="gray">
            <a:xfrm>
              <a:off x="2245" y="1166"/>
              <a:ext cx="1211" cy="262"/>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800" b="1">
                  <a:solidFill>
                    <a:srgbClr val="FFFFFF"/>
                  </a:solidFill>
                </a:rPr>
                <a:t>鸟群觅食现象</a:t>
              </a:r>
            </a:p>
          </p:txBody>
        </p:sp>
      </p:grpSp>
      <p:grpSp>
        <p:nvGrpSpPr>
          <p:cNvPr id="12" name="Group 47">
            <a:extLst>
              <a:ext uri="{FF2B5EF4-FFF2-40B4-BE49-F238E27FC236}">
                <a16:creationId xmlns:a16="http://schemas.microsoft.com/office/drawing/2014/main" id="{8055AC07-3350-4CC3-9172-C8DADDAB9473}"/>
              </a:ext>
            </a:extLst>
          </p:cNvPr>
          <p:cNvGrpSpPr>
            <a:grpSpLocks/>
          </p:cNvGrpSpPr>
          <p:nvPr/>
        </p:nvGrpSpPr>
        <p:grpSpPr bwMode="auto">
          <a:xfrm>
            <a:off x="2891112" y="5595540"/>
            <a:ext cx="3408363" cy="722313"/>
            <a:chOff x="1969" y="3331"/>
            <a:chExt cx="1774" cy="365"/>
          </a:xfrm>
        </p:grpSpPr>
        <p:sp>
          <p:nvSpPr>
            <p:cNvPr id="13" name="AutoShape 48">
              <a:extLst>
                <a:ext uri="{FF2B5EF4-FFF2-40B4-BE49-F238E27FC236}">
                  <a16:creationId xmlns:a16="http://schemas.microsoft.com/office/drawing/2014/main" id="{A42FF6D4-DF2A-46C1-9E7D-9E33A630D524}"/>
                </a:ext>
              </a:extLst>
            </p:cNvPr>
            <p:cNvSpPr>
              <a:spLocks noChangeArrowheads="1"/>
            </p:cNvSpPr>
            <p:nvPr/>
          </p:nvSpPr>
          <p:spPr bwMode="gray">
            <a:xfrm>
              <a:off x="1969" y="3331"/>
              <a:ext cx="1774" cy="365"/>
            </a:xfrm>
            <a:prstGeom prst="can">
              <a:avLst>
                <a:gd name="adj" fmla="val 32032"/>
              </a:avLst>
            </a:prstGeom>
            <a:gradFill rotWithShape="1">
              <a:gsLst>
                <a:gs pos="0">
                  <a:srgbClr val="124161"/>
                </a:gs>
                <a:gs pos="50000">
                  <a:srgbClr val="268CD2"/>
                </a:gs>
                <a:gs pos="100000">
                  <a:srgbClr val="124161"/>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4" name="Text Box 49">
              <a:extLst>
                <a:ext uri="{FF2B5EF4-FFF2-40B4-BE49-F238E27FC236}">
                  <a16:creationId xmlns:a16="http://schemas.microsoft.com/office/drawing/2014/main" id="{64ACE58A-BF41-465F-B4D9-FB5CB2BC9112}"/>
                </a:ext>
              </a:extLst>
            </p:cNvPr>
            <p:cNvSpPr txBox="1">
              <a:spLocks noChangeArrowheads="1"/>
            </p:cNvSpPr>
            <p:nvPr/>
          </p:nvSpPr>
          <p:spPr bwMode="gray">
            <a:xfrm>
              <a:off x="2152" y="3399"/>
              <a:ext cx="1397" cy="263"/>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800" b="1" dirty="0">
                  <a:solidFill>
                    <a:srgbClr val="FFFFFF"/>
                  </a:solidFill>
                </a:rPr>
                <a:t>粒子群优化算法</a:t>
              </a:r>
            </a:p>
          </p:txBody>
        </p:sp>
      </p:grpSp>
      <p:grpSp>
        <p:nvGrpSpPr>
          <p:cNvPr id="15" name="Group 50">
            <a:extLst>
              <a:ext uri="{FF2B5EF4-FFF2-40B4-BE49-F238E27FC236}">
                <a16:creationId xmlns:a16="http://schemas.microsoft.com/office/drawing/2014/main" id="{DBC0AC5A-6C42-470B-A3C0-626F404C3DC4}"/>
              </a:ext>
            </a:extLst>
          </p:cNvPr>
          <p:cNvGrpSpPr>
            <a:grpSpLocks/>
          </p:cNvGrpSpPr>
          <p:nvPr/>
        </p:nvGrpSpPr>
        <p:grpSpPr bwMode="auto">
          <a:xfrm>
            <a:off x="3035128" y="2062163"/>
            <a:ext cx="3024336" cy="3311525"/>
            <a:chOff x="1969" y="1565"/>
            <a:chExt cx="1774" cy="1716"/>
          </a:xfrm>
        </p:grpSpPr>
        <p:sp>
          <p:nvSpPr>
            <p:cNvPr id="16" name="AutoShape 51">
              <a:extLst>
                <a:ext uri="{FF2B5EF4-FFF2-40B4-BE49-F238E27FC236}">
                  <a16:creationId xmlns:a16="http://schemas.microsoft.com/office/drawing/2014/main" id="{EDF78BDE-7486-4B98-A69E-7AF4AC2A2FB0}"/>
                </a:ext>
              </a:extLst>
            </p:cNvPr>
            <p:cNvSpPr>
              <a:spLocks noChangeArrowheads="1"/>
            </p:cNvSpPr>
            <p:nvPr/>
          </p:nvSpPr>
          <p:spPr bwMode="gray">
            <a:xfrm>
              <a:off x="2336" y="2967"/>
              <a:ext cx="1022" cy="314"/>
            </a:xfrm>
            <a:prstGeom prst="downArrow">
              <a:avLst>
                <a:gd name="adj1" fmla="val 67093"/>
                <a:gd name="adj2" fmla="val 64051"/>
              </a:avLst>
            </a:prstGeom>
            <a:gradFill rotWithShape="1">
              <a:gsLst>
                <a:gs pos="0">
                  <a:srgbClr val="CECECE">
                    <a:alpha val="12000"/>
                  </a:srgbClr>
                </a:gs>
                <a:gs pos="100000">
                  <a:srgbClr val="B2B2B2"/>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nvGrpSpPr>
            <p:cNvPr id="17" name="Group 52">
              <a:extLst>
                <a:ext uri="{FF2B5EF4-FFF2-40B4-BE49-F238E27FC236}">
                  <a16:creationId xmlns:a16="http://schemas.microsoft.com/office/drawing/2014/main" id="{9BF3C3D8-AE55-4815-8A44-20FA138B5168}"/>
                </a:ext>
              </a:extLst>
            </p:cNvPr>
            <p:cNvGrpSpPr>
              <a:grpSpLocks/>
            </p:cNvGrpSpPr>
            <p:nvPr/>
          </p:nvGrpSpPr>
          <p:grpSpPr bwMode="auto">
            <a:xfrm>
              <a:off x="1969" y="1565"/>
              <a:ext cx="1774" cy="1459"/>
              <a:chOff x="1969" y="1553"/>
              <a:chExt cx="1774" cy="1459"/>
            </a:xfrm>
          </p:grpSpPr>
          <p:sp>
            <p:nvSpPr>
              <p:cNvPr id="18" name="AutoShape 53">
                <a:extLst>
                  <a:ext uri="{FF2B5EF4-FFF2-40B4-BE49-F238E27FC236}">
                    <a16:creationId xmlns:a16="http://schemas.microsoft.com/office/drawing/2014/main" id="{C733D476-E2BA-4C27-8757-871FB7FD2879}"/>
                  </a:ext>
                </a:extLst>
              </p:cNvPr>
              <p:cNvSpPr>
                <a:spLocks noChangeArrowheads="1"/>
              </p:cNvSpPr>
              <p:nvPr/>
            </p:nvSpPr>
            <p:spPr bwMode="gray">
              <a:xfrm>
                <a:off x="2368" y="2556"/>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9" name="AutoShape 54">
                <a:extLst>
                  <a:ext uri="{FF2B5EF4-FFF2-40B4-BE49-F238E27FC236}">
                    <a16:creationId xmlns:a16="http://schemas.microsoft.com/office/drawing/2014/main" id="{FB33D761-31A3-4A5D-B3F6-9FEBC039488D}"/>
                  </a:ext>
                </a:extLst>
              </p:cNvPr>
              <p:cNvSpPr>
                <a:spLocks noChangeArrowheads="1"/>
              </p:cNvSpPr>
              <p:nvPr/>
            </p:nvSpPr>
            <p:spPr bwMode="gray">
              <a:xfrm>
                <a:off x="2368" y="2237"/>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0" name="AutoShape 55">
                <a:extLst>
                  <a:ext uri="{FF2B5EF4-FFF2-40B4-BE49-F238E27FC236}">
                    <a16:creationId xmlns:a16="http://schemas.microsoft.com/office/drawing/2014/main" id="{78F88E38-7A91-42E8-BDB6-48FF5CB742C0}"/>
                  </a:ext>
                </a:extLst>
              </p:cNvPr>
              <p:cNvSpPr>
                <a:spLocks noChangeArrowheads="1"/>
              </p:cNvSpPr>
              <p:nvPr/>
            </p:nvSpPr>
            <p:spPr bwMode="gray">
              <a:xfrm>
                <a:off x="2368" y="1918"/>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1" name="Text Box 56">
                <a:extLst>
                  <a:ext uri="{FF2B5EF4-FFF2-40B4-BE49-F238E27FC236}">
                    <a16:creationId xmlns:a16="http://schemas.microsoft.com/office/drawing/2014/main" id="{C076E05C-C803-4AC2-8EB1-661363804ACC}"/>
                  </a:ext>
                </a:extLst>
              </p:cNvPr>
              <p:cNvSpPr txBox="1">
                <a:spLocks noChangeArrowheads="1"/>
              </p:cNvSpPr>
              <p:nvPr/>
            </p:nvSpPr>
            <p:spPr bwMode="gray">
              <a:xfrm>
                <a:off x="2813" y="2366"/>
                <a:ext cx="104" cy="190"/>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zh-CN" b="1">
                  <a:solidFill>
                    <a:schemeClr val="bg1"/>
                  </a:solidFill>
                </a:endParaRPr>
              </a:p>
            </p:txBody>
          </p:sp>
          <p:sp>
            <p:nvSpPr>
              <p:cNvPr id="22" name="AutoShape 57">
                <a:extLst>
                  <a:ext uri="{FF2B5EF4-FFF2-40B4-BE49-F238E27FC236}">
                    <a16:creationId xmlns:a16="http://schemas.microsoft.com/office/drawing/2014/main" id="{597AAF24-7539-4C5A-893E-A2C95EF57F6B}"/>
                  </a:ext>
                </a:extLst>
              </p:cNvPr>
              <p:cNvSpPr>
                <a:spLocks noChangeArrowheads="1"/>
              </p:cNvSpPr>
              <p:nvPr/>
            </p:nvSpPr>
            <p:spPr bwMode="gray">
              <a:xfrm>
                <a:off x="1969" y="1781"/>
                <a:ext cx="310" cy="1231"/>
              </a:xfrm>
              <a:prstGeom prst="leftArrow">
                <a:avLst>
                  <a:gd name="adj1" fmla="val 65583"/>
                  <a:gd name="adj2" fmla="val 65181"/>
                </a:avLst>
              </a:prstGeom>
              <a:gradFill rotWithShape="1">
                <a:gsLst>
                  <a:gs pos="0">
                    <a:srgbClr val="B2B2B2"/>
                  </a:gs>
                  <a:gs pos="100000">
                    <a:srgbClr val="525252">
                      <a:alpha val="12000"/>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3" name="AutoShape 58">
                <a:extLst>
                  <a:ext uri="{FF2B5EF4-FFF2-40B4-BE49-F238E27FC236}">
                    <a16:creationId xmlns:a16="http://schemas.microsoft.com/office/drawing/2014/main" id="{B9C3A5C2-8E02-48A8-A44C-B6FDCA2C9C6A}"/>
                  </a:ext>
                </a:extLst>
              </p:cNvPr>
              <p:cNvSpPr>
                <a:spLocks noChangeArrowheads="1"/>
              </p:cNvSpPr>
              <p:nvPr/>
            </p:nvSpPr>
            <p:spPr bwMode="gray">
              <a:xfrm>
                <a:off x="3434" y="1781"/>
                <a:ext cx="309" cy="1231"/>
              </a:xfrm>
              <a:prstGeom prst="rightArrow">
                <a:avLst>
                  <a:gd name="adj1" fmla="val 67750"/>
                  <a:gd name="adj2" fmla="val 66167"/>
                </a:avLst>
              </a:prstGeom>
              <a:gradFill rotWithShape="1">
                <a:gsLst>
                  <a:gs pos="0">
                    <a:srgbClr val="525252">
                      <a:alpha val="12000"/>
                    </a:srgbClr>
                  </a:gs>
                  <a:gs pos="100000">
                    <a:srgbClr val="B2B2B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4" name="AutoShape 59">
                <a:extLst>
                  <a:ext uri="{FF2B5EF4-FFF2-40B4-BE49-F238E27FC236}">
                    <a16:creationId xmlns:a16="http://schemas.microsoft.com/office/drawing/2014/main" id="{BB4EE10A-27ED-45E9-9D95-84889A877CDC}"/>
                  </a:ext>
                </a:extLst>
              </p:cNvPr>
              <p:cNvSpPr>
                <a:spLocks noChangeArrowheads="1"/>
              </p:cNvSpPr>
              <p:nvPr/>
            </p:nvSpPr>
            <p:spPr bwMode="gray">
              <a:xfrm>
                <a:off x="2349" y="1553"/>
                <a:ext cx="1020" cy="319"/>
              </a:xfrm>
              <a:prstGeom prst="upArrow">
                <a:avLst>
                  <a:gd name="adj1" fmla="val 68380"/>
                  <a:gd name="adj2" fmla="val 70833"/>
                </a:avLst>
              </a:prstGeom>
              <a:gradFill rotWithShape="1">
                <a:gsLst>
                  <a:gs pos="0">
                    <a:srgbClr val="B2B2B2"/>
                  </a:gs>
                  <a:gs pos="100000">
                    <a:srgbClr val="CECECE">
                      <a:alpha val="1200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25" name="Text Box 60">
                <a:extLst>
                  <a:ext uri="{FF2B5EF4-FFF2-40B4-BE49-F238E27FC236}">
                    <a16:creationId xmlns:a16="http://schemas.microsoft.com/office/drawing/2014/main" id="{161AB07E-85D7-4AF9-A5D9-57BA71BE6A1A}"/>
                  </a:ext>
                </a:extLst>
              </p:cNvPr>
              <p:cNvSpPr txBox="1">
                <a:spLocks noChangeArrowheads="1"/>
              </p:cNvSpPr>
              <p:nvPr/>
            </p:nvSpPr>
            <p:spPr bwMode="gray">
              <a:xfrm>
                <a:off x="2439" y="2302"/>
                <a:ext cx="859" cy="254"/>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0" b="1">
                    <a:solidFill>
                      <a:srgbClr val="FFFFFF"/>
                    </a:solidFill>
                  </a:rPr>
                  <a:t>类比关系</a:t>
                </a:r>
                <a:endParaRPr lang="en-US" altLang="zh-CN" sz="2600" b="1">
                  <a:solidFill>
                    <a:srgbClr val="FFFFFF"/>
                  </a:solidFill>
                </a:endParaRPr>
              </a:p>
            </p:txBody>
          </p:sp>
        </p:grpSp>
      </p:grpSp>
      <p:sp>
        <p:nvSpPr>
          <p:cNvPr id="28" name="标题 1">
            <a:extLst>
              <a:ext uri="{FF2B5EF4-FFF2-40B4-BE49-F238E27FC236}">
                <a16:creationId xmlns:a16="http://schemas.microsoft.com/office/drawing/2014/main" id="{E638E759-6296-4F4F-A48B-F4A12514FC97}"/>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826349761"/>
      </p:ext>
    </p:extLst>
  </p:cSld>
  <p:clrMapOvr>
    <a:masterClrMapping/>
  </p:clrMapOvr>
  <p:transition spd="slow" advTm="18981">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4935BB8-A03C-4CDA-A42B-92D89579B1A2}"/>
              </a:ext>
            </a:extLst>
          </p:cNvPr>
          <p:cNvPicPr>
            <a:picLocks noChangeAspect="1"/>
          </p:cNvPicPr>
          <p:nvPr/>
        </p:nvPicPr>
        <p:blipFill>
          <a:blip r:embed="rId3"/>
          <a:stretch>
            <a:fillRect/>
          </a:stretch>
        </p:blipFill>
        <p:spPr>
          <a:xfrm>
            <a:off x="5244058" y="1176830"/>
            <a:ext cx="3779738" cy="2533983"/>
          </a:xfrm>
          <a:prstGeom prst="rect">
            <a:avLst/>
          </a:prstGeom>
        </p:spPr>
      </p:pic>
      <p:sp>
        <p:nvSpPr>
          <p:cNvPr id="18" name="文本框 17">
            <a:extLst>
              <a:ext uri="{FF2B5EF4-FFF2-40B4-BE49-F238E27FC236}">
                <a16:creationId xmlns:a16="http://schemas.microsoft.com/office/drawing/2014/main" id="{7EEA2123-68FE-4AE4-A076-A8E896FF9027}"/>
              </a:ext>
            </a:extLst>
          </p:cNvPr>
          <p:cNvSpPr txBox="1"/>
          <p:nvPr/>
        </p:nvSpPr>
        <p:spPr>
          <a:xfrm>
            <a:off x="238817" y="1115219"/>
            <a:ext cx="2928656" cy="461665"/>
          </a:xfrm>
          <a:prstGeom prst="rect">
            <a:avLst/>
          </a:prstGeom>
          <a:noFill/>
        </p:spPr>
        <p:txBody>
          <a:bodyPr wrap="square"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鸟群觅食基本定义：</a:t>
            </a:r>
          </a:p>
        </p:txBody>
      </p:sp>
      <p:sp>
        <p:nvSpPr>
          <p:cNvPr id="20" name="文本框 19">
            <a:extLst>
              <a:ext uri="{FF2B5EF4-FFF2-40B4-BE49-F238E27FC236}">
                <a16:creationId xmlns:a16="http://schemas.microsoft.com/office/drawing/2014/main" id="{81A8E5BE-E711-42B0-ADF8-825541998A30}"/>
              </a:ext>
            </a:extLst>
          </p:cNvPr>
          <p:cNvSpPr txBox="1"/>
          <p:nvPr/>
        </p:nvSpPr>
        <p:spPr>
          <a:xfrm>
            <a:off x="238821" y="1835299"/>
            <a:ext cx="5040560"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鸟群：搜索空间的一组有效解（种群规模</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1" name="文本框 20">
            <a:extLst>
              <a:ext uri="{FF2B5EF4-FFF2-40B4-BE49-F238E27FC236}">
                <a16:creationId xmlns:a16="http://schemas.microsoft.com/office/drawing/2014/main" id="{BAC07CDD-9CE8-4976-AA91-612E87D8E4D4}"/>
              </a:ext>
            </a:extLst>
          </p:cNvPr>
          <p:cNvSpPr txBox="1"/>
          <p:nvPr/>
        </p:nvSpPr>
        <p:spPr>
          <a:xfrm>
            <a:off x="238820" y="2470960"/>
            <a:ext cx="4392488" cy="400110"/>
          </a:xfrm>
          <a:prstGeom prst="rect">
            <a:avLst/>
          </a:prstGeom>
          <a:noFill/>
        </p:spPr>
        <p:txBody>
          <a:bodyPr wrap="square" rtlCol="0">
            <a:spAutoFit/>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觅食空间：问题的搜索空间（维数</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F09EB64-3575-4AAF-BA29-F64C6D85855F}"/>
                  </a:ext>
                </a:extLst>
              </p:cNvPr>
              <p:cNvSpPr txBox="1"/>
              <p:nvPr/>
            </p:nvSpPr>
            <p:spPr>
              <a:xfrm>
                <a:off x="238818" y="3106621"/>
                <a:ext cx="5556639" cy="42236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飞行速度：解的速度向量 </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𝒗</m:t>
                        </m:r>
                      </m:e>
                      <m:sub>
                        <m:r>
                          <a:rPr lang="en-US" altLang="zh-CN" sz="2000" b="1" i="1" smtClean="0">
                            <a:latin typeface="Cambria Math" panose="02040503050406030204" pitchFamily="18" charset="0"/>
                            <a:ea typeface="微软雅黑" panose="020B0503020204020204" pitchFamily="34" charset="-122"/>
                          </a:rPr>
                          <m:t>𝒊</m:t>
                        </m:r>
                      </m:sub>
                    </m:sSub>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i="1" smtClean="0">
                            <a:latin typeface="Cambria Math" panose="02040503050406030204" pitchFamily="18" charset="0"/>
                            <a:ea typeface="微软雅黑" panose="020B0503020204020204" pitchFamily="34" charset="-122"/>
                          </a:rPr>
                        </m:ctrlPr>
                      </m:sSubSupPr>
                      <m:e>
                        <m:r>
                          <a:rPr lang="en-US" altLang="zh-CN" sz="2000" b="0" i="1" smtClean="0">
                            <a:latin typeface="Cambria Math" panose="02040503050406030204" pitchFamily="18" charset="0"/>
                            <a:ea typeface="微软雅黑" panose="020B0503020204020204" pitchFamily="34" charset="-122"/>
                          </a:rPr>
                          <m:t>𝑣</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1</m:t>
                        </m:r>
                      </m:sup>
                    </m:sSubSup>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smtClean="0">
                            <a:latin typeface="Cambria Math" panose="02040503050406030204" pitchFamily="18" charset="0"/>
                            <a:ea typeface="微软雅黑" panose="020B0503020204020204" pitchFamily="34" charset="-122"/>
                          </a:rPr>
                          <m:t>𝑣</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2</m:t>
                        </m:r>
                      </m:sup>
                    </m:sSubSup>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smtClean="0">
                            <a:latin typeface="Cambria Math" panose="02040503050406030204" pitchFamily="18" charset="0"/>
                            <a:ea typeface="微软雅黑" panose="020B0503020204020204" pitchFamily="34" charset="-122"/>
                          </a:rPr>
                          <m:t>𝑣</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𝐷</m:t>
                        </m:r>
                      </m:sup>
                    </m:sSubSup>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0F09EB64-3575-4AAF-BA29-F64C6D85855F}"/>
                  </a:ext>
                </a:extLst>
              </p:cNvPr>
              <p:cNvSpPr txBox="1">
                <a:spLocks noRot="1" noChangeAspect="1" noMove="1" noResize="1" noEditPoints="1" noAdjustHandles="1" noChangeArrowheads="1" noChangeShapeType="1" noTextEdit="1"/>
              </p:cNvSpPr>
              <p:nvPr/>
            </p:nvSpPr>
            <p:spPr>
              <a:xfrm>
                <a:off x="238818" y="3106621"/>
                <a:ext cx="5556639" cy="422360"/>
              </a:xfrm>
              <a:prstGeom prst="rect">
                <a:avLst/>
              </a:prstGeom>
              <a:blipFill>
                <a:blip r:embed="rId4"/>
                <a:stretch>
                  <a:fillRect l="-1096" t="-5797" b="-23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25077BA-9685-4C91-82A5-22486BF261B1}"/>
                  </a:ext>
                </a:extLst>
              </p:cNvPr>
              <p:cNvSpPr txBox="1"/>
              <p:nvPr/>
            </p:nvSpPr>
            <p:spPr>
              <a:xfrm>
                <a:off x="238818" y="3768565"/>
                <a:ext cx="5556639" cy="42236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所在位置：解的位置向量 </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𝒙</m:t>
                        </m:r>
                      </m:e>
                      <m:sub>
                        <m:r>
                          <a:rPr lang="en-US" altLang="zh-CN" sz="2000" b="1" i="1" smtClean="0">
                            <a:latin typeface="Cambria Math" panose="02040503050406030204" pitchFamily="18" charset="0"/>
                            <a:ea typeface="微软雅黑" panose="020B0503020204020204" pitchFamily="34" charset="-122"/>
                          </a:rPr>
                          <m:t>𝒊</m:t>
                        </m:r>
                      </m:sub>
                    </m:sSub>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i="1" smtClean="0">
                            <a:latin typeface="Cambria Math" panose="02040503050406030204" pitchFamily="18" charset="0"/>
                            <a:ea typeface="微软雅黑" panose="020B0503020204020204" pitchFamily="34" charset="-122"/>
                          </a:rPr>
                        </m:ctrlPr>
                      </m:sSubSup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1</m:t>
                        </m:r>
                      </m:sup>
                    </m:sSubSup>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2</m:t>
                        </m:r>
                      </m:sup>
                    </m:sSubSup>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smtClean="0">
                            <a:latin typeface="Cambria Math" panose="02040503050406030204" pitchFamily="18" charset="0"/>
                            <a:ea typeface="微软雅黑" panose="020B0503020204020204" pitchFamily="34" charset="-122"/>
                          </a:rPr>
                          <m:t>𝑥</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𝐷</m:t>
                        </m:r>
                      </m:sup>
                    </m:sSubSup>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4" name="文本框 23">
                <a:extLst>
                  <a:ext uri="{FF2B5EF4-FFF2-40B4-BE49-F238E27FC236}">
                    <a16:creationId xmlns:a16="http://schemas.microsoft.com/office/drawing/2014/main" id="{625077BA-9685-4C91-82A5-22486BF261B1}"/>
                  </a:ext>
                </a:extLst>
              </p:cNvPr>
              <p:cNvSpPr txBox="1">
                <a:spLocks noRot="1" noChangeAspect="1" noMove="1" noResize="1" noEditPoints="1" noAdjustHandles="1" noChangeArrowheads="1" noChangeShapeType="1" noTextEdit="1"/>
              </p:cNvSpPr>
              <p:nvPr/>
            </p:nvSpPr>
            <p:spPr>
              <a:xfrm>
                <a:off x="238818" y="3768565"/>
                <a:ext cx="5556639" cy="422360"/>
              </a:xfrm>
              <a:prstGeom prst="rect">
                <a:avLst/>
              </a:prstGeom>
              <a:blipFill>
                <a:blip r:embed="rId5"/>
                <a:stretch>
                  <a:fillRect l="-1096" t="-4348" b="-23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67B1856-987E-4DDF-8D11-9AD7002763D9}"/>
                  </a:ext>
                </a:extLst>
              </p:cNvPr>
              <p:cNvSpPr txBox="1"/>
              <p:nvPr/>
            </p:nvSpPr>
            <p:spPr>
              <a:xfrm>
                <a:off x="238817" y="4423259"/>
                <a:ext cx="8208915" cy="416974"/>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个体认知：个体历史最优位置向量 </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𝒑𝒃𝒆𝒔𝒕</m:t>
                        </m:r>
                      </m:e>
                      <m:sub>
                        <m:r>
                          <a:rPr lang="en-US" altLang="zh-CN" sz="2000" b="1" i="1" smtClean="0">
                            <a:latin typeface="Cambria Math" panose="02040503050406030204" pitchFamily="18" charset="0"/>
                            <a:ea typeface="微软雅黑" panose="020B0503020204020204" pitchFamily="34" charset="-122"/>
                          </a:rPr>
                          <m:t>𝒊</m:t>
                        </m:r>
                      </m:sub>
                    </m:sSub>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smtClean="0">
                            <a:latin typeface="Cambria Math" panose="02040503050406030204" pitchFamily="18" charset="0"/>
                            <a:ea typeface="微软雅黑" panose="020B0503020204020204" pitchFamily="34" charset="-122"/>
                          </a:rPr>
                          <m:t>𝑝𝑏𝑒𝑠𝑡</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1</m:t>
                        </m:r>
                      </m:sup>
                    </m:sSubSup>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smtClean="0">
                            <a:latin typeface="Cambria Math" panose="02040503050406030204" pitchFamily="18" charset="0"/>
                            <a:ea typeface="微软雅黑" panose="020B0503020204020204" pitchFamily="34" charset="-122"/>
                          </a:rPr>
                          <m:t>𝑝𝑏𝑒𝑠𝑡</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2</m:t>
                        </m:r>
                      </m:sup>
                    </m:sSubSup>
                    <m:r>
                      <a:rPr lang="en-US" altLang="zh-CN" sz="2000" b="0" i="1" smtClean="0">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smtClean="0">
                            <a:latin typeface="Cambria Math" panose="02040503050406030204" pitchFamily="18" charset="0"/>
                            <a:ea typeface="微软雅黑" panose="020B0503020204020204" pitchFamily="34" charset="-122"/>
                          </a:rPr>
                          <m:t>𝑝𝑏𝑒𝑠𝑡</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𝐷</m:t>
                        </m:r>
                      </m:sup>
                    </m:sSubSup>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267B1856-987E-4DDF-8D11-9AD7002763D9}"/>
                  </a:ext>
                </a:extLst>
              </p:cNvPr>
              <p:cNvSpPr txBox="1">
                <a:spLocks noRot="1" noChangeAspect="1" noMove="1" noResize="1" noEditPoints="1" noAdjustHandles="1" noChangeArrowheads="1" noChangeShapeType="1" noTextEdit="1"/>
              </p:cNvSpPr>
              <p:nvPr/>
            </p:nvSpPr>
            <p:spPr>
              <a:xfrm>
                <a:off x="238817" y="4423259"/>
                <a:ext cx="8208915" cy="416974"/>
              </a:xfrm>
              <a:prstGeom prst="rect">
                <a:avLst/>
              </a:prstGeom>
              <a:blipFill>
                <a:blip r:embed="rId6"/>
                <a:stretch>
                  <a:fillRect l="-742" t="-5882"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3E1F386-E6A7-48BC-AFCD-8E4B6B82AB2C}"/>
                  </a:ext>
                </a:extLst>
              </p:cNvPr>
              <p:cNvSpPr txBox="1"/>
              <p:nvPr/>
            </p:nvSpPr>
            <p:spPr>
              <a:xfrm>
                <a:off x="238817" y="5162721"/>
                <a:ext cx="813690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群体认知：种群历史最优位置向量 </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𝒈𝒃𝒆𝒔𝒕</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𝑔𝑏𝑒𝑠𝑡</m:t>
                        </m:r>
                      </m:e>
                      <m:sup>
                        <m:r>
                          <a:rPr lang="en-US" altLang="zh-CN" sz="2000" b="0" i="1" smtClean="0">
                            <a:latin typeface="Cambria Math" panose="02040503050406030204" pitchFamily="18" charset="0"/>
                            <a:ea typeface="微软雅黑" panose="020B0503020204020204" pitchFamily="34" charset="-122"/>
                          </a:rPr>
                          <m:t>1</m:t>
                        </m:r>
                      </m:sup>
                    </m:sSup>
                    <m:r>
                      <a:rPr lang="en-US" altLang="zh-CN" sz="2000" b="0" i="1" smtClean="0">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𝑔𝑏𝑒𝑠𝑡</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0" i="1" smtClean="0">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𝑔𝑏𝑒𝑠𝑡</m:t>
                        </m:r>
                      </m:e>
                      <m:sup>
                        <m:r>
                          <a:rPr lang="en-US" altLang="zh-CN" sz="2000" b="0" i="1" smtClean="0">
                            <a:latin typeface="Cambria Math" panose="02040503050406030204" pitchFamily="18" charset="0"/>
                            <a:ea typeface="微软雅黑" panose="020B0503020204020204" pitchFamily="34" charset="-122"/>
                          </a:rPr>
                          <m:t>𝐷</m:t>
                        </m:r>
                      </m:sup>
                    </m:sSup>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13E1F386-E6A7-48BC-AFCD-8E4B6B82AB2C}"/>
                  </a:ext>
                </a:extLst>
              </p:cNvPr>
              <p:cNvSpPr txBox="1">
                <a:spLocks noRot="1" noChangeAspect="1" noMove="1" noResize="1" noEditPoints="1" noAdjustHandles="1" noChangeArrowheads="1" noChangeShapeType="1" noTextEdit="1"/>
              </p:cNvSpPr>
              <p:nvPr/>
            </p:nvSpPr>
            <p:spPr>
              <a:xfrm>
                <a:off x="238817" y="5162721"/>
                <a:ext cx="8136907" cy="400110"/>
              </a:xfrm>
              <a:prstGeom prst="rect">
                <a:avLst/>
              </a:prstGeom>
              <a:blipFill>
                <a:blip r:embed="rId7"/>
                <a:stretch>
                  <a:fillRect l="-749" t="-9091" r="-75" b="-25758"/>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08BC823E-E198-4581-8F3E-8B985DEEDABA}"/>
              </a:ext>
            </a:extLst>
          </p:cNvPr>
          <p:cNvSpPr txBox="1"/>
          <p:nvPr/>
        </p:nvSpPr>
        <p:spPr>
          <a:xfrm>
            <a:off x="238817" y="5881985"/>
            <a:ext cx="4680523"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找到食物：算法结束，输出全局最优解</a:t>
            </a:r>
          </a:p>
        </p:txBody>
      </p:sp>
      <p:sp>
        <p:nvSpPr>
          <p:cNvPr id="14" name="标题 1">
            <a:extLst>
              <a:ext uri="{FF2B5EF4-FFF2-40B4-BE49-F238E27FC236}">
                <a16:creationId xmlns:a16="http://schemas.microsoft.com/office/drawing/2014/main" id="{B0FE2936-6B0E-4657-B67F-7C88FFC9DDDE}"/>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粒子群优化算法的变量定义</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4183896903"/>
      </p:ext>
    </p:extLst>
  </p:cSld>
  <p:clrMapOvr>
    <a:masterClrMapping/>
  </p:clrMapOvr>
  <p:transition spd="slow" advTm="18981">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a:extLst>
              <a:ext uri="{FF2B5EF4-FFF2-40B4-BE49-F238E27FC236}">
                <a16:creationId xmlns:a16="http://schemas.microsoft.com/office/drawing/2014/main" id="{789F5579-03D2-4DC4-89D2-45CCCE825BB0}"/>
              </a:ext>
            </a:extLst>
          </p:cNvPr>
          <p:cNvGraphicFramePr>
            <a:graphicFrameLocks noChangeAspect="1"/>
          </p:cNvGraphicFramePr>
          <p:nvPr/>
        </p:nvGraphicFramePr>
        <p:xfrm>
          <a:off x="454844" y="1043211"/>
          <a:ext cx="8351837" cy="5614988"/>
        </p:xfrm>
        <a:graphic>
          <a:graphicData uri="http://schemas.openxmlformats.org/presentationml/2006/ole">
            <mc:AlternateContent xmlns:mc="http://schemas.openxmlformats.org/markup-compatibility/2006">
              <mc:Choice xmlns:v="urn:schemas-microsoft-com:vml" Requires="v">
                <p:oleObj name="Visio" r:id="rId3" imgW="5416677" imgH="3641217" progId="Visio.Drawing.11">
                  <p:embed/>
                </p:oleObj>
              </mc:Choice>
              <mc:Fallback>
                <p:oleObj name="Visio" r:id="rId3" imgW="5416677" imgH="3641217" progId="Visio.Drawing.11">
                  <p:embed/>
                  <p:pic>
                    <p:nvPicPr>
                      <p:cNvPr id="3" name="Object 4">
                        <a:extLst>
                          <a:ext uri="{FF2B5EF4-FFF2-40B4-BE49-F238E27FC236}">
                            <a16:creationId xmlns:a16="http://schemas.microsoft.com/office/drawing/2014/main" id="{789F5579-03D2-4DC4-89D2-45CCCE825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44" y="1043211"/>
                        <a:ext cx="8351837" cy="561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标题 1">
            <a:extLst>
              <a:ext uri="{FF2B5EF4-FFF2-40B4-BE49-F238E27FC236}">
                <a16:creationId xmlns:a16="http://schemas.microsoft.com/office/drawing/2014/main" id="{8F03B24D-E399-42C1-9B54-E8F2DA6E8119}"/>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粒子群优化算法的总体框架</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339454937"/>
      </p:ext>
    </p:extLst>
  </p:cSld>
  <p:clrMapOvr>
    <a:masterClrMapping/>
  </p:clrMapOvr>
  <p:transition spd="slow" advTm="18981">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0">
            <a:extLst>
              <a:ext uri="{FF2B5EF4-FFF2-40B4-BE49-F238E27FC236}">
                <a16:creationId xmlns:a16="http://schemas.microsoft.com/office/drawing/2014/main" id="{E72291CE-9490-4B32-90F4-AE6D9CABE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766" y="1213304"/>
            <a:ext cx="3125536" cy="49133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31E0EE3-3782-47F7-9F7E-BD38F30262E2}"/>
                  </a:ext>
                </a:extLst>
              </p:cNvPr>
              <p:cNvSpPr txBox="1"/>
              <p:nvPr/>
            </p:nvSpPr>
            <p:spPr>
              <a:xfrm>
                <a:off x="147486" y="1331243"/>
                <a:ext cx="5949255" cy="769441"/>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）初始化所有个体（粒子）：初始化速度和位置，并将</a:t>
                </a:r>
                <a:r>
                  <a:rPr lang="en-US" altLang="zh-CN" sz="2200" b="1" i="1" dirty="0" err="1">
                    <a:latin typeface="Times New Roman" panose="02020603050405020304" pitchFamily="18" charset="0"/>
                    <a:ea typeface="微软雅黑" panose="020B0503020204020204" pitchFamily="34" charset="-122"/>
                    <a:cs typeface="Times New Roman" panose="02020603050405020304" pitchFamily="18" charset="0"/>
                  </a:rPr>
                  <a:t>pbest</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设置为当前位置（</a:t>
                </a:r>
                <a14:m>
                  <m:oMath xmlns:m="http://schemas.openxmlformats.org/officeDocument/2006/math">
                    <m:sSub>
                      <m:sSubPr>
                        <m:ctrlPr>
                          <a:rPr lang="en-US" altLang="zh-CN" sz="2200" b="1" i="1" smtClean="0">
                            <a:latin typeface="Cambria Math" panose="02040503050406030204" pitchFamily="18" charset="0"/>
                            <a:ea typeface="微软雅黑" panose="020B0503020204020204" pitchFamily="34" charset="-122"/>
                          </a:rPr>
                        </m:ctrlPr>
                      </m:sSubPr>
                      <m:e>
                        <m:r>
                          <a:rPr lang="en-US" altLang="zh-CN" sz="2200" b="1" i="1" smtClean="0">
                            <a:latin typeface="Cambria Math" panose="02040503050406030204" pitchFamily="18" charset="0"/>
                            <a:ea typeface="微软雅黑" panose="020B0503020204020204" pitchFamily="34" charset="-122"/>
                          </a:rPr>
                          <m:t>𝒑𝒃𝒆𝒔𝒕</m:t>
                        </m:r>
                      </m:e>
                      <m:sub>
                        <m:r>
                          <a:rPr lang="en-US" altLang="zh-CN" sz="2200" b="1" i="1" smtClean="0">
                            <a:latin typeface="Cambria Math" panose="02040503050406030204" pitchFamily="18" charset="0"/>
                            <a:ea typeface="微软雅黑" panose="020B0503020204020204" pitchFamily="34" charset="-122"/>
                          </a:rPr>
                          <m:t>𝒊</m:t>
                        </m:r>
                      </m:sub>
                    </m:sSub>
                    <m:r>
                      <a:rPr lang="en-US" altLang="zh-CN" sz="2200" b="1" i="1" smtClean="0">
                        <a:latin typeface="Cambria Math" panose="02040503050406030204" pitchFamily="18" charset="0"/>
                        <a:ea typeface="微软雅黑" panose="020B0503020204020204" pitchFamily="34" charset="-122"/>
                      </a:rPr>
                      <m:t>=</m:t>
                    </m:r>
                    <m:sSub>
                      <m:sSubPr>
                        <m:ctrlPr>
                          <a:rPr lang="en-US" altLang="zh-CN" sz="2200" b="1" i="1" smtClean="0">
                            <a:latin typeface="Cambria Math" panose="02040503050406030204" pitchFamily="18" charset="0"/>
                            <a:ea typeface="微软雅黑" panose="020B0503020204020204" pitchFamily="34" charset="-122"/>
                          </a:rPr>
                        </m:ctrlPr>
                      </m:sSubPr>
                      <m:e>
                        <m:r>
                          <a:rPr lang="en-US" altLang="zh-CN" sz="2200" b="1" i="1" smtClean="0">
                            <a:latin typeface="Cambria Math" panose="02040503050406030204" pitchFamily="18" charset="0"/>
                            <a:ea typeface="微软雅黑" panose="020B0503020204020204" pitchFamily="34" charset="-122"/>
                          </a:rPr>
                          <m:t>𝒙</m:t>
                        </m:r>
                      </m:e>
                      <m:sub>
                        <m:r>
                          <a:rPr lang="en-US" altLang="zh-CN" sz="2200" b="1" i="1" smtClean="0">
                            <a:latin typeface="Cambria Math" panose="02040503050406030204" pitchFamily="18" charset="0"/>
                            <a:ea typeface="微软雅黑" panose="020B0503020204020204" pitchFamily="34" charset="-122"/>
                          </a:rPr>
                          <m:t>𝒊</m:t>
                        </m:r>
                      </m:sub>
                    </m:sSub>
                    <m:r>
                      <a:rPr lang="en-US" altLang="zh-CN" sz="2200" b="1" i="1" smtClean="0">
                        <a:latin typeface="Cambria Math" panose="02040503050406030204" pitchFamily="18" charset="0"/>
                        <a:ea typeface="微软雅黑" panose="020B0503020204020204" pitchFamily="34" charset="-122"/>
                      </a:rPr>
                      <m:t> </m:t>
                    </m:r>
                  </m:oMath>
                </a14:m>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8" name="文本框 7">
                <a:extLst>
                  <a:ext uri="{FF2B5EF4-FFF2-40B4-BE49-F238E27FC236}">
                    <a16:creationId xmlns:a16="http://schemas.microsoft.com/office/drawing/2014/main" id="{C31E0EE3-3782-47F7-9F7E-BD38F30262E2}"/>
                  </a:ext>
                </a:extLst>
              </p:cNvPr>
              <p:cNvSpPr txBox="1">
                <a:spLocks noRot="1" noChangeAspect="1" noMove="1" noResize="1" noEditPoints="1" noAdjustHandles="1" noChangeArrowheads="1" noChangeShapeType="1" noTextEdit="1"/>
              </p:cNvSpPr>
              <p:nvPr/>
            </p:nvSpPr>
            <p:spPr>
              <a:xfrm>
                <a:off x="147486" y="1331243"/>
                <a:ext cx="5949255" cy="769441"/>
              </a:xfrm>
              <a:prstGeom prst="rect">
                <a:avLst/>
              </a:prstGeom>
              <a:blipFill>
                <a:blip r:embed="rId4"/>
                <a:stretch>
                  <a:fillRect l="-1332" t="-4724" r="-1127" b="-14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0B82765-8428-471D-8EBF-CF905DE26A80}"/>
                  </a:ext>
                </a:extLst>
              </p:cNvPr>
              <p:cNvSpPr txBox="1"/>
              <p:nvPr/>
            </p:nvSpPr>
            <p:spPr>
              <a:xfrm>
                <a:off x="122212" y="2285040"/>
                <a:ext cx="6381303" cy="430887"/>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）在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代进化中，计算每个粒子的适应值</a:t>
                </a:r>
                <a14:m>
                  <m:oMath xmlns:m="http://schemas.openxmlformats.org/officeDocument/2006/math">
                    <m:sSub>
                      <m:sSubPr>
                        <m:ctrlPr>
                          <a:rPr lang="en-US" altLang="zh-CN" sz="2200" b="1" i="1" smtClean="0">
                            <a:latin typeface="Cambria Math" panose="02040503050406030204" pitchFamily="18" charset="0"/>
                            <a:ea typeface="微软雅黑" panose="020B0503020204020204" pitchFamily="34" charset="-122"/>
                          </a:rPr>
                        </m:ctrlPr>
                      </m:sSubPr>
                      <m:e>
                        <m:r>
                          <a:rPr lang="en-US" altLang="zh-CN" sz="2200" b="1" i="1" smtClean="0">
                            <a:latin typeface="Cambria Math" panose="02040503050406030204" pitchFamily="18" charset="0"/>
                            <a:ea typeface="微软雅黑" panose="020B0503020204020204" pitchFamily="34" charset="-122"/>
                          </a:rPr>
                          <m:t>𝒇</m:t>
                        </m:r>
                      </m:e>
                      <m:sub>
                        <m:r>
                          <a:rPr lang="en-US" altLang="zh-CN" sz="2200" b="1" i="1" smtClean="0">
                            <a:latin typeface="Cambria Math" panose="02040503050406030204" pitchFamily="18" charset="0"/>
                            <a:ea typeface="微软雅黑" panose="020B0503020204020204" pitchFamily="34" charset="-122"/>
                          </a:rPr>
                          <m:t>𝒕</m:t>
                        </m:r>
                      </m:sub>
                    </m:sSub>
                    <m:r>
                      <a:rPr lang="en-US" altLang="zh-CN" sz="2200" b="1" i="1" smtClean="0">
                        <a:latin typeface="Cambria Math" panose="02040503050406030204" pitchFamily="18" charset="0"/>
                        <a:ea typeface="微软雅黑" panose="020B0503020204020204" pitchFamily="34" charset="-122"/>
                      </a:rPr>
                      <m:t>(</m:t>
                    </m:r>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𝒙</m:t>
                        </m:r>
                      </m:e>
                      <m:sub>
                        <m:r>
                          <a:rPr lang="en-US" altLang="zh-CN" sz="2200" b="1" i="1">
                            <a:latin typeface="Cambria Math" panose="02040503050406030204" pitchFamily="18" charset="0"/>
                            <a:ea typeface="微软雅黑" panose="020B0503020204020204" pitchFamily="34" charset="-122"/>
                          </a:rPr>
                          <m:t>𝒊</m:t>
                        </m:r>
                      </m:sub>
                    </m:sSub>
                    <m:r>
                      <a:rPr lang="en-US" altLang="zh-CN" sz="2200" b="1" i="1" smtClean="0">
                        <a:latin typeface="Cambria Math" panose="02040503050406030204" pitchFamily="18" charset="0"/>
                        <a:ea typeface="微软雅黑" panose="020B0503020204020204" pitchFamily="34" charset="-122"/>
                      </a:rPr>
                      <m:t>)</m:t>
                    </m:r>
                  </m:oMath>
                </a14:m>
                <a:endPar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D0B82765-8428-471D-8EBF-CF905DE26A80}"/>
                  </a:ext>
                </a:extLst>
              </p:cNvPr>
              <p:cNvSpPr txBox="1">
                <a:spLocks noRot="1" noChangeAspect="1" noMove="1" noResize="1" noEditPoints="1" noAdjustHandles="1" noChangeArrowheads="1" noChangeShapeType="1" noTextEdit="1"/>
              </p:cNvSpPr>
              <p:nvPr/>
            </p:nvSpPr>
            <p:spPr>
              <a:xfrm>
                <a:off x="122212" y="2285040"/>
                <a:ext cx="6381303" cy="430887"/>
              </a:xfrm>
              <a:prstGeom prst="rect">
                <a:avLst/>
              </a:prstGeom>
              <a:blipFill>
                <a:blip r:embed="rId5"/>
                <a:stretch>
                  <a:fillRect l="-1242"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8619AF3-7CC1-43C3-892F-E54904EDAE84}"/>
                  </a:ext>
                </a:extLst>
              </p:cNvPr>
              <p:cNvSpPr txBox="1"/>
              <p:nvPr/>
            </p:nvSpPr>
            <p:spPr>
              <a:xfrm>
                <a:off x="122210" y="2863818"/>
                <a:ext cx="6813353" cy="430887"/>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）比较所有粒子的</a:t>
                </a:r>
                <a14:m>
                  <m:oMath xmlns:m="http://schemas.openxmlformats.org/officeDocument/2006/math">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𝒇</m:t>
                        </m:r>
                      </m:e>
                      <m:sub>
                        <m:r>
                          <a:rPr lang="en-US" altLang="zh-CN" sz="2200" b="1" i="1">
                            <a:latin typeface="Cambria Math" panose="02040503050406030204" pitchFamily="18" charset="0"/>
                            <a:ea typeface="微软雅黑" panose="020B0503020204020204" pitchFamily="34" charset="-122"/>
                          </a:rPr>
                          <m:t>𝒕</m:t>
                        </m:r>
                      </m:sub>
                    </m:sSub>
                    <m:r>
                      <a:rPr lang="en-US" altLang="zh-CN" sz="2200" b="1" i="1">
                        <a:latin typeface="Cambria Math" panose="02040503050406030204" pitchFamily="18" charset="0"/>
                        <a:ea typeface="微软雅黑" panose="020B0503020204020204" pitchFamily="34" charset="-122"/>
                      </a:rPr>
                      <m:t>(</m:t>
                    </m:r>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𝒙</m:t>
                        </m:r>
                      </m:e>
                      <m:sub>
                        <m:r>
                          <a:rPr lang="en-US" altLang="zh-CN" sz="2200" b="1" i="1">
                            <a:latin typeface="Cambria Math" panose="02040503050406030204" pitchFamily="18" charset="0"/>
                            <a:ea typeface="微软雅黑" panose="020B0503020204020204" pitchFamily="34" charset="-122"/>
                          </a:rPr>
                          <m:t>𝒊</m:t>
                        </m:r>
                      </m:sub>
                    </m:sSub>
                    <m:r>
                      <a:rPr lang="en-US" altLang="zh-CN" sz="2200" b="1" i="1">
                        <a:latin typeface="Cambria Math" panose="02040503050406030204" pitchFamily="18" charset="0"/>
                        <a:ea typeface="微软雅黑" panose="020B0503020204020204" pitchFamily="34" charset="-122"/>
                      </a:rPr>
                      <m:t>)</m:t>
                    </m:r>
                  </m:oMath>
                </a14:m>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，得出</a:t>
                </a:r>
                <a14:m>
                  <m:oMath xmlns:m="http://schemas.openxmlformats.org/officeDocument/2006/math">
                    <m:r>
                      <a:rPr lang="en-US" altLang="zh-CN" sz="2200" b="1" i="0" smtClean="0">
                        <a:latin typeface="Cambria Math" panose="02040503050406030204" pitchFamily="18" charset="0"/>
                        <a:ea typeface="微软雅黑" panose="020B0503020204020204" pitchFamily="34" charset="-122"/>
                      </a:rPr>
                      <m:t> </m:t>
                    </m:r>
                    <m:r>
                      <a:rPr lang="en-US" altLang="zh-CN" sz="2200" b="1" i="1" smtClean="0">
                        <a:latin typeface="Cambria Math" panose="02040503050406030204" pitchFamily="18" charset="0"/>
                        <a:ea typeface="微软雅黑" panose="020B0503020204020204" pitchFamily="34" charset="-122"/>
                      </a:rPr>
                      <m:t>𝒈𝒃𝒆𝒔𝒕</m:t>
                    </m:r>
                    <m:r>
                      <a:rPr lang="en-US" altLang="zh-CN" sz="2200" b="1" i="1" smtClean="0">
                        <a:latin typeface="Cambria Math" panose="02040503050406030204" pitchFamily="18" charset="0"/>
                        <a:ea typeface="微软雅黑" panose="020B0503020204020204" pitchFamily="34" charset="-122"/>
                      </a:rPr>
                      <m:t>=</m:t>
                    </m:r>
                    <m:sSub>
                      <m:sSubPr>
                        <m:ctrlPr>
                          <a:rPr lang="en-US" altLang="zh-CN" sz="2200" b="1" i="1" smtClean="0">
                            <a:latin typeface="Cambria Math" panose="02040503050406030204" pitchFamily="18" charset="0"/>
                            <a:ea typeface="微软雅黑" panose="020B0503020204020204" pitchFamily="34" charset="-122"/>
                          </a:rPr>
                        </m:ctrlPr>
                      </m:sSubPr>
                      <m:e>
                        <m:r>
                          <a:rPr lang="en-US" altLang="zh-CN" sz="2200" b="1" i="1" smtClean="0">
                            <a:latin typeface="Cambria Math" panose="02040503050406030204" pitchFamily="18" charset="0"/>
                            <a:ea typeface="微软雅黑" panose="020B0503020204020204" pitchFamily="34" charset="-122"/>
                          </a:rPr>
                          <m:t>𝒙</m:t>
                        </m:r>
                      </m:e>
                      <m:sub>
                        <m:r>
                          <a:rPr lang="en-US" altLang="zh-CN" sz="2200" b="1" i="1" smtClean="0">
                            <a:latin typeface="Cambria Math" panose="02040503050406030204" pitchFamily="18" charset="0"/>
                            <a:ea typeface="微软雅黑" panose="020B0503020204020204" pitchFamily="34" charset="-122"/>
                          </a:rPr>
                          <m:t>𝒃𝒆𝒔𝒕</m:t>
                        </m:r>
                      </m:sub>
                    </m:sSub>
                  </m:oMath>
                </a14:m>
                <a:endPar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98619AF3-7CC1-43C3-892F-E54904EDAE84}"/>
                  </a:ext>
                </a:extLst>
              </p:cNvPr>
              <p:cNvSpPr txBox="1">
                <a:spLocks noRot="1" noChangeAspect="1" noMove="1" noResize="1" noEditPoints="1" noAdjustHandles="1" noChangeArrowheads="1" noChangeShapeType="1" noTextEdit="1"/>
              </p:cNvSpPr>
              <p:nvPr/>
            </p:nvSpPr>
            <p:spPr>
              <a:xfrm>
                <a:off x="122210" y="2863818"/>
                <a:ext cx="6813353" cy="430887"/>
              </a:xfrm>
              <a:prstGeom prst="rect">
                <a:avLst/>
              </a:prstGeom>
              <a:blipFill>
                <a:blip r:embed="rId6"/>
                <a:stretch>
                  <a:fillRect l="-1163" t="-10000" b="-2857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3CFF75FE-ED28-4728-9245-A74AF676EC5B}"/>
              </a:ext>
            </a:extLst>
          </p:cNvPr>
          <p:cNvSpPr txBox="1"/>
          <p:nvPr/>
        </p:nvSpPr>
        <p:spPr>
          <a:xfrm>
            <a:off x="122211" y="3436981"/>
            <a:ext cx="5870170" cy="430887"/>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）更新粒子速度和位置</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03B166F-756A-4149-80C1-C7EC3C65F24B}"/>
                  </a:ext>
                </a:extLst>
              </p:cNvPr>
              <p:cNvSpPr txBox="1"/>
              <p:nvPr/>
            </p:nvSpPr>
            <p:spPr>
              <a:xfrm>
                <a:off x="122210" y="4004276"/>
                <a:ext cx="6453314" cy="430887"/>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）计算更新完的粒子的适应值</a:t>
                </a:r>
                <a14:m>
                  <m:oMath xmlns:m="http://schemas.openxmlformats.org/officeDocument/2006/math">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𝒇</m:t>
                        </m:r>
                      </m:e>
                      <m:sub>
                        <m:r>
                          <a:rPr lang="en-US" altLang="zh-CN" sz="2200" b="1" i="1">
                            <a:latin typeface="Cambria Math" panose="02040503050406030204" pitchFamily="18" charset="0"/>
                            <a:ea typeface="微软雅黑" panose="020B0503020204020204" pitchFamily="34" charset="-122"/>
                          </a:rPr>
                          <m:t>𝒕</m:t>
                        </m:r>
                        <m:r>
                          <a:rPr lang="en-US" altLang="zh-CN" sz="2200" b="1" i="1" smtClean="0">
                            <a:latin typeface="Cambria Math" panose="02040503050406030204" pitchFamily="18" charset="0"/>
                            <a:ea typeface="微软雅黑" panose="020B0503020204020204" pitchFamily="34" charset="-122"/>
                          </a:rPr>
                          <m:t>+</m:t>
                        </m:r>
                        <m:r>
                          <a:rPr lang="en-US" altLang="zh-CN" sz="2200" b="1" i="1">
                            <a:latin typeface="Cambria Math" panose="02040503050406030204" pitchFamily="18" charset="0"/>
                            <a:ea typeface="微软雅黑" panose="020B0503020204020204" pitchFamily="34" charset="-122"/>
                          </a:rPr>
                          <m:t>𝟏</m:t>
                        </m:r>
                      </m:sub>
                    </m:sSub>
                    <m:r>
                      <a:rPr lang="en-US" altLang="zh-CN" sz="2200" b="1" i="1">
                        <a:latin typeface="Cambria Math" panose="02040503050406030204" pitchFamily="18" charset="0"/>
                        <a:ea typeface="微软雅黑" panose="020B0503020204020204" pitchFamily="34" charset="-122"/>
                      </a:rPr>
                      <m:t>(</m:t>
                    </m:r>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𝒙</m:t>
                        </m:r>
                      </m:e>
                      <m:sub>
                        <m:r>
                          <a:rPr lang="en-US" altLang="zh-CN" sz="2200" b="1" i="1">
                            <a:latin typeface="Cambria Math" panose="02040503050406030204" pitchFamily="18" charset="0"/>
                            <a:ea typeface="微软雅黑" panose="020B0503020204020204" pitchFamily="34" charset="-122"/>
                          </a:rPr>
                          <m:t>𝒊</m:t>
                        </m:r>
                      </m:sub>
                    </m:sSub>
                    <m:r>
                      <a:rPr lang="en-US" altLang="zh-CN" sz="2200" b="1" i="1">
                        <a:latin typeface="Cambria Math" panose="02040503050406030204" pitchFamily="18" charset="0"/>
                        <a:ea typeface="微软雅黑" panose="020B0503020204020204" pitchFamily="34" charset="-122"/>
                      </a:rPr>
                      <m:t>)</m:t>
                    </m:r>
                  </m:oMath>
                </a14:m>
                <a:endPar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F03B166F-756A-4149-80C1-C7EC3C65F24B}"/>
                  </a:ext>
                </a:extLst>
              </p:cNvPr>
              <p:cNvSpPr txBox="1">
                <a:spLocks noRot="1" noChangeAspect="1" noMove="1" noResize="1" noEditPoints="1" noAdjustHandles="1" noChangeArrowheads="1" noChangeShapeType="1" noTextEdit="1"/>
              </p:cNvSpPr>
              <p:nvPr/>
            </p:nvSpPr>
            <p:spPr>
              <a:xfrm>
                <a:off x="122210" y="4004276"/>
                <a:ext cx="6453314" cy="430887"/>
              </a:xfrm>
              <a:prstGeom prst="rect">
                <a:avLst/>
              </a:prstGeom>
              <a:blipFill>
                <a:blip r:embed="rId7"/>
                <a:stretch>
                  <a:fillRect l="-1228"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99EB4A9-313B-466E-BF7C-EA5389CB6621}"/>
                  </a:ext>
                </a:extLst>
              </p:cNvPr>
              <p:cNvSpPr txBox="1"/>
              <p:nvPr/>
            </p:nvSpPr>
            <p:spPr>
              <a:xfrm>
                <a:off x="122210" y="4571571"/>
                <a:ext cx="6237290" cy="430887"/>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）比较</a:t>
                </a:r>
                <a14:m>
                  <m:oMath xmlns:m="http://schemas.openxmlformats.org/officeDocument/2006/math">
                    <m:sSub>
                      <m:sSubPr>
                        <m:ctrlPr>
                          <a:rPr lang="en-US" altLang="zh-CN" sz="2200" b="1" i="1" smtClean="0">
                            <a:latin typeface="Cambria Math" panose="02040503050406030204" pitchFamily="18" charset="0"/>
                            <a:ea typeface="微软雅黑" panose="020B0503020204020204" pitchFamily="34" charset="-122"/>
                          </a:rPr>
                        </m:ctrlPr>
                      </m:sSubPr>
                      <m:e>
                        <m:r>
                          <a:rPr lang="en-US" altLang="zh-CN" sz="2200" b="1" i="1" smtClean="0">
                            <a:latin typeface="Cambria Math" panose="02040503050406030204" pitchFamily="18" charset="0"/>
                            <a:ea typeface="微软雅黑" panose="020B0503020204020204" pitchFamily="34" charset="-122"/>
                          </a:rPr>
                          <m:t>𝒇</m:t>
                        </m:r>
                      </m:e>
                      <m:sub>
                        <m:r>
                          <a:rPr lang="en-US" altLang="zh-CN" sz="2200" b="1" i="1" smtClean="0">
                            <a:latin typeface="Cambria Math" panose="02040503050406030204" pitchFamily="18" charset="0"/>
                            <a:ea typeface="微软雅黑" panose="020B0503020204020204" pitchFamily="34" charset="-122"/>
                          </a:rPr>
                          <m:t>𝒕</m:t>
                        </m:r>
                      </m:sub>
                    </m:sSub>
                    <m:r>
                      <a:rPr lang="en-US" altLang="zh-CN" sz="2200" b="1" i="1" smtClean="0">
                        <a:latin typeface="Cambria Math" panose="02040503050406030204" pitchFamily="18" charset="0"/>
                        <a:ea typeface="微软雅黑" panose="020B0503020204020204" pitchFamily="34" charset="-122"/>
                      </a:rPr>
                      <m:t>(</m:t>
                    </m:r>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𝒙</m:t>
                        </m:r>
                      </m:e>
                      <m:sub>
                        <m:r>
                          <a:rPr lang="en-US" altLang="zh-CN" sz="2200" b="1" i="1">
                            <a:latin typeface="Cambria Math" panose="02040503050406030204" pitchFamily="18" charset="0"/>
                            <a:ea typeface="微软雅黑" panose="020B0503020204020204" pitchFamily="34" charset="-122"/>
                          </a:rPr>
                          <m:t>𝒊</m:t>
                        </m:r>
                      </m:sub>
                    </m:sSub>
                    <m:r>
                      <a:rPr lang="en-US" altLang="zh-CN" sz="2200" b="1" i="1" smtClean="0">
                        <a:latin typeface="Cambria Math" panose="02040503050406030204" pitchFamily="18" charset="0"/>
                        <a:ea typeface="微软雅黑" panose="020B0503020204020204" pitchFamily="34" charset="-122"/>
                      </a:rPr>
                      <m:t>)</m:t>
                    </m:r>
                  </m:oMath>
                </a14:m>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与</a:t>
                </a:r>
                <a14:m>
                  <m:oMath xmlns:m="http://schemas.openxmlformats.org/officeDocument/2006/math">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𝒇</m:t>
                        </m:r>
                      </m:e>
                      <m:sub>
                        <m:r>
                          <a:rPr lang="en-US" altLang="zh-CN" sz="2200" b="1" i="1">
                            <a:latin typeface="Cambria Math" panose="02040503050406030204" pitchFamily="18" charset="0"/>
                            <a:ea typeface="微软雅黑" panose="020B0503020204020204" pitchFamily="34" charset="-122"/>
                          </a:rPr>
                          <m:t>𝒕</m:t>
                        </m:r>
                        <m:r>
                          <a:rPr lang="en-US" altLang="zh-CN" sz="2200" b="1" i="1" smtClean="0">
                            <a:latin typeface="Cambria Math" panose="02040503050406030204" pitchFamily="18" charset="0"/>
                            <a:ea typeface="微软雅黑" panose="020B0503020204020204" pitchFamily="34" charset="-122"/>
                          </a:rPr>
                          <m:t>+</m:t>
                        </m:r>
                        <m:r>
                          <a:rPr lang="en-US" altLang="zh-CN" sz="2200" b="1" i="1">
                            <a:latin typeface="Cambria Math" panose="02040503050406030204" pitchFamily="18" charset="0"/>
                            <a:ea typeface="微软雅黑" panose="020B0503020204020204" pitchFamily="34" charset="-122"/>
                          </a:rPr>
                          <m:t>𝟏</m:t>
                        </m:r>
                      </m:sub>
                    </m:sSub>
                    <m:r>
                      <a:rPr lang="en-US" altLang="zh-CN" sz="2200" b="1" i="1">
                        <a:latin typeface="Cambria Math" panose="02040503050406030204" pitchFamily="18" charset="0"/>
                        <a:ea typeface="微软雅黑" panose="020B0503020204020204" pitchFamily="34" charset="-122"/>
                      </a:rPr>
                      <m:t>(</m:t>
                    </m:r>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𝒙</m:t>
                        </m:r>
                      </m:e>
                      <m:sub>
                        <m:r>
                          <a:rPr lang="en-US" altLang="zh-CN" sz="2200" b="1" i="1">
                            <a:latin typeface="Cambria Math" panose="02040503050406030204" pitchFamily="18" charset="0"/>
                            <a:ea typeface="微软雅黑" panose="020B0503020204020204" pitchFamily="34" charset="-122"/>
                          </a:rPr>
                          <m:t>𝒊</m:t>
                        </m:r>
                      </m:sub>
                    </m:sSub>
                    <m:r>
                      <a:rPr lang="en-US" altLang="zh-CN" sz="2200" b="1" i="1">
                        <a:latin typeface="Cambria Math" panose="02040503050406030204" pitchFamily="18" charset="0"/>
                        <a:ea typeface="微软雅黑" panose="020B0503020204020204" pitchFamily="34" charset="-122"/>
                      </a:rPr>
                      <m:t>)</m:t>
                    </m:r>
                  </m:oMath>
                </a14:m>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，更新</a:t>
                </a:r>
                <a14:m>
                  <m:oMath xmlns:m="http://schemas.openxmlformats.org/officeDocument/2006/math">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𝒑𝒃𝒆𝒔𝒕</m:t>
                        </m:r>
                      </m:e>
                      <m:sub>
                        <m:r>
                          <a:rPr lang="en-US" altLang="zh-CN" sz="2200" b="1" i="1">
                            <a:latin typeface="Cambria Math" panose="02040503050406030204" pitchFamily="18" charset="0"/>
                            <a:ea typeface="微软雅黑" panose="020B0503020204020204" pitchFamily="34" charset="-122"/>
                          </a:rPr>
                          <m:t>𝒊</m:t>
                        </m:r>
                      </m:sub>
                    </m:sSub>
                  </m:oMath>
                </a14:m>
                <a:endPar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699EB4A9-313B-466E-BF7C-EA5389CB6621}"/>
                  </a:ext>
                </a:extLst>
              </p:cNvPr>
              <p:cNvSpPr txBox="1">
                <a:spLocks noRot="1" noChangeAspect="1" noMove="1" noResize="1" noEditPoints="1" noAdjustHandles="1" noChangeArrowheads="1" noChangeShapeType="1" noTextEdit="1"/>
              </p:cNvSpPr>
              <p:nvPr/>
            </p:nvSpPr>
            <p:spPr>
              <a:xfrm>
                <a:off x="122210" y="4571571"/>
                <a:ext cx="6237290" cy="430887"/>
              </a:xfrm>
              <a:prstGeom prst="rect">
                <a:avLst/>
              </a:prstGeom>
              <a:blipFill>
                <a:blip r:embed="rId8"/>
                <a:stretch>
                  <a:fillRect l="-1271"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4D405FC-81EB-47D5-B717-6E57299A0967}"/>
                  </a:ext>
                </a:extLst>
              </p:cNvPr>
              <p:cNvSpPr txBox="1"/>
              <p:nvPr/>
            </p:nvSpPr>
            <p:spPr>
              <a:xfrm>
                <a:off x="122209" y="5138866"/>
                <a:ext cx="4874957" cy="432683"/>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）比较所有</a:t>
                </a:r>
                <a14:m>
                  <m:oMath xmlns:m="http://schemas.openxmlformats.org/officeDocument/2006/math">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𝒇</m:t>
                        </m:r>
                      </m:e>
                      <m:sub>
                        <m:r>
                          <a:rPr lang="en-US" altLang="zh-CN" sz="2200" b="1" i="1">
                            <a:latin typeface="Cambria Math" panose="02040503050406030204" pitchFamily="18" charset="0"/>
                            <a:ea typeface="微软雅黑" panose="020B0503020204020204" pitchFamily="34" charset="-122"/>
                          </a:rPr>
                          <m:t>𝒕</m:t>
                        </m:r>
                        <m:r>
                          <a:rPr lang="en-US" altLang="zh-CN" sz="2200" b="1" i="1" smtClean="0">
                            <a:latin typeface="Cambria Math" panose="02040503050406030204" pitchFamily="18" charset="0"/>
                            <a:ea typeface="微软雅黑" panose="020B0503020204020204" pitchFamily="34" charset="-122"/>
                          </a:rPr>
                          <m:t>+</m:t>
                        </m:r>
                        <m:r>
                          <a:rPr lang="en-US" altLang="zh-CN" sz="2200" b="1" i="1">
                            <a:latin typeface="Cambria Math" panose="02040503050406030204" pitchFamily="18" charset="0"/>
                            <a:ea typeface="微软雅黑" panose="020B0503020204020204" pitchFamily="34" charset="-122"/>
                          </a:rPr>
                          <m:t>𝟏</m:t>
                        </m:r>
                      </m:sub>
                    </m:sSub>
                    <m:r>
                      <a:rPr lang="en-US" altLang="zh-CN" sz="2200" b="1" i="1">
                        <a:latin typeface="Cambria Math" panose="02040503050406030204" pitchFamily="18" charset="0"/>
                        <a:ea typeface="微软雅黑" panose="020B0503020204020204" pitchFamily="34" charset="-122"/>
                      </a:rPr>
                      <m:t>(</m:t>
                    </m:r>
                    <m:sSub>
                      <m:sSubPr>
                        <m:ctrlPr>
                          <a:rPr lang="en-US" altLang="zh-CN" sz="2200" b="1" i="1">
                            <a:latin typeface="Cambria Math" panose="02040503050406030204" pitchFamily="18" charset="0"/>
                            <a:ea typeface="微软雅黑" panose="020B0503020204020204" pitchFamily="34" charset="-122"/>
                          </a:rPr>
                        </m:ctrlPr>
                      </m:sSubPr>
                      <m:e>
                        <m:r>
                          <a:rPr lang="en-US" altLang="zh-CN" sz="2200" b="1" i="1">
                            <a:latin typeface="Cambria Math" panose="02040503050406030204" pitchFamily="18" charset="0"/>
                            <a:ea typeface="微软雅黑" panose="020B0503020204020204" pitchFamily="34" charset="-122"/>
                          </a:rPr>
                          <m:t>𝒙</m:t>
                        </m:r>
                      </m:e>
                      <m:sub>
                        <m:r>
                          <a:rPr lang="en-US" altLang="zh-CN" sz="2200" b="1" i="1">
                            <a:latin typeface="Cambria Math" panose="02040503050406030204" pitchFamily="18" charset="0"/>
                            <a:ea typeface="微软雅黑" panose="020B0503020204020204" pitchFamily="34" charset="-122"/>
                          </a:rPr>
                          <m:t>𝒊</m:t>
                        </m:r>
                      </m:sub>
                    </m:sSub>
                    <m:r>
                      <a:rPr lang="en-US" altLang="zh-CN" sz="2200" b="1" i="1">
                        <a:latin typeface="Cambria Math" panose="02040503050406030204" pitchFamily="18" charset="0"/>
                        <a:ea typeface="微软雅黑" panose="020B0503020204020204" pitchFamily="34" charset="-122"/>
                      </a:rPr>
                      <m:t>)</m:t>
                    </m:r>
                  </m:oMath>
                </a14:m>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，更新</a:t>
                </a:r>
                <a14:m>
                  <m:oMath xmlns:m="http://schemas.openxmlformats.org/officeDocument/2006/math">
                    <m:r>
                      <a:rPr lang="en-US" altLang="zh-CN" sz="2200" b="1" i="1">
                        <a:latin typeface="Cambria Math" panose="02040503050406030204" pitchFamily="18" charset="0"/>
                        <a:ea typeface="微软雅黑" panose="020B0503020204020204" pitchFamily="34" charset="-122"/>
                      </a:rPr>
                      <m:t>𝒈𝒃𝒆𝒔𝒕</m:t>
                    </m:r>
                  </m:oMath>
                </a14:m>
                <a:endPar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A4D405FC-81EB-47D5-B717-6E57299A0967}"/>
                  </a:ext>
                </a:extLst>
              </p:cNvPr>
              <p:cNvSpPr txBox="1">
                <a:spLocks noRot="1" noChangeAspect="1" noMove="1" noResize="1" noEditPoints="1" noAdjustHandles="1" noChangeArrowheads="1" noChangeShapeType="1" noTextEdit="1"/>
              </p:cNvSpPr>
              <p:nvPr/>
            </p:nvSpPr>
            <p:spPr>
              <a:xfrm>
                <a:off x="122209" y="5138866"/>
                <a:ext cx="4874957" cy="432683"/>
              </a:xfrm>
              <a:prstGeom prst="rect">
                <a:avLst/>
              </a:prstGeom>
              <a:blipFill>
                <a:blip r:embed="rId9"/>
                <a:stretch>
                  <a:fillRect l="-1625" t="-9859" b="-267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2FD638C-C38F-4B04-865F-FB7D11BA701A}"/>
                  </a:ext>
                </a:extLst>
              </p:cNvPr>
              <p:cNvSpPr txBox="1"/>
              <p:nvPr/>
            </p:nvSpPr>
            <p:spPr>
              <a:xfrm>
                <a:off x="122208" y="5706161"/>
                <a:ext cx="7029379" cy="430887"/>
              </a:xfrm>
              <a:prstGeom prst="rect">
                <a:avLst/>
              </a:prstGeom>
              <a:noFill/>
            </p:spPr>
            <p:txBody>
              <a:bodyPr wrap="square" rtlCol="0">
                <a:spAutoFit/>
              </a:bodyPr>
              <a:lstStyle/>
              <a:p>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 , </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满足终止条件就输出</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𝒈𝒃𝒆𝒔𝒕</m:t>
                    </m:r>
                  </m:oMath>
                </a14:m>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，否则跳转到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5" name="文本框 14">
                <a:extLst>
                  <a:ext uri="{FF2B5EF4-FFF2-40B4-BE49-F238E27FC236}">
                    <a16:creationId xmlns:a16="http://schemas.microsoft.com/office/drawing/2014/main" id="{32FD638C-C38F-4B04-865F-FB7D11BA701A}"/>
                  </a:ext>
                </a:extLst>
              </p:cNvPr>
              <p:cNvSpPr txBox="1">
                <a:spLocks noRot="1" noChangeAspect="1" noMove="1" noResize="1" noEditPoints="1" noAdjustHandles="1" noChangeArrowheads="1" noChangeShapeType="1" noTextEdit="1"/>
              </p:cNvSpPr>
              <p:nvPr/>
            </p:nvSpPr>
            <p:spPr>
              <a:xfrm>
                <a:off x="122208" y="5706161"/>
                <a:ext cx="7029379" cy="430887"/>
              </a:xfrm>
              <a:prstGeom prst="rect">
                <a:avLst/>
              </a:prstGeom>
              <a:blipFill>
                <a:blip r:embed="rId10"/>
                <a:stretch>
                  <a:fillRect l="-1127" t="-9859" b="-28169"/>
                </a:stretch>
              </a:blipFill>
            </p:spPr>
            <p:txBody>
              <a:bodyPr/>
              <a:lstStyle/>
              <a:p>
                <a:r>
                  <a:rPr lang="zh-CN" altLang="en-US">
                    <a:noFill/>
                  </a:rPr>
                  <a:t> </a:t>
                </a:r>
              </a:p>
            </p:txBody>
          </p:sp>
        </mc:Fallback>
      </mc:AlternateContent>
      <p:sp>
        <p:nvSpPr>
          <p:cNvPr id="17" name="标题 1">
            <a:extLst>
              <a:ext uri="{FF2B5EF4-FFF2-40B4-BE49-F238E27FC236}">
                <a16:creationId xmlns:a16="http://schemas.microsoft.com/office/drawing/2014/main" id="{C4BE4558-FCDB-481F-B70E-6DBD3151B549}"/>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粒子群优化算法的基本流程</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98207790"/>
      </p:ext>
    </p:extLst>
  </p:cSld>
  <p:clrMapOvr>
    <a:masterClrMapping/>
  </p:clrMapOvr>
  <p:transition spd="slow" advTm="18981">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67F1C0-BBB5-4D9B-B3E3-40E91C16ED53}"/>
              </a:ext>
            </a:extLst>
          </p:cNvPr>
          <p:cNvGrpSpPr>
            <a:grpSpLocks/>
          </p:cNvGrpSpPr>
          <p:nvPr/>
        </p:nvGrpSpPr>
        <p:grpSpPr bwMode="auto">
          <a:xfrm>
            <a:off x="4631308" y="1876139"/>
            <a:ext cx="4487292" cy="4248472"/>
            <a:chOff x="1080" y="912"/>
            <a:chExt cx="3480" cy="3024"/>
          </a:xfrm>
        </p:grpSpPr>
        <p:sp>
          <p:nvSpPr>
            <p:cNvPr id="5" name="Rectangle 4">
              <a:extLst>
                <a:ext uri="{FF2B5EF4-FFF2-40B4-BE49-F238E27FC236}">
                  <a16:creationId xmlns:a16="http://schemas.microsoft.com/office/drawing/2014/main" id="{ED073126-5ED8-42EF-92FC-C4D77FDEB82F}"/>
                </a:ext>
              </a:extLst>
            </p:cNvPr>
            <p:cNvSpPr>
              <a:spLocks noChangeArrowheads="1"/>
            </p:cNvSpPr>
            <p:nvPr/>
          </p:nvSpPr>
          <p:spPr bwMode="gray">
            <a:xfrm rot="13770025">
              <a:off x="3221" y="2475"/>
              <a:ext cx="540" cy="112"/>
            </a:xfrm>
            <a:prstGeom prst="rect">
              <a:avLst/>
            </a:prstGeom>
            <a:gradFill rotWithShape="1">
              <a:gsLst>
                <a:gs pos="0">
                  <a:schemeClr val="bg2"/>
                </a:gs>
                <a:gs pos="50000">
                  <a:schemeClr val="bg2">
                    <a:gamma/>
                    <a:tint val="51373"/>
                    <a:invGamma/>
                  </a:schemeClr>
                </a:gs>
                <a:gs pos="100000">
                  <a:schemeClr val="bg2"/>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6" name="Rectangle 5">
              <a:extLst>
                <a:ext uri="{FF2B5EF4-FFF2-40B4-BE49-F238E27FC236}">
                  <a16:creationId xmlns:a16="http://schemas.microsoft.com/office/drawing/2014/main" id="{E2BA8F2E-DD80-45C4-82F7-728839563921}"/>
                </a:ext>
              </a:extLst>
            </p:cNvPr>
            <p:cNvSpPr>
              <a:spLocks noChangeArrowheads="1"/>
            </p:cNvSpPr>
            <p:nvPr/>
          </p:nvSpPr>
          <p:spPr bwMode="gray">
            <a:xfrm rot="-743917">
              <a:off x="2112" y="2162"/>
              <a:ext cx="528" cy="97"/>
            </a:xfrm>
            <a:prstGeom prst="rect">
              <a:avLst/>
            </a:prstGeom>
            <a:gradFill rotWithShape="1">
              <a:gsLst>
                <a:gs pos="0">
                  <a:schemeClr val="bg2"/>
                </a:gs>
                <a:gs pos="50000">
                  <a:schemeClr val="bg2">
                    <a:gamma/>
                    <a:tint val="48627"/>
                    <a:invGamma/>
                  </a:schemeClr>
                </a:gs>
                <a:gs pos="100000">
                  <a:schemeClr val="bg2"/>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7" name="Rectangle 6">
              <a:extLst>
                <a:ext uri="{FF2B5EF4-FFF2-40B4-BE49-F238E27FC236}">
                  <a16:creationId xmlns:a16="http://schemas.microsoft.com/office/drawing/2014/main" id="{A5929C12-26AF-4D77-A711-9115608F9CB7}"/>
                </a:ext>
              </a:extLst>
            </p:cNvPr>
            <p:cNvSpPr>
              <a:spLocks noChangeArrowheads="1"/>
            </p:cNvSpPr>
            <p:nvPr/>
          </p:nvSpPr>
          <p:spPr bwMode="gray">
            <a:xfrm rot="-3205350">
              <a:off x="3291" y="1606"/>
              <a:ext cx="335" cy="77"/>
            </a:xfrm>
            <a:prstGeom prst="rect">
              <a:avLst/>
            </a:prstGeom>
            <a:gradFill rotWithShape="1">
              <a:gsLst>
                <a:gs pos="0">
                  <a:schemeClr val="bg2"/>
                </a:gs>
                <a:gs pos="50000">
                  <a:schemeClr val="bg2">
                    <a:gamma/>
                    <a:tint val="30196"/>
                    <a:invGamma/>
                  </a:schemeClr>
                </a:gs>
                <a:gs pos="100000">
                  <a:schemeClr val="bg2"/>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grpSp>
          <p:nvGrpSpPr>
            <p:cNvPr id="8" name="Group 7">
              <a:extLst>
                <a:ext uri="{FF2B5EF4-FFF2-40B4-BE49-F238E27FC236}">
                  <a16:creationId xmlns:a16="http://schemas.microsoft.com/office/drawing/2014/main" id="{D481E80A-41E9-445E-8ECE-F73B21B74754}"/>
                </a:ext>
              </a:extLst>
            </p:cNvPr>
            <p:cNvGrpSpPr>
              <a:grpSpLocks/>
            </p:cNvGrpSpPr>
            <p:nvPr/>
          </p:nvGrpSpPr>
          <p:grpSpPr bwMode="auto">
            <a:xfrm>
              <a:off x="2525" y="1626"/>
              <a:ext cx="1055" cy="895"/>
              <a:chOff x="2314" y="1488"/>
              <a:chExt cx="1287" cy="1152"/>
            </a:xfrm>
          </p:grpSpPr>
          <p:grpSp>
            <p:nvGrpSpPr>
              <p:cNvPr id="28" name="Group 8">
                <a:extLst>
                  <a:ext uri="{FF2B5EF4-FFF2-40B4-BE49-F238E27FC236}">
                    <a16:creationId xmlns:a16="http://schemas.microsoft.com/office/drawing/2014/main" id="{B026F52A-DAB5-4F47-9A15-2EB4A7D9F065}"/>
                  </a:ext>
                </a:extLst>
              </p:cNvPr>
              <p:cNvGrpSpPr>
                <a:grpSpLocks/>
              </p:cNvGrpSpPr>
              <p:nvPr/>
            </p:nvGrpSpPr>
            <p:grpSpPr bwMode="auto">
              <a:xfrm>
                <a:off x="2400" y="1488"/>
                <a:ext cx="1152" cy="1152"/>
                <a:chOff x="2016" y="1920"/>
                <a:chExt cx="1680" cy="1680"/>
              </a:xfrm>
            </p:grpSpPr>
            <p:sp>
              <p:nvSpPr>
                <p:cNvPr id="30" name="Oval 9">
                  <a:extLst>
                    <a:ext uri="{FF2B5EF4-FFF2-40B4-BE49-F238E27FC236}">
                      <a16:creationId xmlns:a16="http://schemas.microsoft.com/office/drawing/2014/main" id="{C3A571F9-E858-43C0-9C50-A12CFDD1A707}"/>
                    </a:ext>
                  </a:extLst>
                </p:cNvPr>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31" name="Freeform 10">
                  <a:extLst>
                    <a:ext uri="{FF2B5EF4-FFF2-40B4-BE49-F238E27FC236}">
                      <a16:creationId xmlns:a16="http://schemas.microsoft.com/office/drawing/2014/main" id="{D12488FB-58C8-46D0-AC48-40C7283663EB}"/>
                    </a:ext>
                  </a:extLst>
                </p:cNvPr>
                <p:cNvSpPr>
                  <a:spLocks/>
                </p:cNvSpPr>
                <p:nvPr/>
              </p:nvSpPr>
              <p:spPr bwMode="gray">
                <a:xfrm>
                  <a:off x="2208" y="194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29" name="Text Box 11">
                <a:extLst>
                  <a:ext uri="{FF2B5EF4-FFF2-40B4-BE49-F238E27FC236}">
                    <a16:creationId xmlns:a16="http://schemas.microsoft.com/office/drawing/2014/main" id="{6B89E807-9574-48AA-AA0B-A38BFC13075B}"/>
                  </a:ext>
                </a:extLst>
              </p:cNvPr>
              <p:cNvSpPr txBox="1">
                <a:spLocks noChangeArrowheads="1"/>
              </p:cNvSpPr>
              <p:nvPr/>
            </p:nvSpPr>
            <p:spPr bwMode="gray">
              <a:xfrm>
                <a:off x="2314" y="1865"/>
                <a:ext cx="1287" cy="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2200" b="1" dirty="0">
                    <a:solidFill>
                      <a:srgbClr val="FFFFFF"/>
                    </a:solidFill>
                    <a:effectLst>
                      <a:outerShdw blurRad="38100" dist="38100" dir="2700000" algn="tl">
                        <a:srgbClr val="C0C0C0"/>
                      </a:outerShdw>
                    </a:effectLst>
                    <a:latin typeface="Arial" charset="0"/>
                  </a:rPr>
                  <a:t>更新速度 </a:t>
                </a:r>
              </a:p>
            </p:txBody>
          </p:sp>
        </p:grpSp>
        <p:grpSp>
          <p:nvGrpSpPr>
            <p:cNvPr id="9" name="Group 12">
              <a:extLst>
                <a:ext uri="{FF2B5EF4-FFF2-40B4-BE49-F238E27FC236}">
                  <a16:creationId xmlns:a16="http://schemas.microsoft.com/office/drawing/2014/main" id="{4CCDA675-3131-4ED0-82D2-CBCFF90E5D72}"/>
                </a:ext>
              </a:extLst>
            </p:cNvPr>
            <p:cNvGrpSpPr>
              <a:grpSpLocks/>
            </p:cNvGrpSpPr>
            <p:nvPr/>
          </p:nvGrpSpPr>
          <p:grpSpPr bwMode="auto">
            <a:xfrm>
              <a:off x="3312" y="912"/>
              <a:ext cx="720" cy="672"/>
              <a:chOff x="3600" y="960"/>
              <a:chExt cx="624" cy="624"/>
            </a:xfrm>
          </p:grpSpPr>
          <p:grpSp>
            <p:nvGrpSpPr>
              <p:cNvPr id="24" name="Group 13">
                <a:extLst>
                  <a:ext uri="{FF2B5EF4-FFF2-40B4-BE49-F238E27FC236}">
                    <a16:creationId xmlns:a16="http://schemas.microsoft.com/office/drawing/2014/main" id="{D661FE1E-A66E-480D-BA75-4F7F43B96043}"/>
                  </a:ext>
                </a:extLst>
              </p:cNvPr>
              <p:cNvGrpSpPr>
                <a:grpSpLocks/>
              </p:cNvGrpSpPr>
              <p:nvPr/>
            </p:nvGrpSpPr>
            <p:grpSpPr bwMode="auto">
              <a:xfrm>
                <a:off x="3600" y="960"/>
                <a:ext cx="624" cy="624"/>
                <a:chOff x="2016" y="1920"/>
                <a:chExt cx="1679" cy="1680"/>
              </a:xfrm>
            </p:grpSpPr>
            <p:sp>
              <p:nvSpPr>
                <p:cNvPr id="26" name="Oval 14">
                  <a:extLst>
                    <a:ext uri="{FF2B5EF4-FFF2-40B4-BE49-F238E27FC236}">
                      <a16:creationId xmlns:a16="http://schemas.microsoft.com/office/drawing/2014/main" id="{E99FBB74-1B48-4549-80CE-7048338C5F3A}"/>
                    </a:ext>
                  </a:extLst>
                </p:cNvPr>
                <p:cNvSpPr>
                  <a:spLocks noChangeArrowheads="1"/>
                </p:cNvSpPr>
                <p:nvPr/>
              </p:nvSpPr>
              <p:spPr bwMode="gray">
                <a:xfrm>
                  <a:off x="2016" y="1920"/>
                  <a:ext cx="1679" cy="1680"/>
                </a:xfrm>
                <a:prstGeom prst="ellipse">
                  <a:avLst/>
                </a:prstGeom>
                <a:gradFill rotWithShape="1">
                  <a:gsLst>
                    <a:gs pos="0">
                      <a:schemeClr val="accent1"/>
                    </a:gs>
                    <a:gs pos="100000">
                      <a:schemeClr val="accent1">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27" name="Freeform 15">
                  <a:extLst>
                    <a:ext uri="{FF2B5EF4-FFF2-40B4-BE49-F238E27FC236}">
                      <a16:creationId xmlns:a16="http://schemas.microsoft.com/office/drawing/2014/main" id="{0751D5C3-DEE3-4B3E-B4C2-31814AF96B55}"/>
                    </a:ext>
                  </a:extLst>
                </p:cNvPr>
                <p:cNvSpPr>
                  <a:spLocks/>
                </p:cNvSpPr>
                <p:nvPr/>
              </p:nvSpPr>
              <p:spPr bwMode="gray">
                <a:xfrm>
                  <a:off x="2208" y="194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25" name="Text Box 16">
                <a:extLst>
                  <a:ext uri="{FF2B5EF4-FFF2-40B4-BE49-F238E27FC236}">
                    <a16:creationId xmlns:a16="http://schemas.microsoft.com/office/drawing/2014/main" id="{C399AFD1-E9F7-48B0-8001-CB54963C0E8C}"/>
                  </a:ext>
                </a:extLst>
              </p:cNvPr>
              <p:cNvSpPr txBox="1">
                <a:spLocks noChangeArrowheads="1"/>
              </p:cNvSpPr>
              <p:nvPr/>
            </p:nvSpPr>
            <p:spPr bwMode="gray">
              <a:xfrm>
                <a:off x="3683" y="1198"/>
                <a:ext cx="489"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1400" b="1" dirty="0">
                    <a:solidFill>
                      <a:srgbClr val="FFFFFF"/>
                    </a:solidFill>
                    <a:effectLst>
                      <a:outerShdw blurRad="38100" dist="38100" dir="2700000" algn="tl">
                        <a:srgbClr val="C0C0C0"/>
                      </a:outerShdw>
                    </a:effectLst>
                    <a:latin typeface="Verdana" pitchFamily="34" charset="0"/>
                  </a:rPr>
                  <a:t>自身速度</a:t>
                </a:r>
              </a:p>
            </p:txBody>
          </p:sp>
        </p:grpSp>
        <p:grpSp>
          <p:nvGrpSpPr>
            <p:cNvPr id="10" name="Group 17">
              <a:extLst>
                <a:ext uri="{FF2B5EF4-FFF2-40B4-BE49-F238E27FC236}">
                  <a16:creationId xmlns:a16="http://schemas.microsoft.com/office/drawing/2014/main" id="{AB342ABC-D299-46B4-9CDE-D51007DD4CAF}"/>
                </a:ext>
              </a:extLst>
            </p:cNvPr>
            <p:cNvGrpSpPr>
              <a:grpSpLocks/>
            </p:cNvGrpSpPr>
            <p:nvPr/>
          </p:nvGrpSpPr>
          <p:grpSpPr bwMode="auto">
            <a:xfrm>
              <a:off x="1080" y="1824"/>
              <a:ext cx="1055" cy="1007"/>
              <a:chOff x="595" y="1584"/>
              <a:chExt cx="1289" cy="1296"/>
            </a:xfrm>
          </p:grpSpPr>
          <p:grpSp>
            <p:nvGrpSpPr>
              <p:cNvPr id="20" name="Group 18">
                <a:extLst>
                  <a:ext uri="{FF2B5EF4-FFF2-40B4-BE49-F238E27FC236}">
                    <a16:creationId xmlns:a16="http://schemas.microsoft.com/office/drawing/2014/main" id="{C6B2D102-D92E-4EC5-A35B-A8D480D6FF7E}"/>
                  </a:ext>
                </a:extLst>
              </p:cNvPr>
              <p:cNvGrpSpPr>
                <a:grpSpLocks/>
              </p:cNvGrpSpPr>
              <p:nvPr/>
            </p:nvGrpSpPr>
            <p:grpSpPr bwMode="auto">
              <a:xfrm>
                <a:off x="624" y="1584"/>
                <a:ext cx="1248" cy="1296"/>
                <a:chOff x="2016" y="1920"/>
                <a:chExt cx="1680" cy="1680"/>
              </a:xfrm>
            </p:grpSpPr>
            <p:sp>
              <p:nvSpPr>
                <p:cNvPr id="22" name="Oval 19">
                  <a:extLst>
                    <a:ext uri="{FF2B5EF4-FFF2-40B4-BE49-F238E27FC236}">
                      <a16:creationId xmlns:a16="http://schemas.microsoft.com/office/drawing/2014/main" id="{1A3AC549-6FC5-4A32-8006-67E293EC3845}"/>
                    </a:ext>
                  </a:extLst>
                </p:cNvPr>
                <p:cNvSpPr>
                  <a:spLocks noChangeArrowheads="1"/>
                </p:cNvSpPr>
                <p:nvPr/>
              </p:nvSpPr>
              <p:spPr bwMode="gray">
                <a:xfrm>
                  <a:off x="2016" y="1920"/>
                  <a:ext cx="1682" cy="1680"/>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23" name="Freeform 20">
                  <a:extLst>
                    <a:ext uri="{FF2B5EF4-FFF2-40B4-BE49-F238E27FC236}">
                      <a16:creationId xmlns:a16="http://schemas.microsoft.com/office/drawing/2014/main" id="{6ABDA0A7-1243-414C-96A2-9A70417DFA59}"/>
                    </a:ext>
                  </a:extLst>
                </p:cNvPr>
                <p:cNvSpPr>
                  <a:spLocks/>
                </p:cNvSpPr>
                <p:nvPr/>
              </p:nvSpPr>
              <p:spPr bwMode="gray">
                <a:xfrm>
                  <a:off x="2208" y="194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21" name="Text Box 21">
                <a:extLst>
                  <a:ext uri="{FF2B5EF4-FFF2-40B4-BE49-F238E27FC236}">
                    <a16:creationId xmlns:a16="http://schemas.microsoft.com/office/drawing/2014/main" id="{2BC0BCA0-B204-4709-8B54-B0AFC24E84C5}"/>
                  </a:ext>
                </a:extLst>
              </p:cNvPr>
              <p:cNvSpPr txBox="1">
                <a:spLocks noChangeArrowheads="1"/>
              </p:cNvSpPr>
              <p:nvPr/>
            </p:nvSpPr>
            <p:spPr bwMode="gray">
              <a:xfrm>
                <a:off x="595" y="2036"/>
                <a:ext cx="1289" cy="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2200" b="1" dirty="0">
                    <a:solidFill>
                      <a:srgbClr val="FFFFFF"/>
                    </a:solidFill>
                    <a:effectLst>
                      <a:outerShdw blurRad="38100" dist="38100" dir="2700000" algn="tl">
                        <a:srgbClr val="C0C0C0"/>
                      </a:outerShdw>
                    </a:effectLst>
                    <a:latin typeface="Arial" charset="0"/>
                  </a:rPr>
                  <a:t>个体认知 </a:t>
                </a:r>
              </a:p>
            </p:txBody>
          </p:sp>
        </p:grpSp>
        <p:grpSp>
          <p:nvGrpSpPr>
            <p:cNvPr id="11" name="Group 22">
              <a:extLst>
                <a:ext uri="{FF2B5EF4-FFF2-40B4-BE49-F238E27FC236}">
                  <a16:creationId xmlns:a16="http://schemas.microsoft.com/office/drawing/2014/main" id="{A84C68A8-C785-4F66-BBC4-67E3DB481B1A}"/>
                </a:ext>
              </a:extLst>
            </p:cNvPr>
            <p:cNvGrpSpPr>
              <a:grpSpLocks/>
            </p:cNvGrpSpPr>
            <p:nvPr/>
          </p:nvGrpSpPr>
          <p:grpSpPr bwMode="auto">
            <a:xfrm>
              <a:off x="3380" y="2558"/>
              <a:ext cx="1180" cy="1119"/>
              <a:chOff x="3360" y="2688"/>
              <a:chExt cx="1440" cy="1440"/>
            </a:xfrm>
          </p:grpSpPr>
          <p:grpSp>
            <p:nvGrpSpPr>
              <p:cNvPr id="16" name="Group 23">
                <a:extLst>
                  <a:ext uri="{FF2B5EF4-FFF2-40B4-BE49-F238E27FC236}">
                    <a16:creationId xmlns:a16="http://schemas.microsoft.com/office/drawing/2014/main" id="{39CBE97A-623E-4B36-8DC6-A9C4E9AC2C42}"/>
                  </a:ext>
                </a:extLst>
              </p:cNvPr>
              <p:cNvGrpSpPr>
                <a:grpSpLocks/>
              </p:cNvGrpSpPr>
              <p:nvPr/>
            </p:nvGrpSpPr>
            <p:grpSpPr bwMode="auto">
              <a:xfrm>
                <a:off x="3360" y="2688"/>
                <a:ext cx="1440" cy="1440"/>
                <a:chOff x="2016" y="1920"/>
                <a:chExt cx="1680" cy="1680"/>
              </a:xfrm>
            </p:grpSpPr>
            <p:sp>
              <p:nvSpPr>
                <p:cNvPr id="18" name="Oval 24">
                  <a:extLst>
                    <a:ext uri="{FF2B5EF4-FFF2-40B4-BE49-F238E27FC236}">
                      <a16:creationId xmlns:a16="http://schemas.microsoft.com/office/drawing/2014/main" id="{991D08FE-1BD7-42A1-9ACF-798881648A5A}"/>
                    </a:ext>
                  </a:extLst>
                </p:cNvPr>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a:latin typeface="Arial" charset="0"/>
                  </a:endParaRPr>
                </a:p>
              </p:txBody>
            </p:sp>
            <p:sp>
              <p:nvSpPr>
                <p:cNvPr id="19" name="Freeform 25">
                  <a:extLst>
                    <a:ext uri="{FF2B5EF4-FFF2-40B4-BE49-F238E27FC236}">
                      <a16:creationId xmlns:a16="http://schemas.microsoft.com/office/drawing/2014/main" id="{879F0733-3A9B-4414-8924-183DAB134B0A}"/>
                    </a:ext>
                  </a:extLst>
                </p:cNvPr>
                <p:cNvSpPr>
                  <a:spLocks/>
                </p:cNvSpPr>
                <p:nvPr/>
              </p:nvSpPr>
              <p:spPr bwMode="gray">
                <a:xfrm>
                  <a:off x="2208" y="1949"/>
                  <a:ext cx="1296"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latin typeface="Arial" charset="0"/>
                  </a:endParaRPr>
                </a:p>
              </p:txBody>
            </p:sp>
          </p:grpSp>
          <p:sp>
            <p:nvSpPr>
              <p:cNvPr id="17" name="Text Box 26">
                <a:extLst>
                  <a:ext uri="{FF2B5EF4-FFF2-40B4-BE49-F238E27FC236}">
                    <a16:creationId xmlns:a16="http://schemas.microsoft.com/office/drawing/2014/main" id="{B7C9BC8B-B387-4CC0-853B-8883FE6D0E1D}"/>
                  </a:ext>
                </a:extLst>
              </p:cNvPr>
              <p:cNvSpPr txBox="1">
                <a:spLocks noChangeArrowheads="1"/>
              </p:cNvSpPr>
              <p:nvPr/>
            </p:nvSpPr>
            <p:spPr bwMode="gray">
              <a:xfrm>
                <a:off x="3470" y="3237"/>
                <a:ext cx="1215" cy="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2200" b="1" dirty="0">
                    <a:solidFill>
                      <a:srgbClr val="FFFFFF"/>
                    </a:solidFill>
                    <a:effectLst>
                      <a:outerShdw blurRad="38100" dist="38100" dir="2700000" algn="tl">
                        <a:srgbClr val="C0C0C0"/>
                      </a:outerShdw>
                    </a:effectLst>
                    <a:latin typeface="Arial" charset="0"/>
                  </a:rPr>
                  <a:t>社会引导</a:t>
                </a:r>
              </a:p>
            </p:txBody>
          </p:sp>
        </p:grpSp>
        <p:sp>
          <p:nvSpPr>
            <p:cNvPr id="12" name="Oval 27">
              <a:extLst>
                <a:ext uri="{FF2B5EF4-FFF2-40B4-BE49-F238E27FC236}">
                  <a16:creationId xmlns:a16="http://schemas.microsoft.com/office/drawing/2014/main" id="{DFD962C2-3873-40F6-BA9C-7A3236736B3F}"/>
                </a:ext>
              </a:extLst>
            </p:cNvPr>
            <p:cNvSpPr>
              <a:spLocks noChangeArrowheads="1"/>
            </p:cNvSpPr>
            <p:nvPr/>
          </p:nvSpPr>
          <p:spPr bwMode="gray">
            <a:xfrm>
              <a:off x="1222" y="2904"/>
              <a:ext cx="831" cy="260"/>
            </a:xfrm>
            <a:prstGeom prst="ellipse">
              <a:avLst/>
            </a:prstGeom>
            <a:gradFill rotWithShape="1">
              <a:gsLst>
                <a:gs pos="0">
                  <a:srgbClr val="969696"/>
                </a:gs>
                <a:gs pos="100000">
                  <a:schemeClr val="bg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3" name="Oval 28">
              <a:extLst>
                <a:ext uri="{FF2B5EF4-FFF2-40B4-BE49-F238E27FC236}">
                  <a16:creationId xmlns:a16="http://schemas.microsoft.com/office/drawing/2014/main" id="{B47772EB-5DC6-4C98-98D5-D6B9CA37EB46}"/>
                </a:ext>
              </a:extLst>
            </p:cNvPr>
            <p:cNvSpPr>
              <a:spLocks noChangeArrowheads="1"/>
            </p:cNvSpPr>
            <p:nvPr/>
          </p:nvSpPr>
          <p:spPr bwMode="gray">
            <a:xfrm>
              <a:off x="2672" y="2522"/>
              <a:ext cx="832" cy="260"/>
            </a:xfrm>
            <a:prstGeom prst="ellipse">
              <a:avLst/>
            </a:prstGeom>
            <a:gradFill rotWithShape="1">
              <a:gsLst>
                <a:gs pos="0">
                  <a:srgbClr val="969696"/>
                </a:gs>
                <a:gs pos="100000">
                  <a:schemeClr val="bg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4" name="Oval 29">
              <a:extLst>
                <a:ext uri="{FF2B5EF4-FFF2-40B4-BE49-F238E27FC236}">
                  <a16:creationId xmlns:a16="http://schemas.microsoft.com/office/drawing/2014/main" id="{83397931-624F-4B65-9850-4508B9819C52}"/>
                </a:ext>
              </a:extLst>
            </p:cNvPr>
            <p:cNvSpPr>
              <a:spLocks noChangeArrowheads="1"/>
            </p:cNvSpPr>
            <p:nvPr/>
          </p:nvSpPr>
          <p:spPr bwMode="gray">
            <a:xfrm>
              <a:off x="3577" y="3677"/>
              <a:ext cx="831" cy="259"/>
            </a:xfrm>
            <a:prstGeom prst="ellipse">
              <a:avLst/>
            </a:prstGeom>
            <a:gradFill rotWithShape="1">
              <a:gsLst>
                <a:gs pos="0">
                  <a:srgbClr val="969696"/>
                </a:gs>
                <a:gs pos="100000">
                  <a:schemeClr val="bg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sp>
          <p:nvSpPr>
            <p:cNvPr id="15" name="Oval 30">
              <a:extLst>
                <a:ext uri="{FF2B5EF4-FFF2-40B4-BE49-F238E27FC236}">
                  <a16:creationId xmlns:a16="http://schemas.microsoft.com/office/drawing/2014/main" id="{46CBE80A-D8AD-4CE5-863A-51FCB9A0E6D6}"/>
                </a:ext>
              </a:extLst>
            </p:cNvPr>
            <p:cNvSpPr>
              <a:spLocks noChangeArrowheads="1"/>
            </p:cNvSpPr>
            <p:nvPr/>
          </p:nvSpPr>
          <p:spPr bwMode="gray">
            <a:xfrm>
              <a:off x="3498" y="1626"/>
              <a:ext cx="381" cy="130"/>
            </a:xfrm>
            <a:prstGeom prst="ellipse">
              <a:avLst/>
            </a:prstGeom>
            <a:gradFill rotWithShape="1">
              <a:gsLst>
                <a:gs pos="0">
                  <a:srgbClr val="969696"/>
                </a:gs>
                <a:gs pos="100000">
                  <a:schemeClr val="bg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p>
          </p:txBody>
        </p:sp>
      </p:grpSp>
      <p:graphicFrame>
        <p:nvGraphicFramePr>
          <p:cNvPr id="32" name="Object 32">
            <a:extLst>
              <a:ext uri="{FF2B5EF4-FFF2-40B4-BE49-F238E27FC236}">
                <a16:creationId xmlns:a16="http://schemas.microsoft.com/office/drawing/2014/main" id="{B6EB7E84-567E-4CB8-B74B-2EC2D78E48CA}"/>
              </a:ext>
            </a:extLst>
          </p:cNvPr>
          <p:cNvGraphicFramePr>
            <a:graphicFrameLocks noChangeAspect="1"/>
          </p:cNvGraphicFramePr>
          <p:nvPr/>
        </p:nvGraphicFramePr>
        <p:xfrm>
          <a:off x="238820" y="1187227"/>
          <a:ext cx="8784976" cy="648072"/>
        </p:xfrm>
        <a:graphic>
          <a:graphicData uri="http://schemas.openxmlformats.org/presentationml/2006/ole">
            <mc:AlternateContent xmlns:mc="http://schemas.openxmlformats.org/markup-compatibility/2006">
              <mc:Choice xmlns:v="urn:schemas-microsoft-com:vml" Requires="v">
                <p:oleObj name="Equation" r:id="rId3" imgW="3086100" imgH="203200" progId="Equation.DSMT4">
                  <p:embed/>
                </p:oleObj>
              </mc:Choice>
              <mc:Fallback>
                <p:oleObj name="Equation" r:id="rId3" imgW="3086100" imgH="203200" progId="Equation.DSMT4">
                  <p:embed/>
                  <p:pic>
                    <p:nvPicPr>
                      <p:cNvPr id="32" name="Object 32">
                        <a:extLst>
                          <a:ext uri="{FF2B5EF4-FFF2-40B4-BE49-F238E27FC236}">
                            <a16:creationId xmlns:a16="http://schemas.microsoft.com/office/drawing/2014/main" id="{B6EB7E84-567E-4CB8-B74B-2EC2D78E4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820" y="1187227"/>
                        <a:ext cx="8784976" cy="648072"/>
                      </a:xfrm>
                      <a:prstGeom prst="rect">
                        <a:avLst/>
                      </a:prstGeom>
                      <a:noFill/>
                      <a:ln>
                        <a:noFill/>
                      </a:ln>
                    </p:spPr>
                  </p:pic>
                </p:oleObj>
              </mc:Fallback>
            </mc:AlternateContent>
          </a:graphicData>
        </a:graphic>
      </p:graphicFrame>
      <p:graphicFrame>
        <p:nvGraphicFramePr>
          <p:cNvPr id="33" name="Object 33">
            <a:extLst>
              <a:ext uri="{FF2B5EF4-FFF2-40B4-BE49-F238E27FC236}">
                <a16:creationId xmlns:a16="http://schemas.microsoft.com/office/drawing/2014/main" id="{E60BE2A7-7F2C-4402-BEAA-9B57B8BDEE5C}"/>
              </a:ext>
            </a:extLst>
          </p:cNvPr>
          <p:cNvGraphicFramePr>
            <a:graphicFrameLocks noChangeAspect="1"/>
          </p:cNvGraphicFramePr>
          <p:nvPr/>
        </p:nvGraphicFramePr>
        <p:xfrm>
          <a:off x="238820" y="1955007"/>
          <a:ext cx="2088232" cy="673623"/>
        </p:xfrm>
        <a:graphic>
          <a:graphicData uri="http://schemas.openxmlformats.org/presentationml/2006/ole">
            <mc:AlternateContent xmlns:mc="http://schemas.openxmlformats.org/markup-compatibility/2006">
              <mc:Choice xmlns:v="urn:schemas-microsoft-com:vml" Requires="v">
                <p:oleObj name="Equation" r:id="rId5" imgW="660113" imgH="203112" progId="Equation.DSMT4">
                  <p:embed/>
                </p:oleObj>
              </mc:Choice>
              <mc:Fallback>
                <p:oleObj name="Equation" r:id="rId5" imgW="660113" imgH="203112" progId="Equation.DSMT4">
                  <p:embed/>
                  <p:pic>
                    <p:nvPicPr>
                      <p:cNvPr id="33" name="Object 33">
                        <a:extLst>
                          <a:ext uri="{FF2B5EF4-FFF2-40B4-BE49-F238E27FC236}">
                            <a16:creationId xmlns:a16="http://schemas.microsoft.com/office/drawing/2014/main" id="{E60BE2A7-7F2C-4402-BEAA-9B57B8BDEE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820" y="1955007"/>
                        <a:ext cx="2088232" cy="673623"/>
                      </a:xfrm>
                      <a:prstGeom prst="rect">
                        <a:avLst/>
                      </a:prstGeom>
                      <a:noFill/>
                      <a:ln>
                        <a:noFill/>
                      </a:ln>
                    </p:spPr>
                  </p:pic>
                </p:oleObj>
              </mc:Fallback>
            </mc:AlternateContent>
          </a:graphicData>
        </a:graphic>
      </p:graphicFrame>
      <p:sp>
        <p:nvSpPr>
          <p:cNvPr id="36" name="标题 1">
            <a:extLst>
              <a:ext uri="{FF2B5EF4-FFF2-40B4-BE49-F238E27FC236}">
                <a16:creationId xmlns:a16="http://schemas.microsoft.com/office/drawing/2014/main" id="{8FC9630E-DE05-4509-81FD-68992FF69287}"/>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37" name="矩形 36">
            <a:extLst>
              <a:ext uri="{FF2B5EF4-FFF2-40B4-BE49-F238E27FC236}">
                <a16:creationId xmlns:a16="http://schemas.microsoft.com/office/drawing/2014/main" id="{1E1F2F03-315F-4A64-AA95-BD9889D50FA5}"/>
              </a:ext>
            </a:extLst>
          </p:cNvPr>
          <p:cNvSpPr/>
          <p:nvPr/>
        </p:nvSpPr>
        <p:spPr>
          <a:xfrm>
            <a:off x="3405073" y="1187227"/>
            <a:ext cx="2090331" cy="648072"/>
          </a:xfrm>
          <a:prstGeom prst="rect">
            <a:avLst/>
          </a:prstGeom>
          <a:solidFill>
            <a:schemeClr val="accent2">
              <a:lumMod val="75000"/>
              <a:alpha val="6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9E9330E-1837-4A73-B5AF-22ACDC2BA91F}"/>
              </a:ext>
            </a:extLst>
          </p:cNvPr>
          <p:cNvSpPr/>
          <p:nvPr/>
        </p:nvSpPr>
        <p:spPr>
          <a:xfrm>
            <a:off x="6958035" y="1187227"/>
            <a:ext cx="2052244" cy="648072"/>
          </a:xfrm>
          <a:prstGeom prst="rect">
            <a:avLst/>
          </a:prstGeom>
          <a:solidFill>
            <a:srgbClr val="0000FF">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0DF3074-3E0E-403F-84A4-44EF19FD11D6}"/>
              </a:ext>
            </a:extLst>
          </p:cNvPr>
          <p:cNvSpPr/>
          <p:nvPr/>
        </p:nvSpPr>
        <p:spPr>
          <a:xfrm>
            <a:off x="1529113" y="1224768"/>
            <a:ext cx="432048" cy="648072"/>
          </a:xfrm>
          <a:prstGeom prst="rect">
            <a:avLst/>
          </a:prstGeom>
          <a:solidFill>
            <a:srgbClr val="20355B">
              <a:alpha val="58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2BE2D3F0-8928-44EC-A3EA-F024419D083E}"/>
                  </a:ext>
                </a:extLst>
              </p:cNvPr>
              <p:cNvSpPr txBox="1"/>
              <p:nvPr/>
            </p:nvSpPr>
            <p:spPr>
              <a:xfrm>
                <a:off x="299888" y="2780461"/>
                <a:ext cx="4412698" cy="2796856"/>
              </a:xfrm>
              <a:prstGeom prst="rect">
                <a:avLst/>
              </a:prstGeom>
              <a:noFill/>
            </p:spPr>
            <p:txBody>
              <a:bodyPr wrap="square" rtlCol="0">
                <a:spAutoFit/>
              </a:bodyPr>
              <a:lstStyle/>
              <a:p>
                <a:pPr algn="just">
                  <a:lnSpc>
                    <a:spcPct val="1500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其中：</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 xmlns:m="http://schemas.openxmlformats.org/officeDocument/2006/math">
                    <m:r>
                      <a:rPr lang="zh-CN" altLang="en-US" sz="2400" b="1" i="1" smtClean="0">
                        <a:latin typeface="Cambria Math" panose="02040503050406030204" pitchFamily="18" charset="0"/>
                        <a:ea typeface="微软雅黑" panose="020B0503020204020204" pitchFamily="34" charset="-122"/>
                      </a:rPr>
                      <m:t>𝝎</m:t>
                    </m:r>
                    <m:r>
                      <a:rPr lang="zh-CN" altLang="en-US" sz="2400" b="1" i="1" smtClean="0">
                        <a:latin typeface="Cambria Math" panose="02040503050406030204" pitchFamily="18" charset="0"/>
                        <a:ea typeface="微软雅黑" panose="020B0503020204020204" pitchFamily="34" charset="-122"/>
                      </a:rPr>
                      <m:t>：</m:t>
                    </m:r>
                  </m:oMath>
                </a14:m>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惯性权重</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上一代的速度对这一代的影响</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 xmlns:m="http://schemas.openxmlformats.org/officeDocument/2006/math">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𝒄</m:t>
                        </m:r>
                      </m:e>
                      <m:sub>
                        <m:r>
                          <a:rPr lang="en-US" altLang="zh-CN" sz="2400" b="1" i="1" smtClean="0">
                            <a:latin typeface="Cambria Math" panose="02040503050406030204" pitchFamily="18" charset="0"/>
                            <a:ea typeface="微软雅黑" panose="020B0503020204020204" pitchFamily="34" charset="-122"/>
                          </a:rPr>
                          <m:t>𝟏</m:t>
                        </m:r>
                      </m:sub>
                    </m:sSub>
                    <m:r>
                      <a:rPr lang="en-US" altLang="zh-CN" sz="2400" b="1" i="1" smtClean="0">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𝒄</m:t>
                        </m:r>
                      </m:e>
                      <m:sub>
                        <m:r>
                          <a:rPr lang="en-US" altLang="zh-CN" sz="2400" b="1" i="1" smtClean="0">
                            <a:latin typeface="Cambria Math" panose="02040503050406030204" pitchFamily="18" charset="0"/>
                            <a:ea typeface="微软雅黑" panose="020B0503020204020204" pitchFamily="34" charset="-122"/>
                          </a:rPr>
                          <m:t>𝟐</m:t>
                        </m:r>
                      </m:sub>
                    </m:sSub>
                    <m:r>
                      <a:rPr lang="zh-CN" altLang="en-US" sz="2400" b="1" i="1" smtClean="0">
                        <a:latin typeface="Cambria Math" panose="02040503050406030204" pitchFamily="18" charset="0"/>
                        <a:ea typeface="微软雅黑" panose="020B0503020204020204" pitchFamily="34" charset="-122"/>
                      </a:rPr>
                      <m:t>：</m:t>
                    </m:r>
                  </m:oMath>
                </a14:m>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加速系数</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向</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pbest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i="1" dirty="0" err="1">
                    <a:latin typeface="Times New Roman" panose="02020603050405020304" pitchFamily="18" charset="0"/>
                    <a:ea typeface="微软雅黑" panose="020B0503020204020204" pitchFamily="34" charset="-122"/>
                    <a:cs typeface="Times New Roman" panose="02020603050405020304" pitchFamily="18" charset="0"/>
                  </a:rPr>
                  <a:t>gbest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偏向的程度</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9" name="文本框 88">
                <a:extLst>
                  <a:ext uri="{FF2B5EF4-FFF2-40B4-BE49-F238E27FC236}">
                    <a16:creationId xmlns:a16="http://schemas.microsoft.com/office/drawing/2014/main" id="{2BE2D3F0-8928-44EC-A3EA-F024419D083E}"/>
                  </a:ext>
                </a:extLst>
              </p:cNvPr>
              <p:cNvSpPr txBox="1">
                <a:spLocks noRot="1" noChangeAspect="1" noMove="1" noResize="1" noEditPoints="1" noAdjustHandles="1" noChangeArrowheads="1" noChangeShapeType="1" noTextEdit="1"/>
              </p:cNvSpPr>
              <p:nvPr/>
            </p:nvSpPr>
            <p:spPr>
              <a:xfrm>
                <a:off x="299888" y="2780461"/>
                <a:ext cx="4412698" cy="2796856"/>
              </a:xfrm>
              <a:prstGeom prst="rect">
                <a:avLst/>
              </a:prstGeom>
              <a:blipFill>
                <a:blip r:embed="rId8"/>
                <a:stretch>
                  <a:fillRect l="-2072" r="-2210" b="-4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840AADA0-ABCC-4FAD-86DF-F3EDEDE66463}"/>
                  </a:ext>
                </a:extLst>
              </p:cNvPr>
              <p:cNvSpPr txBox="1"/>
              <p:nvPr/>
            </p:nvSpPr>
            <p:spPr>
              <a:xfrm>
                <a:off x="319642" y="5542785"/>
                <a:ext cx="7483503" cy="1136978"/>
              </a:xfrm>
              <a:prstGeom prst="rect">
                <a:avLst/>
              </a:prstGeom>
              <a:noFill/>
            </p:spPr>
            <p:txBody>
              <a:bodyPr wrap="square">
                <a:spAutoFit/>
              </a:bodyPr>
              <a:lstStyle/>
              <a:p>
                <a:pPr algn="just">
                  <a:lnSpc>
                    <a:spcPct val="150000"/>
                  </a:lnSpc>
                </a:pPr>
                <a14:m>
                  <m:oMath xmlns:m="http://schemas.openxmlformats.org/officeDocument/2006/math">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𝒓</m:t>
                        </m:r>
                      </m:e>
                      <m:sub>
                        <m:r>
                          <a:rPr lang="en-US" altLang="zh-CN" sz="2400" b="1" i="1" smtClean="0">
                            <a:latin typeface="Cambria Math" panose="02040503050406030204" pitchFamily="18" charset="0"/>
                            <a:ea typeface="微软雅黑" panose="020B0503020204020204" pitchFamily="34" charset="-122"/>
                          </a:rPr>
                          <m:t>𝟏</m:t>
                        </m:r>
                      </m:sub>
                    </m:sSub>
                    <m:r>
                      <a:rPr lang="en-US" altLang="zh-CN" sz="2400" b="1" i="1" smtClean="0">
                        <a:latin typeface="Cambria Math" panose="02040503050406030204" pitchFamily="18" charset="0"/>
                        <a:ea typeface="微软雅黑" panose="020B0503020204020204" pitchFamily="34" charset="-122"/>
                      </a:rPr>
                      <m:t>,</m:t>
                    </m:r>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𝒓</m:t>
                        </m:r>
                      </m:e>
                      <m:sub>
                        <m:r>
                          <a:rPr lang="en-US" altLang="zh-CN" sz="2400" b="1" i="1" smtClean="0">
                            <a:latin typeface="Cambria Math" panose="02040503050406030204" pitchFamily="18" charset="0"/>
                            <a:ea typeface="微软雅黑" panose="020B0503020204020204" pitchFamily="34" charset="-122"/>
                          </a:rPr>
                          <m:t>𝟐</m:t>
                        </m:r>
                      </m:sub>
                    </m:sSub>
                    <m:r>
                      <a:rPr lang="zh-CN" altLang="en-US" sz="2400" b="1" i="1" smtClean="0">
                        <a:latin typeface="Cambria Math" panose="02040503050406030204" pitchFamily="18" charset="0"/>
                        <a:ea typeface="微软雅黑" panose="020B0503020204020204" pitchFamily="34" charset="-122"/>
                      </a:rPr>
                      <m:t>：</m:t>
                    </m:r>
                    <m:r>
                      <a:rPr lang="en-US" altLang="zh-CN" sz="2400" b="1" i="0" smtClean="0">
                        <a:latin typeface="Cambria Math" panose="02040503050406030204" pitchFamily="18" charset="0"/>
                        <a:ea typeface="微软雅黑" panose="020B0503020204020204" pitchFamily="34" charset="-122"/>
                      </a:rPr>
                      <m:t>[</m:t>
                    </m:r>
                    <m:r>
                      <a:rPr lang="en-US" altLang="zh-CN" sz="2400" b="1" i="0" smtClean="0">
                        <a:latin typeface="Cambria Math" panose="02040503050406030204" pitchFamily="18" charset="0"/>
                        <a:ea typeface="微软雅黑" panose="020B0503020204020204" pitchFamily="34" charset="-122"/>
                      </a:rPr>
                      <m:t>𝟎</m:t>
                    </m:r>
                    <m:r>
                      <a:rPr lang="en-US" altLang="zh-CN" sz="2400" b="1" i="0" smtClean="0">
                        <a:latin typeface="Cambria Math" panose="02040503050406030204" pitchFamily="18" charset="0"/>
                        <a:ea typeface="微软雅黑" panose="020B0503020204020204" pitchFamily="34" charset="-122"/>
                      </a:rPr>
                      <m:t>,</m:t>
                    </m:r>
                    <m:r>
                      <a:rPr lang="en-US" altLang="zh-CN" sz="2400" b="1" i="0" smtClean="0">
                        <a:latin typeface="Cambria Math" panose="02040503050406030204" pitchFamily="18" charset="0"/>
                        <a:ea typeface="微软雅黑" panose="020B0503020204020204" pitchFamily="34" charset="-122"/>
                      </a:rPr>
                      <m:t>𝟏</m:t>
                    </m:r>
                    <m:r>
                      <a:rPr lang="en-US" altLang="zh-CN" sz="2400" b="1" i="0" smtClean="0">
                        <a:latin typeface="Cambria Math" panose="02040503050406030204" pitchFamily="18" charset="0"/>
                        <a:ea typeface="微软雅黑" panose="020B0503020204020204" pitchFamily="34" charset="-122"/>
                      </a:rPr>
                      <m:t>]</m:t>
                    </m:r>
                    <m:r>
                      <a:rPr lang="zh-CN" altLang="en-US" sz="2400" b="1" i="1" smtClean="0">
                        <a:latin typeface="Cambria Math" panose="02040503050406030204" pitchFamily="18" charset="0"/>
                        <a:ea typeface="微软雅黑" panose="020B0503020204020204" pitchFamily="34" charset="-122"/>
                      </a:rPr>
                      <m:t>之内</m:t>
                    </m:r>
                  </m:oMath>
                </a14:m>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的随机数</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增加算法随机性；每个维度均产生一个随机数</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0" name="文本框 89">
                <a:extLst>
                  <a:ext uri="{FF2B5EF4-FFF2-40B4-BE49-F238E27FC236}">
                    <a16:creationId xmlns:a16="http://schemas.microsoft.com/office/drawing/2014/main" id="{840AADA0-ABCC-4FAD-86DF-F3EDEDE66463}"/>
                  </a:ext>
                </a:extLst>
              </p:cNvPr>
              <p:cNvSpPr txBox="1">
                <a:spLocks noRot="1" noChangeAspect="1" noMove="1" noResize="1" noEditPoints="1" noAdjustHandles="1" noChangeArrowheads="1" noChangeShapeType="1" noTextEdit="1"/>
              </p:cNvSpPr>
              <p:nvPr/>
            </p:nvSpPr>
            <p:spPr>
              <a:xfrm>
                <a:off x="319642" y="5542785"/>
                <a:ext cx="7483503" cy="1136978"/>
              </a:xfrm>
              <a:prstGeom prst="rect">
                <a:avLst/>
              </a:prstGeom>
              <a:blipFill>
                <a:blip r:embed="rId9"/>
                <a:stretch>
                  <a:fillRect l="-1221" r="-1221" b="-11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045077"/>
      </p:ext>
    </p:extLst>
  </p:cSld>
  <p:clrMapOvr>
    <a:masterClrMapping/>
  </p:clrMapOvr>
  <p:transition spd="slow" advTm="18981">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984A4BB9-F601-4116-8FE1-BBD7F413178E}"/>
              </a:ext>
            </a:extLst>
          </p:cNvPr>
          <p:cNvSpPr>
            <a:spLocks noChangeArrowheads="1"/>
          </p:cNvSpPr>
          <p:nvPr/>
        </p:nvSpPr>
        <p:spPr bwMode="auto">
          <a:xfrm>
            <a:off x="5855444" y="2771403"/>
            <a:ext cx="3168352" cy="3320851"/>
          </a:xfrm>
          <a:prstGeom prst="wedgeRoundRectCallout">
            <a:avLst>
              <a:gd name="adj1" fmla="val -87844"/>
              <a:gd name="adj2" fmla="val -27030"/>
              <a:gd name="adj3" fmla="val 16667"/>
            </a:avLst>
          </a:prstGeom>
          <a:blipFill dpi="0" rotWithShape="1">
            <a:blip r:embed="rId3"/>
            <a:srcRect/>
            <a:tile tx="0" ty="0" sx="100000" sy="100000" flip="none" algn="tl"/>
          </a:blip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800">
              <a:ea typeface="楷体_GB2312" pitchFamily="1" charset="-122"/>
            </a:endParaRPr>
          </a:p>
        </p:txBody>
      </p:sp>
      <p:grpSp>
        <p:nvGrpSpPr>
          <p:cNvPr id="13" name="Group 4">
            <a:extLst>
              <a:ext uri="{FF2B5EF4-FFF2-40B4-BE49-F238E27FC236}">
                <a16:creationId xmlns:a16="http://schemas.microsoft.com/office/drawing/2014/main" id="{1E30F9A0-6F58-4CC9-A41D-C573ED781635}"/>
              </a:ext>
            </a:extLst>
          </p:cNvPr>
          <p:cNvGrpSpPr>
            <a:grpSpLocks/>
          </p:cNvGrpSpPr>
          <p:nvPr/>
        </p:nvGrpSpPr>
        <p:grpSpPr bwMode="auto">
          <a:xfrm>
            <a:off x="158864" y="1043211"/>
            <a:ext cx="7913688" cy="539750"/>
            <a:chOff x="0" y="0"/>
            <a:chExt cx="4985" cy="340"/>
          </a:xfrm>
        </p:grpSpPr>
        <p:sp>
          <p:nvSpPr>
            <p:cNvPr id="14" name="Rectangle 5">
              <a:extLst>
                <a:ext uri="{FF2B5EF4-FFF2-40B4-BE49-F238E27FC236}">
                  <a16:creationId xmlns:a16="http://schemas.microsoft.com/office/drawing/2014/main" id="{17D726DD-F78F-4F10-8BF5-4B0ECED7412E}"/>
                </a:ext>
              </a:extLst>
            </p:cNvPr>
            <p:cNvSpPr>
              <a:spLocks noChangeArrowheads="1"/>
            </p:cNvSpPr>
            <p:nvPr/>
          </p:nvSpPr>
          <p:spPr bwMode="auto">
            <a:xfrm>
              <a:off x="0" y="0"/>
              <a:ext cx="49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latin typeface="Times New Roman" panose="02020603050405020304" pitchFamily="18" charset="0"/>
                  <a:ea typeface="楷体_GB2312" pitchFamily="1" charset="-122"/>
                </a:rPr>
                <a:t>  权重因子：惯性因子    、学习因子           </a:t>
              </a:r>
              <a:r>
                <a:rPr lang="zh-CN" altLang="en-US" sz="2800" dirty="0">
                  <a:latin typeface="Times New Roman" panose="02020603050405020304" pitchFamily="18" charset="0"/>
                  <a:ea typeface="楷体_GB2312" pitchFamily="1" charset="-122"/>
                </a:rPr>
                <a:t> </a:t>
              </a:r>
              <a:r>
                <a:rPr lang="zh-CN" altLang="en-US" sz="2800" b="1" dirty="0">
                  <a:latin typeface="Times New Roman" panose="02020603050405020304" pitchFamily="18" charset="0"/>
                  <a:ea typeface="楷体_GB2312" pitchFamily="1" charset="-122"/>
                </a:rPr>
                <a:t>     </a:t>
              </a:r>
            </a:p>
          </p:txBody>
        </p:sp>
        <p:graphicFrame>
          <p:nvGraphicFramePr>
            <p:cNvPr id="15" name="Object 6">
              <a:extLst>
                <a:ext uri="{FF2B5EF4-FFF2-40B4-BE49-F238E27FC236}">
                  <a16:creationId xmlns:a16="http://schemas.microsoft.com/office/drawing/2014/main" id="{D335A387-38AB-48F9-A450-F2DCE112DD88}"/>
                </a:ext>
              </a:extLst>
            </p:cNvPr>
            <p:cNvGraphicFramePr>
              <a:graphicFrameLocks noChangeAspect="1"/>
            </p:cNvGraphicFramePr>
            <p:nvPr/>
          </p:nvGraphicFramePr>
          <p:xfrm>
            <a:off x="2219" y="11"/>
            <a:ext cx="334" cy="329"/>
          </p:xfrm>
          <a:graphic>
            <a:graphicData uri="http://schemas.openxmlformats.org/presentationml/2006/ole">
              <mc:AlternateContent xmlns:mc="http://schemas.openxmlformats.org/markup-compatibility/2006">
                <mc:Choice xmlns:v="urn:schemas-microsoft-com:vml" Requires="v">
                  <p:oleObj name="Equation" r:id="rId4" imgW="3657600" imgH="3352800" progId="Equation.DSMT4">
                    <p:embed/>
                  </p:oleObj>
                </mc:Choice>
                <mc:Fallback>
                  <p:oleObj name="Equation" r:id="rId4" imgW="3657600" imgH="3352800" progId="Equation.DSMT4">
                    <p:embed/>
                    <p:pic>
                      <p:nvPicPr>
                        <p:cNvPr id="15" name="Object 6">
                          <a:extLst>
                            <a:ext uri="{FF2B5EF4-FFF2-40B4-BE49-F238E27FC236}">
                              <a16:creationId xmlns:a16="http://schemas.microsoft.com/office/drawing/2014/main" id="{D335A387-38AB-48F9-A450-F2DCE112DD88}"/>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19" y="11"/>
                          <a:ext cx="334" cy="329"/>
                        </a:xfrm>
                        <a:prstGeom prst="rect">
                          <a:avLst/>
                        </a:prstGeom>
                        <a:solidFill>
                          <a:schemeClr val="accent2"/>
                        </a:solidFill>
                        <a:ln>
                          <a:noFill/>
                        </a:ln>
                      </p:spPr>
                    </p:pic>
                  </p:oleObj>
                </mc:Fallback>
              </mc:AlternateContent>
            </a:graphicData>
          </a:graphic>
        </p:graphicFrame>
        <p:graphicFrame>
          <p:nvGraphicFramePr>
            <p:cNvPr id="16" name="Object 7">
              <a:extLst>
                <a:ext uri="{FF2B5EF4-FFF2-40B4-BE49-F238E27FC236}">
                  <a16:creationId xmlns:a16="http://schemas.microsoft.com/office/drawing/2014/main" id="{0CC2F945-66A2-4089-A374-103A6544451A}"/>
                </a:ext>
              </a:extLst>
            </p:cNvPr>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r:id="rId6" imgW="178497" imgH="229496" progId="Equation.DSMT4">
                    <p:embed/>
                  </p:oleObj>
                </mc:Choice>
                <mc:Fallback>
                  <p:oleObj r:id="rId6" imgW="178497" imgH="229496" progId="Equation.DSMT4">
                    <p:embed/>
                    <p:pic>
                      <p:nvPicPr>
                        <p:cNvPr id="16" name="Object 7">
                          <a:extLst>
                            <a:ext uri="{FF2B5EF4-FFF2-40B4-BE49-F238E27FC236}">
                              <a16:creationId xmlns:a16="http://schemas.microsoft.com/office/drawing/2014/main" id="{0CC2F945-66A2-4089-A374-103A6544451A}"/>
                            </a:ext>
                          </a:extLst>
                        </p:cNvPr>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a:extLst>
                <a:ext uri="{FF2B5EF4-FFF2-40B4-BE49-F238E27FC236}">
                  <a16:creationId xmlns:a16="http://schemas.microsoft.com/office/drawing/2014/main" id="{95394790-9C30-4B64-9797-E4B881C5E141}"/>
                </a:ext>
              </a:extLst>
            </p:cNvPr>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r:id="rId8" imgW="204086" imgH="229597" progId="Equation.DSMT4">
                    <p:embed/>
                  </p:oleObj>
                </mc:Choice>
                <mc:Fallback>
                  <p:oleObj r:id="rId8" imgW="204086" imgH="229597" progId="Equation.DSMT4">
                    <p:embed/>
                    <p:pic>
                      <p:nvPicPr>
                        <p:cNvPr id="22" name="Object 8">
                          <a:extLst>
                            <a:ext uri="{FF2B5EF4-FFF2-40B4-BE49-F238E27FC236}">
                              <a16:creationId xmlns:a16="http://schemas.microsoft.com/office/drawing/2014/main" id="{95394790-9C30-4B64-9797-E4B881C5E141}"/>
                            </a:ext>
                          </a:extLst>
                        </p:cNvPr>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 name="Rectangle 9">
            <a:extLst>
              <a:ext uri="{FF2B5EF4-FFF2-40B4-BE49-F238E27FC236}">
                <a16:creationId xmlns:a16="http://schemas.microsoft.com/office/drawing/2014/main" id="{4BF3FC23-C09B-4D41-9D65-351E2BE096D9}"/>
              </a:ext>
            </a:extLst>
          </p:cNvPr>
          <p:cNvSpPr>
            <a:spLocks noChangeArrowheads="1"/>
          </p:cNvSpPr>
          <p:nvPr/>
        </p:nvSpPr>
        <p:spPr bwMode="auto">
          <a:xfrm>
            <a:off x="6071468" y="4787627"/>
            <a:ext cx="288032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zh-CN" sz="2600" b="1" dirty="0">
                <a:solidFill>
                  <a:srgbClr val="FFFF00"/>
                </a:solidFill>
                <a:ea typeface="楷体_GB2312" pitchFamily="1" charset="-122"/>
              </a:rPr>
              <a:t>失去对粒子本身</a:t>
            </a:r>
            <a:r>
              <a:rPr lang="zh-CN" altLang="zh-CN" sz="2800" b="1" dirty="0">
                <a:solidFill>
                  <a:srgbClr val="FFFF00"/>
                </a:solidFill>
                <a:ea typeface="楷体_GB2312" pitchFamily="1" charset="-122"/>
              </a:rPr>
              <a:t>的</a:t>
            </a:r>
            <a:r>
              <a:rPr lang="zh-CN" altLang="zh-CN" sz="2600" b="1" dirty="0">
                <a:solidFill>
                  <a:srgbClr val="FFFF00"/>
                </a:solidFill>
                <a:ea typeface="楷体_GB2312" pitchFamily="1" charset="-122"/>
              </a:rPr>
              <a:t>速度的记忆</a:t>
            </a:r>
            <a:r>
              <a:rPr lang="zh-CN" altLang="zh-CN" sz="2600" dirty="0">
                <a:solidFill>
                  <a:schemeClr val="bg1"/>
                </a:solidFill>
                <a:ea typeface="楷体_GB2312" pitchFamily="1" charset="-122"/>
              </a:rPr>
              <a:t> </a:t>
            </a:r>
            <a:r>
              <a:rPr lang="zh-CN" altLang="zh-CN" sz="2600" b="1" dirty="0">
                <a:solidFill>
                  <a:schemeClr val="bg1"/>
                </a:solidFill>
                <a:latin typeface="楷体_GB2312" pitchFamily="1" charset="-122"/>
                <a:ea typeface="楷体_GB2312" pitchFamily="1" charset="-122"/>
              </a:rPr>
              <a:t>     </a:t>
            </a:r>
          </a:p>
        </p:txBody>
      </p:sp>
      <p:graphicFrame>
        <p:nvGraphicFramePr>
          <p:cNvPr id="26" name="Object 10">
            <a:extLst>
              <a:ext uri="{FF2B5EF4-FFF2-40B4-BE49-F238E27FC236}">
                <a16:creationId xmlns:a16="http://schemas.microsoft.com/office/drawing/2014/main" id="{25C088BB-3C41-4425-A4E1-386352A9D086}"/>
              </a:ext>
            </a:extLst>
          </p:cNvPr>
          <p:cNvGraphicFramePr>
            <a:graphicFrameLocks noChangeAspect="1"/>
          </p:cNvGraphicFramePr>
          <p:nvPr/>
        </p:nvGraphicFramePr>
        <p:xfrm>
          <a:off x="6774438" y="3417120"/>
          <a:ext cx="666750" cy="452437"/>
        </p:xfrm>
        <a:graphic>
          <a:graphicData uri="http://schemas.openxmlformats.org/presentationml/2006/ole">
            <mc:AlternateContent xmlns:mc="http://schemas.openxmlformats.org/markup-compatibility/2006">
              <mc:Choice xmlns:v="urn:schemas-microsoft-com:vml" Requires="v">
                <p:oleObj r:id="rId10" imgW="8534400" imgH="4267200" progId="Equation.DSMT4">
                  <p:embed/>
                </p:oleObj>
              </mc:Choice>
              <mc:Fallback>
                <p:oleObj r:id="rId10" imgW="8534400" imgH="4267200" progId="Equation.DSMT4">
                  <p:embed/>
                  <p:pic>
                    <p:nvPicPr>
                      <p:cNvPr id="26" name="Object 10">
                        <a:extLst>
                          <a:ext uri="{FF2B5EF4-FFF2-40B4-BE49-F238E27FC236}">
                            <a16:creationId xmlns:a16="http://schemas.microsoft.com/office/drawing/2014/main" id="{25C088BB-3C41-4425-A4E1-386352A9D086}"/>
                          </a:ext>
                        </a:extLst>
                      </p:cNvPr>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6774438" y="3417120"/>
                        <a:ext cx="666750" cy="452437"/>
                      </a:xfrm>
                      <a:prstGeom prst="rect">
                        <a:avLst/>
                      </a:prstGeom>
                      <a:noFill/>
                      <a:ln>
                        <a:noFill/>
                      </a:ln>
                    </p:spPr>
                  </p:pic>
                </p:oleObj>
              </mc:Fallback>
            </mc:AlternateContent>
          </a:graphicData>
        </a:graphic>
      </p:graphicFrame>
      <p:sp>
        <p:nvSpPr>
          <p:cNvPr id="27" name="Rectangle 11">
            <a:extLst>
              <a:ext uri="{FF2B5EF4-FFF2-40B4-BE49-F238E27FC236}">
                <a16:creationId xmlns:a16="http://schemas.microsoft.com/office/drawing/2014/main" id="{DC71348C-ACCA-42B3-8718-F8A4F33FA634}"/>
              </a:ext>
            </a:extLst>
          </p:cNvPr>
          <p:cNvSpPr>
            <a:spLocks noChangeArrowheads="1"/>
          </p:cNvSpPr>
          <p:nvPr/>
        </p:nvSpPr>
        <p:spPr bwMode="auto">
          <a:xfrm>
            <a:off x="178291" y="5018849"/>
            <a:ext cx="3322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社会经验部分</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sp>
        <p:nvSpPr>
          <p:cNvPr id="28" name="Rectangle 12">
            <a:extLst>
              <a:ext uri="{FF2B5EF4-FFF2-40B4-BE49-F238E27FC236}">
                <a16:creationId xmlns:a16="http://schemas.microsoft.com/office/drawing/2014/main" id="{4684B0A5-A109-485A-B4AB-89EDDFE391FD}"/>
              </a:ext>
            </a:extLst>
          </p:cNvPr>
          <p:cNvSpPr>
            <a:spLocks noChangeArrowheads="1"/>
          </p:cNvSpPr>
          <p:nvPr/>
        </p:nvSpPr>
        <p:spPr bwMode="auto">
          <a:xfrm>
            <a:off x="178291" y="3384051"/>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前次迭代中自身的速度</a:t>
            </a:r>
            <a:r>
              <a:rPr lang="zh-CN" altLang="zh-CN" sz="2800" dirty="0">
                <a:ea typeface="楷体_GB2312" pitchFamily="1" charset="-122"/>
              </a:rPr>
              <a:t> </a:t>
            </a:r>
            <a:r>
              <a:rPr lang="zh-CN" altLang="zh-CN" sz="2800" b="1" dirty="0">
                <a:latin typeface="楷体_GB2312" pitchFamily="1" charset="-122"/>
                <a:ea typeface="楷体_GB2312" pitchFamily="1" charset="-122"/>
              </a:rPr>
              <a:t>    </a:t>
            </a:r>
          </a:p>
        </p:txBody>
      </p:sp>
      <p:sp>
        <p:nvSpPr>
          <p:cNvPr id="29" name="Rectangle 13">
            <a:extLst>
              <a:ext uri="{FF2B5EF4-FFF2-40B4-BE49-F238E27FC236}">
                <a16:creationId xmlns:a16="http://schemas.microsoft.com/office/drawing/2014/main" id="{17ED6A08-1231-4671-8B1D-70DE5913866B}"/>
              </a:ext>
            </a:extLst>
          </p:cNvPr>
          <p:cNvSpPr>
            <a:spLocks noChangeArrowheads="1"/>
          </p:cNvSpPr>
          <p:nvPr/>
        </p:nvSpPr>
        <p:spPr bwMode="auto">
          <a:xfrm>
            <a:off x="158864" y="4211563"/>
            <a:ext cx="314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自我认知部分</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sp>
        <p:nvSpPr>
          <p:cNvPr id="30" name="Rectangle 14">
            <a:extLst>
              <a:ext uri="{FF2B5EF4-FFF2-40B4-BE49-F238E27FC236}">
                <a16:creationId xmlns:a16="http://schemas.microsoft.com/office/drawing/2014/main" id="{46FEC603-4471-4ED4-8D87-061A20FDC4D8}"/>
              </a:ext>
            </a:extLst>
          </p:cNvPr>
          <p:cNvSpPr>
            <a:spLocks noChangeArrowheads="1"/>
          </p:cNvSpPr>
          <p:nvPr/>
        </p:nvSpPr>
        <p:spPr bwMode="auto">
          <a:xfrm>
            <a:off x="6115958" y="3849388"/>
            <a:ext cx="27066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solidFill>
                  <a:srgbClr val="FFFF00"/>
                </a:solidFill>
                <a:latin typeface="楷体_GB2312" pitchFamily="1" charset="-122"/>
                <a:ea typeface="楷体_GB2312" pitchFamily="1" charset="-122"/>
              </a:rPr>
              <a:t>基本粒子群算法     </a:t>
            </a:r>
          </a:p>
        </p:txBody>
      </p:sp>
      <p:sp>
        <p:nvSpPr>
          <p:cNvPr id="31" name="Rectangle 15">
            <a:extLst>
              <a:ext uri="{FF2B5EF4-FFF2-40B4-BE49-F238E27FC236}">
                <a16:creationId xmlns:a16="http://schemas.microsoft.com/office/drawing/2014/main" id="{B582FFAC-B4F8-42F2-AE88-CFB4F5B78633}"/>
              </a:ext>
            </a:extLst>
          </p:cNvPr>
          <p:cNvSpPr>
            <a:spLocks noChangeArrowheads="1"/>
          </p:cNvSpPr>
          <p:nvPr/>
        </p:nvSpPr>
        <p:spPr bwMode="auto">
          <a:xfrm>
            <a:off x="170500" y="2483371"/>
            <a:ext cx="689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粒子的速度更新主要由三部分组成：</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grpSp>
        <p:nvGrpSpPr>
          <p:cNvPr id="32" name="Group 16">
            <a:extLst>
              <a:ext uri="{FF2B5EF4-FFF2-40B4-BE49-F238E27FC236}">
                <a16:creationId xmlns:a16="http://schemas.microsoft.com/office/drawing/2014/main" id="{C0010A9F-8004-415E-ABF7-D33E3A49ED5C}"/>
              </a:ext>
            </a:extLst>
          </p:cNvPr>
          <p:cNvGrpSpPr>
            <a:grpSpLocks/>
          </p:cNvGrpSpPr>
          <p:nvPr/>
        </p:nvGrpSpPr>
        <p:grpSpPr bwMode="auto">
          <a:xfrm>
            <a:off x="6343526" y="2871986"/>
            <a:ext cx="2608262" cy="565149"/>
            <a:chOff x="0" y="18"/>
            <a:chExt cx="1643" cy="356"/>
          </a:xfrm>
        </p:grpSpPr>
        <p:sp>
          <p:nvSpPr>
            <p:cNvPr id="33" name="Rectangle 17">
              <a:extLst>
                <a:ext uri="{FF2B5EF4-FFF2-40B4-BE49-F238E27FC236}">
                  <a16:creationId xmlns:a16="http://schemas.microsoft.com/office/drawing/2014/main" id="{28CDBA6F-2FC2-415B-907E-E41BA34C6266}"/>
                </a:ext>
              </a:extLst>
            </p:cNvPr>
            <p:cNvSpPr>
              <a:spLocks noChangeArrowheads="1"/>
            </p:cNvSpPr>
            <p:nvPr/>
          </p:nvSpPr>
          <p:spPr bwMode="auto">
            <a:xfrm>
              <a:off x="0" y="18"/>
              <a:ext cx="16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solidFill>
                    <a:srgbClr val="FFFF00"/>
                  </a:solidFill>
                  <a:ea typeface="楷体_GB2312" pitchFamily="1" charset="-122"/>
                </a:rPr>
                <a:t>惯性因子</a:t>
              </a:r>
              <a:r>
                <a:rPr lang="zh-CN" altLang="zh-CN" sz="2800" dirty="0">
                  <a:solidFill>
                    <a:srgbClr val="FFFF00"/>
                  </a:solidFill>
                  <a:ea typeface="楷体_GB2312" pitchFamily="1" charset="-122"/>
                </a:rPr>
                <a:t> </a:t>
              </a:r>
              <a:r>
                <a:rPr lang="zh-CN" altLang="zh-CN" sz="2800" b="1" dirty="0">
                  <a:solidFill>
                    <a:srgbClr val="FFFF00"/>
                  </a:solidFill>
                  <a:latin typeface="楷体_GB2312" pitchFamily="1" charset="-122"/>
                  <a:ea typeface="楷体_GB2312" pitchFamily="1" charset="-122"/>
                </a:rPr>
                <a:t>     </a:t>
              </a:r>
            </a:p>
          </p:txBody>
        </p:sp>
        <p:graphicFrame>
          <p:nvGraphicFramePr>
            <p:cNvPr id="34" name="Object 18">
              <a:extLst>
                <a:ext uri="{FF2B5EF4-FFF2-40B4-BE49-F238E27FC236}">
                  <a16:creationId xmlns:a16="http://schemas.microsoft.com/office/drawing/2014/main" id="{56304DD0-90D3-48DD-9C35-7C73AB60E91F}"/>
                </a:ext>
              </a:extLst>
            </p:cNvPr>
            <p:cNvGraphicFramePr>
              <a:graphicFrameLocks noChangeAspect="1"/>
            </p:cNvGraphicFramePr>
            <p:nvPr/>
          </p:nvGraphicFramePr>
          <p:xfrm>
            <a:off x="927" y="45"/>
            <a:ext cx="324" cy="329"/>
          </p:xfrm>
          <a:graphic>
            <a:graphicData uri="http://schemas.openxmlformats.org/presentationml/2006/ole">
              <mc:AlternateContent xmlns:mc="http://schemas.openxmlformats.org/markup-compatibility/2006">
                <mc:Choice xmlns:v="urn:schemas-microsoft-com:vml" Requires="v">
                  <p:oleObj r:id="rId12" imgW="6705600" imgH="3352800" progId="Equation.DSMT4">
                    <p:embed/>
                  </p:oleObj>
                </mc:Choice>
                <mc:Fallback>
                  <p:oleObj r:id="rId12" imgW="6705600" imgH="3352800" progId="Equation.DSMT4">
                    <p:embed/>
                    <p:pic>
                      <p:nvPicPr>
                        <p:cNvPr id="34" name="Object 18">
                          <a:extLst>
                            <a:ext uri="{FF2B5EF4-FFF2-40B4-BE49-F238E27FC236}">
                              <a16:creationId xmlns:a16="http://schemas.microsoft.com/office/drawing/2014/main" id="{56304DD0-90D3-48DD-9C35-7C73AB60E91F}"/>
                            </a:ext>
                          </a:extLst>
                        </p:cNvPr>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927" y="45"/>
                          <a:ext cx="324" cy="329"/>
                        </a:xfrm>
                        <a:prstGeom prst="rect">
                          <a:avLst/>
                        </a:prstGeom>
                        <a:noFill/>
                        <a:ln>
                          <a:noFill/>
                        </a:ln>
                      </p:spPr>
                    </p:pic>
                  </p:oleObj>
                </mc:Fallback>
              </mc:AlternateContent>
            </a:graphicData>
          </a:graphic>
        </p:graphicFrame>
      </p:grpSp>
      <p:graphicFrame>
        <p:nvGraphicFramePr>
          <p:cNvPr id="35" name="Object 19">
            <a:extLst>
              <a:ext uri="{FF2B5EF4-FFF2-40B4-BE49-F238E27FC236}">
                <a16:creationId xmlns:a16="http://schemas.microsoft.com/office/drawing/2014/main" id="{CF53B17D-FFAE-4FBF-BD61-E10D0DFDAECE}"/>
              </a:ext>
            </a:extLst>
          </p:cNvPr>
          <p:cNvGraphicFramePr>
            <a:graphicFrameLocks noChangeAspect="1"/>
          </p:cNvGraphicFramePr>
          <p:nvPr/>
        </p:nvGraphicFramePr>
        <p:xfrm>
          <a:off x="3911228" y="3309439"/>
          <a:ext cx="692150" cy="593725"/>
        </p:xfrm>
        <a:graphic>
          <a:graphicData uri="http://schemas.openxmlformats.org/presentationml/2006/ole">
            <mc:AlternateContent xmlns:mc="http://schemas.openxmlformats.org/markup-compatibility/2006">
              <mc:Choice xmlns:v="urn:schemas-microsoft-com:vml" Requires="v">
                <p:oleObj r:id="rId14" imgW="6400800" imgH="5486400" progId="Equation.KSEE3">
                  <p:embed/>
                </p:oleObj>
              </mc:Choice>
              <mc:Fallback>
                <p:oleObj r:id="rId14" imgW="6400800" imgH="5486400" progId="Equation.KSEE3">
                  <p:embed/>
                  <p:pic>
                    <p:nvPicPr>
                      <p:cNvPr id="35" name="Object 19">
                        <a:extLst>
                          <a:ext uri="{FF2B5EF4-FFF2-40B4-BE49-F238E27FC236}">
                            <a16:creationId xmlns:a16="http://schemas.microsoft.com/office/drawing/2014/main" id="{CF53B17D-FFAE-4FBF-BD61-E10D0DFDAE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11228" y="3309439"/>
                        <a:ext cx="692150" cy="593725"/>
                      </a:xfrm>
                      <a:prstGeom prst="rect">
                        <a:avLst/>
                      </a:prstGeom>
                      <a:solidFill>
                        <a:schemeClr val="accent2"/>
                      </a:solidFill>
                      <a:ln>
                        <a:noFill/>
                      </a:ln>
                    </p:spPr>
                  </p:pic>
                </p:oleObj>
              </mc:Fallback>
            </mc:AlternateContent>
          </a:graphicData>
        </a:graphic>
      </p:graphicFrame>
      <p:graphicFrame>
        <p:nvGraphicFramePr>
          <p:cNvPr id="36" name="Object 20">
            <a:extLst>
              <a:ext uri="{FF2B5EF4-FFF2-40B4-BE49-F238E27FC236}">
                <a16:creationId xmlns:a16="http://schemas.microsoft.com/office/drawing/2014/main" id="{F892E07B-0E11-4744-B84B-1228B762B2B8}"/>
              </a:ext>
            </a:extLst>
          </p:cNvPr>
          <p:cNvGraphicFramePr>
            <a:graphicFrameLocks noChangeAspect="1"/>
          </p:cNvGraphicFramePr>
          <p:nvPr/>
        </p:nvGraphicFramePr>
        <p:xfrm>
          <a:off x="6774438" y="4372608"/>
          <a:ext cx="714375" cy="452438"/>
        </p:xfrm>
        <a:graphic>
          <a:graphicData uri="http://schemas.openxmlformats.org/presentationml/2006/ole">
            <mc:AlternateContent xmlns:mc="http://schemas.openxmlformats.org/markup-compatibility/2006">
              <mc:Choice xmlns:v="urn:schemas-microsoft-com:vml" Requires="v">
                <p:oleObj r:id="rId16" imgW="9144000" imgH="4267200" progId="Equation.DSMT4">
                  <p:embed/>
                </p:oleObj>
              </mc:Choice>
              <mc:Fallback>
                <p:oleObj r:id="rId16" imgW="9144000" imgH="4267200" progId="Equation.DSMT4">
                  <p:embed/>
                  <p:pic>
                    <p:nvPicPr>
                      <p:cNvPr id="36" name="Object 20">
                        <a:extLst>
                          <a:ext uri="{FF2B5EF4-FFF2-40B4-BE49-F238E27FC236}">
                            <a16:creationId xmlns:a16="http://schemas.microsoft.com/office/drawing/2014/main" id="{F892E07B-0E11-4744-B84B-1228B762B2B8}"/>
                          </a:ext>
                        </a:extLst>
                      </p:cNvPr>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6774438" y="4372608"/>
                        <a:ext cx="714375" cy="452438"/>
                      </a:xfrm>
                      <a:prstGeom prst="rect">
                        <a:avLst/>
                      </a:prstGeom>
                      <a:noFill/>
                      <a:ln>
                        <a:noFill/>
                      </a:ln>
                      <a:effectLst/>
                    </p:spPr>
                  </p:pic>
                </p:oleObj>
              </mc:Fallback>
            </mc:AlternateContent>
          </a:graphicData>
        </a:graphic>
      </p:graphicFrame>
      <p:graphicFrame>
        <p:nvGraphicFramePr>
          <p:cNvPr id="37" name="Object 21">
            <a:extLst>
              <a:ext uri="{FF2B5EF4-FFF2-40B4-BE49-F238E27FC236}">
                <a16:creationId xmlns:a16="http://schemas.microsoft.com/office/drawing/2014/main" id="{0BD58C01-C421-462E-9487-8498322631BD}"/>
              </a:ext>
            </a:extLst>
          </p:cNvPr>
          <p:cNvGraphicFramePr>
            <a:graphicFrameLocks noChangeAspect="1"/>
          </p:cNvGraphicFramePr>
          <p:nvPr/>
        </p:nvGraphicFramePr>
        <p:xfrm>
          <a:off x="840611" y="1763291"/>
          <a:ext cx="7178675" cy="552450"/>
        </p:xfrm>
        <a:graphic>
          <a:graphicData uri="http://schemas.openxmlformats.org/presentationml/2006/ole">
            <mc:AlternateContent xmlns:mc="http://schemas.openxmlformats.org/markup-compatibility/2006">
              <mc:Choice xmlns:v="urn:schemas-microsoft-com:vml" Requires="v">
                <p:oleObj name="Equation" r:id="rId18" imgW="3136680" imgH="241200" progId="Equation.DSMT4">
                  <p:embed/>
                </p:oleObj>
              </mc:Choice>
              <mc:Fallback>
                <p:oleObj name="Equation" r:id="rId18" imgW="3136680" imgH="241200" progId="Equation.DSMT4">
                  <p:embed/>
                  <p:pic>
                    <p:nvPicPr>
                      <p:cNvPr id="37" name="Object 21">
                        <a:extLst>
                          <a:ext uri="{FF2B5EF4-FFF2-40B4-BE49-F238E27FC236}">
                            <a16:creationId xmlns:a16="http://schemas.microsoft.com/office/drawing/2014/main" id="{0BD58C01-C421-462E-9487-8498322631BD}"/>
                          </a:ext>
                        </a:extLst>
                      </p:cNvPr>
                      <p:cNvPicPr>
                        <a:picLocks noChangeAspect="1" noChangeArrowheads="1"/>
                      </p:cNvPicPr>
                      <p:nvPr/>
                    </p:nvPicPr>
                    <p:blipFill>
                      <a:blip r:embed="rId19"/>
                      <a:srcRect/>
                      <a:stretch>
                        <a:fillRect/>
                      </a:stretch>
                    </p:blipFill>
                    <p:spPr bwMode="auto">
                      <a:xfrm>
                        <a:off x="840611" y="1763291"/>
                        <a:ext cx="7178675" cy="552450"/>
                      </a:xfrm>
                      <a:prstGeom prst="rect">
                        <a:avLst/>
                      </a:prstGeom>
                      <a:noFill/>
                      <a:ln>
                        <a:noFill/>
                      </a:ln>
                      <a:effectLst/>
                    </p:spPr>
                  </p:pic>
                </p:oleObj>
              </mc:Fallback>
            </mc:AlternateContent>
          </a:graphicData>
        </a:graphic>
      </p:graphicFrame>
      <p:graphicFrame>
        <p:nvGraphicFramePr>
          <p:cNvPr id="38" name="Object 22">
            <a:extLst>
              <a:ext uri="{FF2B5EF4-FFF2-40B4-BE49-F238E27FC236}">
                <a16:creationId xmlns:a16="http://schemas.microsoft.com/office/drawing/2014/main" id="{FC941440-D91A-46B6-BBF2-ED2043A32C13}"/>
              </a:ext>
            </a:extLst>
          </p:cNvPr>
          <p:cNvGraphicFramePr>
            <a:graphicFrameLocks noChangeAspect="1"/>
          </p:cNvGraphicFramePr>
          <p:nvPr/>
        </p:nvGraphicFramePr>
        <p:xfrm>
          <a:off x="2471068" y="4110998"/>
          <a:ext cx="2968625" cy="627062"/>
        </p:xfrm>
        <a:graphic>
          <a:graphicData uri="http://schemas.openxmlformats.org/presentationml/2006/ole">
            <mc:AlternateContent xmlns:mc="http://schemas.openxmlformats.org/markup-compatibility/2006">
              <mc:Choice xmlns:v="urn:schemas-microsoft-com:vml" Requires="v">
                <p:oleObj r:id="rId20" imgW="27432000" imgH="5791200" progId="Equation.KSEE3">
                  <p:embed/>
                </p:oleObj>
              </mc:Choice>
              <mc:Fallback>
                <p:oleObj r:id="rId20" imgW="27432000" imgH="5791200" progId="Equation.KSEE3">
                  <p:embed/>
                  <p:pic>
                    <p:nvPicPr>
                      <p:cNvPr id="38" name="Object 22">
                        <a:extLst>
                          <a:ext uri="{FF2B5EF4-FFF2-40B4-BE49-F238E27FC236}">
                            <a16:creationId xmlns:a16="http://schemas.microsoft.com/office/drawing/2014/main" id="{FC941440-D91A-46B6-BBF2-ED2043A32C1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71068" y="4110998"/>
                        <a:ext cx="2968625" cy="627062"/>
                      </a:xfrm>
                      <a:prstGeom prst="rect">
                        <a:avLst/>
                      </a:prstGeom>
                      <a:solidFill>
                        <a:schemeClr val="accent2"/>
                      </a:solidFill>
                      <a:ln>
                        <a:noFill/>
                      </a:ln>
                      <a:effectLst/>
                    </p:spPr>
                  </p:pic>
                </p:oleObj>
              </mc:Fallback>
            </mc:AlternateContent>
          </a:graphicData>
        </a:graphic>
      </p:graphicFrame>
      <p:graphicFrame>
        <p:nvGraphicFramePr>
          <p:cNvPr id="39" name="Object 23">
            <a:extLst>
              <a:ext uri="{FF2B5EF4-FFF2-40B4-BE49-F238E27FC236}">
                <a16:creationId xmlns:a16="http://schemas.microsoft.com/office/drawing/2014/main" id="{34D23B24-2655-43B7-852A-391791AB051E}"/>
              </a:ext>
            </a:extLst>
          </p:cNvPr>
          <p:cNvGraphicFramePr>
            <a:graphicFrameLocks noChangeAspect="1"/>
          </p:cNvGraphicFramePr>
          <p:nvPr/>
        </p:nvGraphicFramePr>
        <p:xfrm>
          <a:off x="2461637" y="4964874"/>
          <a:ext cx="2970213" cy="627062"/>
        </p:xfrm>
        <a:graphic>
          <a:graphicData uri="http://schemas.openxmlformats.org/presentationml/2006/ole">
            <mc:AlternateContent xmlns:mc="http://schemas.openxmlformats.org/markup-compatibility/2006">
              <mc:Choice xmlns:v="urn:schemas-microsoft-com:vml" Requires="v">
                <p:oleObj r:id="rId22" imgW="27432000" imgH="5791200" progId="Equation.KSEE3">
                  <p:embed/>
                </p:oleObj>
              </mc:Choice>
              <mc:Fallback>
                <p:oleObj r:id="rId22" imgW="27432000" imgH="5791200" progId="Equation.KSEE3">
                  <p:embed/>
                  <p:pic>
                    <p:nvPicPr>
                      <p:cNvPr id="39" name="Object 23">
                        <a:extLst>
                          <a:ext uri="{FF2B5EF4-FFF2-40B4-BE49-F238E27FC236}">
                            <a16:creationId xmlns:a16="http://schemas.microsoft.com/office/drawing/2014/main" id="{34D23B24-2655-43B7-852A-391791AB05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61637" y="4964874"/>
                        <a:ext cx="2970213" cy="627062"/>
                      </a:xfrm>
                      <a:prstGeom prst="rect">
                        <a:avLst/>
                      </a:prstGeom>
                      <a:solidFill>
                        <a:schemeClr val="accent2"/>
                      </a:solidFill>
                      <a:ln>
                        <a:noFill/>
                      </a:ln>
                      <a:effectLst/>
                    </p:spPr>
                  </p:pic>
                </p:oleObj>
              </mc:Fallback>
            </mc:AlternateContent>
          </a:graphicData>
        </a:graphic>
      </p:graphicFrame>
      <p:sp>
        <p:nvSpPr>
          <p:cNvPr id="40" name="标题 1">
            <a:extLst>
              <a:ext uri="{FF2B5EF4-FFF2-40B4-BE49-F238E27FC236}">
                <a16:creationId xmlns:a16="http://schemas.microsoft.com/office/drawing/2014/main" id="{999FE4E2-CF97-45E0-BF97-0F7B61DE5A6C}"/>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464337797"/>
      </p:ext>
    </p:extLst>
  </p:cSld>
  <p:clrMapOvr>
    <a:masterClrMapping/>
  </p:clrMapOvr>
  <p:transition spd="slow" advTm="18981">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64D65-2EBC-511A-C4DF-AC4FAA3685EE}"/>
              </a:ext>
            </a:extLst>
          </p:cNvPr>
          <p:cNvSpPr>
            <a:spLocks noGrp="1"/>
          </p:cNvSpPr>
          <p:nvPr>
            <p:ph type="title"/>
          </p:nvPr>
        </p:nvSpPr>
        <p:spPr/>
        <p:txBody>
          <a:bodyPr>
            <a:normAutofit fontScale="90000"/>
          </a:bodyPr>
          <a:lstStyle/>
          <a:p>
            <a:pPr algn="ct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从生物</a:t>
            </a:r>
            <a:r>
              <a:rPr lang="en-US" altLang="zh-CN" sz="4388" b="1" dirty="0">
                <a:solidFill>
                  <a:prstClr val="white"/>
                </a:solidFill>
                <a:latin typeface="黑体" panose="02010609060101010101" pitchFamily="49" charset="-122"/>
                <a:ea typeface="黑体" panose="02010609060101010101" pitchFamily="49" charset="-122"/>
                <a:cs typeface="+mn-cs"/>
              </a:rPr>
              <a:t>/</a:t>
            </a:r>
            <a:r>
              <a:rPr lang="zh-CN" altLang="en-US" sz="4388"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a:extLst>
              <a:ext uri="{FF2B5EF4-FFF2-40B4-BE49-F238E27FC236}">
                <a16:creationId xmlns:a16="http://schemas.microsoft.com/office/drawing/2014/main" id="{7CA4EBC7-DA9D-7C90-4369-E9AD4FFB4E46}"/>
              </a:ext>
            </a:extLst>
          </p:cNvPr>
          <p:cNvSpPr>
            <a:spLocks noGrp="1"/>
          </p:cNvSpPr>
          <p:nvPr>
            <p:ph type="sldNum" sz="quarter" idx="10"/>
          </p:nvPr>
        </p:nvSpPr>
        <p:spPr/>
        <p:txBody>
          <a:bodyPr/>
          <a:lstStyle/>
          <a:p>
            <a:fld id="{2019CF56-CF6D-462A-8750-8AAFE511D27B}" type="slidenum">
              <a:rPr lang="zh-CN" altLang="en-US" smtClean="0"/>
              <a:pPr/>
              <a:t>8</a:t>
            </a:fld>
            <a:endParaRPr lang="zh-CN" altLang="en-US"/>
          </a:p>
        </p:txBody>
      </p:sp>
      <p:pic>
        <p:nvPicPr>
          <p:cNvPr id="5" name="图片 3">
            <a:extLst>
              <a:ext uri="{FF2B5EF4-FFF2-40B4-BE49-F238E27FC236}">
                <a16:creationId xmlns:a16="http://schemas.microsoft.com/office/drawing/2014/main" id="{3A30F607-6B8F-B980-B47C-82F176A0E2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35363" y="2012107"/>
            <a:ext cx="3468733" cy="312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8A29E615-E6C7-AA7D-D31D-EAAF32125AAA}"/>
              </a:ext>
            </a:extLst>
          </p:cNvPr>
          <p:cNvPicPr>
            <a:picLocks noChangeAspect="1"/>
          </p:cNvPicPr>
          <p:nvPr/>
        </p:nvPicPr>
        <p:blipFill>
          <a:blip r:embed="rId3"/>
          <a:stretch>
            <a:fillRect/>
          </a:stretch>
        </p:blipFill>
        <p:spPr>
          <a:xfrm>
            <a:off x="747220" y="1991697"/>
            <a:ext cx="3812080" cy="3113200"/>
          </a:xfrm>
          <a:prstGeom prst="rect">
            <a:avLst/>
          </a:prstGeom>
        </p:spPr>
      </p:pic>
      <p:sp>
        <p:nvSpPr>
          <p:cNvPr id="8" name="矩形 22">
            <a:extLst>
              <a:ext uri="{FF2B5EF4-FFF2-40B4-BE49-F238E27FC236}">
                <a16:creationId xmlns:a16="http://schemas.microsoft.com/office/drawing/2014/main" id="{47A71FB6-79A7-0C4D-7C42-856BFD85E4CF}"/>
              </a:ext>
            </a:extLst>
          </p:cNvPr>
          <p:cNvSpPr>
            <a:spLocks noChangeArrowheads="1"/>
          </p:cNvSpPr>
          <p:nvPr/>
        </p:nvSpPr>
        <p:spPr bwMode="auto">
          <a:xfrm>
            <a:off x="3880394" y="5291912"/>
            <a:ext cx="2128835" cy="120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200000"/>
              </a:lnSpc>
              <a:spcBef>
                <a:spcPct val="0"/>
              </a:spcBef>
              <a:buFontTx/>
              <a:buNone/>
            </a:pPr>
            <a:r>
              <a:rPr lang="en-US" altLang="zh-CN" sz="1994" dirty="0">
                <a:solidFill>
                  <a:srgbClr val="3333FF"/>
                </a:solidFill>
              </a:rPr>
              <a:t>BOIDS</a:t>
            </a:r>
            <a:r>
              <a:rPr lang="zh-CN" altLang="en-US" sz="1994" dirty="0">
                <a:solidFill>
                  <a:srgbClr val="3333FF"/>
                </a:solidFill>
              </a:rPr>
              <a:t>系统（</a:t>
            </a:r>
            <a:r>
              <a:rPr lang="en-US" altLang="zh-CN" sz="1994" dirty="0">
                <a:solidFill>
                  <a:srgbClr val="3333FF"/>
                </a:solidFill>
              </a:rPr>
              <a:t>1987</a:t>
            </a:r>
            <a:r>
              <a:rPr lang="zh-CN" altLang="en-US" sz="1994" dirty="0">
                <a:solidFill>
                  <a:srgbClr val="3333FF"/>
                </a:solidFill>
              </a:rPr>
              <a:t>）</a:t>
            </a:r>
            <a:endParaRPr lang="en-US" altLang="zh-CN" sz="1994" dirty="0">
              <a:solidFill>
                <a:srgbClr val="3333FF"/>
              </a:solidFill>
            </a:endParaRPr>
          </a:p>
          <a:p>
            <a:pPr algn="ctr" eaLnBrk="1" hangingPunct="1">
              <a:lnSpc>
                <a:spcPct val="200000"/>
              </a:lnSpc>
              <a:spcBef>
                <a:spcPct val="0"/>
              </a:spcBef>
              <a:buFontTx/>
              <a:buNone/>
            </a:pPr>
            <a:endParaRPr lang="zh-CN" altLang="en-US" sz="1994" dirty="0">
              <a:solidFill>
                <a:srgbClr val="C00000"/>
              </a:solidFill>
            </a:endParaRPr>
          </a:p>
        </p:txBody>
      </p:sp>
      <p:sp>
        <p:nvSpPr>
          <p:cNvPr id="9" name="TextBox 99">
            <a:extLst>
              <a:ext uri="{FF2B5EF4-FFF2-40B4-BE49-F238E27FC236}">
                <a16:creationId xmlns:a16="http://schemas.microsoft.com/office/drawing/2014/main" id="{B8E4040E-41F0-034E-F92F-4AB80ED8DBEC}"/>
              </a:ext>
            </a:extLst>
          </p:cNvPr>
          <p:cNvSpPr txBox="1">
            <a:spLocks noChangeArrowheads="1"/>
          </p:cNvSpPr>
          <p:nvPr/>
        </p:nvSpPr>
        <p:spPr bwMode="auto">
          <a:xfrm>
            <a:off x="828197" y="5909024"/>
            <a:ext cx="8054763" cy="33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596" dirty="0">
                <a:solidFill>
                  <a:srgbClr val="3333CC"/>
                </a:solidFill>
                <a:latin typeface="黑体" panose="02010609060101010101" pitchFamily="49" charset="-122"/>
                <a:ea typeface="黑体" panose="02010609060101010101" pitchFamily="49" charset="-122"/>
              </a:rPr>
              <a:t>利用动力学系统模拟鸟群的飞行规则，对鸟群行为进行仿真，可用于动画</a:t>
            </a:r>
            <a:r>
              <a:rPr lang="en-US" altLang="zh-CN" sz="1596" dirty="0">
                <a:solidFill>
                  <a:srgbClr val="3333CC"/>
                </a:solidFill>
                <a:latin typeface="黑体" panose="02010609060101010101" pitchFamily="49" charset="-122"/>
                <a:ea typeface="黑体" panose="02010609060101010101" pitchFamily="49" charset="-122"/>
              </a:rPr>
              <a:t>/</a:t>
            </a:r>
            <a:r>
              <a:rPr lang="zh-CN" altLang="en-US" sz="1596" dirty="0">
                <a:solidFill>
                  <a:srgbClr val="3333CC"/>
                </a:solidFill>
                <a:latin typeface="黑体" panose="02010609060101010101" pitchFamily="49" charset="-122"/>
                <a:ea typeface="黑体" panose="02010609060101010101" pitchFamily="49" charset="-122"/>
              </a:rPr>
              <a:t>游戏设计等</a:t>
            </a:r>
            <a:endParaRPr lang="en-US" altLang="zh-CN" sz="1596" dirty="0">
              <a:solidFill>
                <a:srgbClr val="3333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98132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1E30F9A0-6F58-4CC9-A41D-C573ED781635}"/>
              </a:ext>
            </a:extLst>
          </p:cNvPr>
          <p:cNvGrpSpPr>
            <a:grpSpLocks/>
          </p:cNvGrpSpPr>
          <p:nvPr/>
        </p:nvGrpSpPr>
        <p:grpSpPr bwMode="auto">
          <a:xfrm>
            <a:off x="158864" y="1043211"/>
            <a:ext cx="7913688" cy="539750"/>
            <a:chOff x="0" y="0"/>
            <a:chExt cx="4985" cy="340"/>
          </a:xfrm>
        </p:grpSpPr>
        <p:sp>
          <p:nvSpPr>
            <p:cNvPr id="14" name="Rectangle 5">
              <a:extLst>
                <a:ext uri="{FF2B5EF4-FFF2-40B4-BE49-F238E27FC236}">
                  <a16:creationId xmlns:a16="http://schemas.microsoft.com/office/drawing/2014/main" id="{17D726DD-F78F-4F10-8BF5-4B0ECED7412E}"/>
                </a:ext>
              </a:extLst>
            </p:cNvPr>
            <p:cNvSpPr>
              <a:spLocks noChangeArrowheads="1"/>
            </p:cNvSpPr>
            <p:nvPr/>
          </p:nvSpPr>
          <p:spPr bwMode="auto">
            <a:xfrm>
              <a:off x="0" y="0"/>
              <a:ext cx="49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latin typeface="Times New Roman" panose="02020603050405020304" pitchFamily="18" charset="0"/>
                  <a:ea typeface="楷体_GB2312" pitchFamily="1" charset="-122"/>
                </a:rPr>
                <a:t>  权重因子：惯性因子    、学习因子           </a:t>
              </a:r>
              <a:r>
                <a:rPr lang="zh-CN" altLang="en-US" sz="2800" dirty="0">
                  <a:latin typeface="Times New Roman" panose="02020603050405020304" pitchFamily="18" charset="0"/>
                  <a:ea typeface="楷体_GB2312" pitchFamily="1" charset="-122"/>
                </a:rPr>
                <a:t> </a:t>
              </a:r>
              <a:r>
                <a:rPr lang="zh-CN" altLang="en-US" sz="2800" b="1" dirty="0">
                  <a:latin typeface="Times New Roman" panose="02020603050405020304" pitchFamily="18" charset="0"/>
                  <a:ea typeface="楷体_GB2312" pitchFamily="1" charset="-122"/>
                </a:rPr>
                <a:t>     </a:t>
              </a:r>
            </a:p>
          </p:txBody>
        </p:sp>
        <p:graphicFrame>
          <p:nvGraphicFramePr>
            <p:cNvPr id="15" name="Object 6">
              <a:extLst>
                <a:ext uri="{FF2B5EF4-FFF2-40B4-BE49-F238E27FC236}">
                  <a16:creationId xmlns:a16="http://schemas.microsoft.com/office/drawing/2014/main" id="{D335A387-38AB-48F9-A450-F2DCE112DD88}"/>
                </a:ext>
              </a:extLst>
            </p:cNvPr>
            <p:cNvGraphicFramePr>
              <a:graphicFrameLocks noChangeAspect="1"/>
            </p:cNvGraphicFramePr>
            <p:nvPr/>
          </p:nvGraphicFramePr>
          <p:xfrm>
            <a:off x="2219" y="11"/>
            <a:ext cx="334" cy="329"/>
          </p:xfrm>
          <a:graphic>
            <a:graphicData uri="http://schemas.openxmlformats.org/presentationml/2006/ole">
              <mc:AlternateContent xmlns:mc="http://schemas.openxmlformats.org/markup-compatibility/2006">
                <mc:Choice xmlns:v="urn:schemas-microsoft-com:vml" Requires="v">
                  <p:oleObj name="Equation" r:id="rId3" imgW="3657600" imgH="3352800" progId="Equation.DSMT4">
                    <p:embed/>
                  </p:oleObj>
                </mc:Choice>
                <mc:Fallback>
                  <p:oleObj name="Equation" r:id="rId3" imgW="3657600" imgH="3352800" progId="Equation.DSMT4">
                    <p:embed/>
                    <p:pic>
                      <p:nvPicPr>
                        <p:cNvPr id="15" name="Object 6">
                          <a:extLst>
                            <a:ext uri="{FF2B5EF4-FFF2-40B4-BE49-F238E27FC236}">
                              <a16:creationId xmlns:a16="http://schemas.microsoft.com/office/drawing/2014/main" id="{D335A387-38AB-48F9-A450-F2DCE112DD88}"/>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219" y="11"/>
                          <a:ext cx="334" cy="329"/>
                        </a:xfrm>
                        <a:prstGeom prst="rect">
                          <a:avLst/>
                        </a:prstGeom>
                        <a:solidFill>
                          <a:schemeClr val="accent2"/>
                        </a:solidFill>
                        <a:ln>
                          <a:noFill/>
                        </a:ln>
                      </p:spPr>
                    </p:pic>
                  </p:oleObj>
                </mc:Fallback>
              </mc:AlternateContent>
            </a:graphicData>
          </a:graphic>
        </p:graphicFrame>
        <p:graphicFrame>
          <p:nvGraphicFramePr>
            <p:cNvPr id="16" name="Object 7">
              <a:extLst>
                <a:ext uri="{FF2B5EF4-FFF2-40B4-BE49-F238E27FC236}">
                  <a16:creationId xmlns:a16="http://schemas.microsoft.com/office/drawing/2014/main" id="{0CC2F945-66A2-4089-A374-103A6544451A}"/>
                </a:ext>
              </a:extLst>
            </p:cNvPr>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r:id="rId5" imgW="178497" imgH="229496" progId="Equation.DSMT4">
                    <p:embed/>
                  </p:oleObj>
                </mc:Choice>
                <mc:Fallback>
                  <p:oleObj r:id="rId5" imgW="178497" imgH="229496" progId="Equation.DSMT4">
                    <p:embed/>
                    <p:pic>
                      <p:nvPicPr>
                        <p:cNvPr id="16" name="Object 7">
                          <a:extLst>
                            <a:ext uri="{FF2B5EF4-FFF2-40B4-BE49-F238E27FC236}">
                              <a16:creationId xmlns:a16="http://schemas.microsoft.com/office/drawing/2014/main" id="{0CC2F945-66A2-4089-A374-103A6544451A}"/>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a:extLst>
                <a:ext uri="{FF2B5EF4-FFF2-40B4-BE49-F238E27FC236}">
                  <a16:creationId xmlns:a16="http://schemas.microsoft.com/office/drawing/2014/main" id="{95394790-9C30-4B64-9797-E4B881C5E141}"/>
                </a:ext>
              </a:extLst>
            </p:cNvPr>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r:id="rId7" imgW="204086" imgH="229597" progId="Equation.DSMT4">
                    <p:embed/>
                  </p:oleObj>
                </mc:Choice>
                <mc:Fallback>
                  <p:oleObj r:id="rId7" imgW="204086" imgH="229597" progId="Equation.DSMT4">
                    <p:embed/>
                    <p:pic>
                      <p:nvPicPr>
                        <p:cNvPr id="22" name="Object 8">
                          <a:extLst>
                            <a:ext uri="{FF2B5EF4-FFF2-40B4-BE49-F238E27FC236}">
                              <a16:creationId xmlns:a16="http://schemas.microsoft.com/office/drawing/2014/main" id="{95394790-9C30-4B64-9797-E4B881C5E141}"/>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 name="Rectangle 11">
            <a:extLst>
              <a:ext uri="{FF2B5EF4-FFF2-40B4-BE49-F238E27FC236}">
                <a16:creationId xmlns:a16="http://schemas.microsoft.com/office/drawing/2014/main" id="{DC71348C-ACCA-42B3-8718-F8A4F33FA634}"/>
              </a:ext>
            </a:extLst>
          </p:cNvPr>
          <p:cNvSpPr>
            <a:spLocks noChangeArrowheads="1"/>
          </p:cNvSpPr>
          <p:nvPr/>
        </p:nvSpPr>
        <p:spPr bwMode="auto">
          <a:xfrm>
            <a:off x="178291" y="5018849"/>
            <a:ext cx="3322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社会经验部分</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sp>
        <p:nvSpPr>
          <p:cNvPr id="28" name="Rectangle 12">
            <a:extLst>
              <a:ext uri="{FF2B5EF4-FFF2-40B4-BE49-F238E27FC236}">
                <a16:creationId xmlns:a16="http://schemas.microsoft.com/office/drawing/2014/main" id="{4684B0A5-A109-485A-B4AB-89EDDFE391FD}"/>
              </a:ext>
            </a:extLst>
          </p:cNvPr>
          <p:cNvSpPr>
            <a:spLocks noChangeArrowheads="1"/>
          </p:cNvSpPr>
          <p:nvPr/>
        </p:nvSpPr>
        <p:spPr bwMode="auto">
          <a:xfrm>
            <a:off x="178291" y="3384051"/>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前次迭代中自身的速度</a:t>
            </a:r>
            <a:r>
              <a:rPr lang="zh-CN" altLang="zh-CN" sz="2800" dirty="0">
                <a:ea typeface="楷体_GB2312" pitchFamily="1" charset="-122"/>
              </a:rPr>
              <a:t> </a:t>
            </a:r>
            <a:r>
              <a:rPr lang="zh-CN" altLang="zh-CN" sz="2800" b="1" dirty="0">
                <a:latin typeface="楷体_GB2312" pitchFamily="1" charset="-122"/>
                <a:ea typeface="楷体_GB2312" pitchFamily="1" charset="-122"/>
              </a:rPr>
              <a:t>    </a:t>
            </a:r>
          </a:p>
        </p:txBody>
      </p:sp>
      <p:sp>
        <p:nvSpPr>
          <p:cNvPr id="29" name="Rectangle 13">
            <a:extLst>
              <a:ext uri="{FF2B5EF4-FFF2-40B4-BE49-F238E27FC236}">
                <a16:creationId xmlns:a16="http://schemas.microsoft.com/office/drawing/2014/main" id="{17ED6A08-1231-4671-8B1D-70DE5913866B}"/>
              </a:ext>
            </a:extLst>
          </p:cNvPr>
          <p:cNvSpPr>
            <a:spLocks noChangeArrowheads="1"/>
          </p:cNvSpPr>
          <p:nvPr/>
        </p:nvSpPr>
        <p:spPr bwMode="auto">
          <a:xfrm>
            <a:off x="158864" y="4211563"/>
            <a:ext cx="314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自我认知部分</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sp>
        <p:nvSpPr>
          <p:cNvPr id="31" name="Rectangle 15">
            <a:extLst>
              <a:ext uri="{FF2B5EF4-FFF2-40B4-BE49-F238E27FC236}">
                <a16:creationId xmlns:a16="http://schemas.microsoft.com/office/drawing/2014/main" id="{B582FFAC-B4F8-42F2-AE88-CFB4F5B78633}"/>
              </a:ext>
            </a:extLst>
          </p:cNvPr>
          <p:cNvSpPr>
            <a:spLocks noChangeArrowheads="1"/>
          </p:cNvSpPr>
          <p:nvPr/>
        </p:nvSpPr>
        <p:spPr bwMode="auto">
          <a:xfrm>
            <a:off x="170500" y="2483371"/>
            <a:ext cx="689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粒子的速度更新主要由三部分组成：</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graphicFrame>
        <p:nvGraphicFramePr>
          <p:cNvPr id="35" name="Object 19">
            <a:extLst>
              <a:ext uri="{FF2B5EF4-FFF2-40B4-BE49-F238E27FC236}">
                <a16:creationId xmlns:a16="http://schemas.microsoft.com/office/drawing/2014/main" id="{CF53B17D-FFAE-4FBF-BD61-E10D0DFDAECE}"/>
              </a:ext>
            </a:extLst>
          </p:cNvPr>
          <p:cNvGraphicFramePr>
            <a:graphicFrameLocks noChangeAspect="1"/>
          </p:cNvGraphicFramePr>
          <p:nvPr/>
        </p:nvGraphicFramePr>
        <p:xfrm>
          <a:off x="3911228" y="3309439"/>
          <a:ext cx="692150" cy="593725"/>
        </p:xfrm>
        <a:graphic>
          <a:graphicData uri="http://schemas.openxmlformats.org/presentationml/2006/ole">
            <mc:AlternateContent xmlns:mc="http://schemas.openxmlformats.org/markup-compatibility/2006">
              <mc:Choice xmlns:v="urn:schemas-microsoft-com:vml" Requires="v">
                <p:oleObj r:id="rId9" imgW="6400800" imgH="5486400" progId="Equation.KSEE3">
                  <p:embed/>
                </p:oleObj>
              </mc:Choice>
              <mc:Fallback>
                <p:oleObj r:id="rId9" imgW="6400800" imgH="5486400" progId="Equation.KSEE3">
                  <p:embed/>
                  <p:pic>
                    <p:nvPicPr>
                      <p:cNvPr id="35" name="Object 19">
                        <a:extLst>
                          <a:ext uri="{FF2B5EF4-FFF2-40B4-BE49-F238E27FC236}">
                            <a16:creationId xmlns:a16="http://schemas.microsoft.com/office/drawing/2014/main" id="{CF53B17D-FFAE-4FBF-BD61-E10D0DFDAE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1228" y="3309439"/>
                        <a:ext cx="692150" cy="593725"/>
                      </a:xfrm>
                      <a:prstGeom prst="rect">
                        <a:avLst/>
                      </a:prstGeom>
                      <a:solidFill>
                        <a:schemeClr val="accent2"/>
                      </a:solidFill>
                      <a:ln>
                        <a:noFill/>
                      </a:ln>
                    </p:spPr>
                  </p:pic>
                </p:oleObj>
              </mc:Fallback>
            </mc:AlternateContent>
          </a:graphicData>
        </a:graphic>
      </p:graphicFrame>
      <p:graphicFrame>
        <p:nvGraphicFramePr>
          <p:cNvPr id="37" name="Object 21">
            <a:extLst>
              <a:ext uri="{FF2B5EF4-FFF2-40B4-BE49-F238E27FC236}">
                <a16:creationId xmlns:a16="http://schemas.microsoft.com/office/drawing/2014/main" id="{0BD58C01-C421-462E-9487-8498322631BD}"/>
              </a:ext>
            </a:extLst>
          </p:cNvPr>
          <p:cNvGraphicFramePr>
            <a:graphicFrameLocks noChangeAspect="1"/>
          </p:cNvGraphicFramePr>
          <p:nvPr/>
        </p:nvGraphicFramePr>
        <p:xfrm>
          <a:off x="840611" y="1763291"/>
          <a:ext cx="7178675" cy="552450"/>
        </p:xfrm>
        <a:graphic>
          <a:graphicData uri="http://schemas.openxmlformats.org/presentationml/2006/ole">
            <mc:AlternateContent xmlns:mc="http://schemas.openxmlformats.org/markup-compatibility/2006">
              <mc:Choice xmlns:v="urn:schemas-microsoft-com:vml" Requires="v">
                <p:oleObj name="Equation" r:id="rId11" imgW="3136680" imgH="241200" progId="Equation.DSMT4">
                  <p:embed/>
                </p:oleObj>
              </mc:Choice>
              <mc:Fallback>
                <p:oleObj name="Equation" r:id="rId11" imgW="3136680" imgH="241200" progId="Equation.DSMT4">
                  <p:embed/>
                  <p:pic>
                    <p:nvPicPr>
                      <p:cNvPr id="37" name="Object 21">
                        <a:extLst>
                          <a:ext uri="{FF2B5EF4-FFF2-40B4-BE49-F238E27FC236}">
                            <a16:creationId xmlns:a16="http://schemas.microsoft.com/office/drawing/2014/main" id="{0BD58C01-C421-462E-9487-8498322631BD}"/>
                          </a:ext>
                        </a:extLst>
                      </p:cNvPr>
                      <p:cNvPicPr>
                        <a:picLocks noChangeAspect="1" noChangeArrowheads="1"/>
                      </p:cNvPicPr>
                      <p:nvPr/>
                    </p:nvPicPr>
                    <p:blipFill>
                      <a:blip r:embed="rId12"/>
                      <a:srcRect/>
                      <a:stretch>
                        <a:fillRect/>
                      </a:stretch>
                    </p:blipFill>
                    <p:spPr bwMode="auto">
                      <a:xfrm>
                        <a:off x="840611" y="1763291"/>
                        <a:ext cx="7178675" cy="552450"/>
                      </a:xfrm>
                      <a:prstGeom prst="rect">
                        <a:avLst/>
                      </a:prstGeom>
                      <a:noFill/>
                      <a:ln>
                        <a:noFill/>
                      </a:ln>
                      <a:effectLst/>
                    </p:spPr>
                  </p:pic>
                </p:oleObj>
              </mc:Fallback>
            </mc:AlternateContent>
          </a:graphicData>
        </a:graphic>
      </p:graphicFrame>
      <p:graphicFrame>
        <p:nvGraphicFramePr>
          <p:cNvPr id="38" name="Object 22">
            <a:extLst>
              <a:ext uri="{FF2B5EF4-FFF2-40B4-BE49-F238E27FC236}">
                <a16:creationId xmlns:a16="http://schemas.microsoft.com/office/drawing/2014/main" id="{FC941440-D91A-46B6-BBF2-ED2043A32C13}"/>
              </a:ext>
            </a:extLst>
          </p:cNvPr>
          <p:cNvGraphicFramePr>
            <a:graphicFrameLocks noChangeAspect="1"/>
          </p:cNvGraphicFramePr>
          <p:nvPr/>
        </p:nvGraphicFramePr>
        <p:xfrm>
          <a:off x="2471068" y="4110998"/>
          <a:ext cx="2968625" cy="627062"/>
        </p:xfrm>
        <a:graphic>
          <a:graphicData uri="http://schemas.openxmlformats.org/presentationml/2006/ole">
            <mc:AlternateContent xmlns:mc="http://schemas.openxmlformats.org/markup-compatibility/2006">
              <mc:Choice xmlns:v="urn:schemas-microsoft-com:vml" Requires="v">
                <p:oleObj r:id="rId13" imgW="27432000" imgH="5791200" progId="Equation.KSEE3">
                  <p:embed/>
                </p:oleObj>
              </mc:Choice>
              <mc:Fallback>
                <p:oleObj r:id="rId13" imgW="27432000" imgH="5791200" progId="Equation.KSEE3">
                  <p:embed/>
                  <p:pic>
                    <p:nvPicPr>
                      <p:cNvPr id="38" name="Object 22">
                        <a:extLst>
                          <a:ext uri="{FF2B5EF4-FFF2-40B4-BE49-F238E27FC236}">
                            <a16:creationId xmlns:a16="http://schemas.microsoft.com/office/drawing/2014/main" id="{FC941440-D91A-46B6-BBF2-ED2043A3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71068" y="4110998"/>
                        <a:ext cx="2968625" cy="627062"/>
                      </a:xfrm>
                      <a:prstGeom prst="rect">
                        <a:avLst/>
                      </a:prstGeom>
                      <a:solidFill>
                        <a:schemeClr val="accent2"/>
                      </a:solidFill>
                      <a:ln>
                        <a:noFill/>
                      </a:ln>
                      <a:effectLst/>
                    </p:spPr>
                  </p:pic>
                </p:oleObj>
              </mc:Fallback>
            </mc:AlternateContent>
          </a:graphicData>
        </a:graphic>
      </p:graphicFrame>
      <p:graphicFrame>
        <p:nvGraphicFramePr>
          <p:cNvPr id="39" name="Object 23">
            <a:extLst>
              <a:ext uri="{FF2B5EF4-FFF2-40B4-BE49-F238E27FC236}">
                <a16:creationId xmlns:a16="http://schemas.microsoft.com/office/drawing/2014/main" id="{34D23B24-2655-43B7-852A-391791AB051E}"/>
              </a:ext>
            </a:extLst>
          </p:cNvPr>
          <p:cNvGraphicFramePr>
            <a:graphicFrameLocks noChangeAspect="1"/>
          </p:cNvGraphicFramePr>
          <p:nvPr/>
        </p:nvGraphicFramePr>
        <p:xfrm>
          <a:off x="2461637" y="4964874"/>
          <a:ext cx="2970213" cy="627062"/>
        </p:xfrm>
        <a:graphic>
          <a:graphicData uri="http://schemas.openxmlformats.org/presentationml/2006/ole">
            <mc:AlternateContent xmlns:mc="http://schemas.openxmlformats.org/markup-compatibility/2006">
              <mc:Choice xmlns:v="urn:schemas-microsoft-com:vml" Requires="v">
                <p:oleObj r:id="rId15" imgW="27432000" imgH="5791200" progId="Equation.KSEE3">
                  <p:embed/>
                </p:oleObj>
              </mc:Choice>
              <mc:Fallback>
                <p:oleObj r:id="rId15" imgW="27432000" imgH="5791200" progId="Equation.KSEE3">
                  <p:embed/>
                  <p:pic>
                    <p:nvPicPr>
                      <p:cNvPr id="39" name="Object 23">
                        <a:extLst>
                          <a:ext uri="{FF2B5EF4-FFF2-40B4-BE49-F238E27FC236}">
                            <a16:creationId xmlns:a16="http://schemas.microsoft.com/office/drawing/2014/main" id="{34D23B24-2655-43B7-852A-391791AB05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1637" y="4964874"/>
                        <a:ext cx="2970213" cy="627062"/>
                      </a:xfrm>
                      <a:prstGeom prst="rect">
                        <a:avLst/>
                      </a:prstGeom>
                      <a:solidFill>
                        <a:schemeClr val="accent2"/>
                      </a:solidFill>
                      <a:ln>
                        <a:noFill/>
                      </a:ln>
                      <a:effectLst/>
                    </p:spPr>
                  </p:pic>
                </p:oleObj>
              </mc:Fallback>
            </mc:AlternateContent>
          </a:graphicData>
        </a:graphic>
      </p:graphicFrame>
      <p:sp>
        <p:nvSpPr>
          <p:cNvPr id="40" name="标题 1">
            <a:extLst>
              <a:ext uri="{FF2B5EF4-FFF2-40B4-BE49-F238E27FC236}">
                <a16:creationId xmlns:a16="http://schemas.microsoft.com/office/drawing/2014/main" id="{999FE4E2-CF97-45E0-BF97-0F7B61DE5A6C}"/>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24" name="AutoShape 3">
            <a:extLst>
              <a:ext uri="{FF2B5EF4-FFF2-40B4-BE49-F238E27FC236}">
                <a16:creationId xmlns:a16="http://schemas.microsoft.com/office/drawing/2014/main" id="{058CF91A-29BB-4226-96A9-FBC9A3146E5B}"/>
              </a:ext>
            </a:extLst>
          </p:cNvPr>
          <p:cNvSpPr>
            <a:spLocks noChangeArrowheads="1"/>
          </p:cNvSpPr>
          <p:nvPr/>
        </p:nvSpPr>
        <p:spPr bwMode="auto">
          <a:xfrm>
            <a:off x="5580169" y="3026891"/>
            <a:ext cx="3458133" cy="3105150"/>
          </a:xfrm>
          <a:prstGeom prst="wedgeRoundRectCallout">
            <a:avLst>
              <a:gd name="adj1" fmla="val -56373"/>
              <a:gd name="adj2" fmla="val -9775"/>
              <a:gd name="adj3" fmla="val 16667"/>
            </a:avLst>
          </a:prstGeom>
          <a:blipFill dpi="0" rotWithShape="1">
            <a:blip r:embed="rId17"/>
            <a:srcRect/>
            <a:tile tx="0" ty="0" sx="100000" sy="100000" flip="none" algn="tl"/>
          </a:blip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800">
              <a:ea typeface="楷体_GB2312" pitchFamily="1" charset="-122"/>
            </a:endParaRPr>
          </a:p>
        </p:txBody>
      </p:sp>
      <p:grpSp>
        <p:nvGrpSpPr>
          <p:cNvPr id="41" name="Group 17">
            <a:extLst>
              <a:ext uri="{FF2B5EF4-FFF2-40B4-BE49-F238E27FC236}">
                <a16:creationId xmlns:a16="http://schemas.microsoft.com/office/drawing/2014/main" id="{A7029C50-29D6-49CA-A8AB-E5E523597EEC}"/>
              </a:ext>
            </a:extLst>
          </p:cNvPr>
          <p:cNvGrpSpPr>
            <a:grpSpLocks/>
          </p:cNvGrpSpPr>
          <p:nvPr/>
        </p:nvGrpSpPr>
        <p:grpSpPr bwMode="auto">
          <a:xfrm>
            <a:off x="6215947" y="3046173"/>
            <a:ext cx="2196323" cy="533400"/>
            <a:chOff x="0" y="0"/>
            <a:chExt cx="1530" cy="336"/>
          </a:xfrm>
        </p:grpSpPr>
        <p:sp>
          <p:nvSpPr>
            <p:cNvPr id="42" name="Rectangle 18">
              <a:extLst>
                <a:ext uri="{FF2B5EF4-FFF2-40B4-BE49-F238E27FC236}">
                  <a16:creationId xmlns:a16="http://schemas.microsoft.com/office/drawing/2014/main" id="{34F63D2C-D33E-40E9-B3FB-3DA06C3471AE}"/>
                </a:ext>
              </a:extLst>
            </p:cNvPr>
            <p:cNvSpPr>
              <a:spLocks noChangeArrowheads="1"/>
            </p:cNvSpPr>
            <p:nvPr/>
          </p:nvSpPr>
          <p:spPr bwMode="auto">
            <a:xfrm>
              <a:off x="0" y="9"/>
              <a:ext cx="153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solidFill>
                    <a:srgbClr val="FFFF00"/>
                  </a:solidFill>
                  <a:ea typeface="楷体_GB2312" pitchFamily="1" charset="-122"/>
                </a:rPr>
                <a:t>学习因子</a:t>
              </a:r>
              <a:r>
                <a:rPr lang="zh-CN" altLang="zh-CN" sz="2800" dirty="0">
                  <a:solidFill>
                    <a:srgbClr val="FFFF00"/>
                  </a:solidFill>
                  <a:ea typeface="楷体_GB2312" pitchFamily="1" charset="-122"/>
                </a:rPr>
                <a:t> </a:t>
              </a:r>
              <a:r>
                <a:rPr lang="zh-CN" altLang="zh-CN" sz="2800" b="1" dirty="0">
                  <a:solidFill>
                    <a:srgbClr val="FFFF00"/>
                  </a:solidFill>
                  <a:latin typeface="楷体_GB2312" pitchFamily="1" charset="-122"/>
                  <a:ea typeface="楷体_GB2312" pitchFamily="1" charset="-122"/>
                </a:rPr>
                <a:t>    </a:t>
              </a:r>
            </a:p>
          </p:txBody>
        </p:sp>
        <p:graphicFrame>
          <p:nvGraphicFramePr>
            <p:cNvPr id="43" name="Object 19">
              <a:extLst>
                <a:ext uri="{FF2B5EF4-FFF2-40B4-BE49-F238E27FC236}">
                  <a16:creationId xmlns:a16="http://schemas.microsoft.com/office/drawing/2014/main" id="{5F4FA971-3183-486D-AA08-A924A4C62471}"/>
                </a:ext>
              </a:extLst>
            </p:cNvPr>
            <p:cNvGraphicFramePr>
              <a:graphicFrameLocks noChangeAspect="1"/>
            </p:cNvGraphicFramePr>
            <p:nvPr/>
          </p:nvGraphicFramePr>
          <p:xfrm>
            <a:off x="1092" y="0"/>
            <a:ext cx="201" cy="329"/>
          </p:xfrm>
          <a:graphic>
            <a:graphicData uri="http://schemas.openxmlformats.org/presentationml/2006/ole">
              <mc:AlternateContent xmlns:mc="http://schemas.openxmlformats.org/markup-compatibility/2006">
                <mc:Choice xmlns:v="urn:schemas-microsoft-com:vml" Requires="v">
                  <p:oleObj r:id="rId18" imgW="140493" imgH="229897" progId="Equation.DSMT4">
                    <p:embed/>
                  </p:oleObj>
                </mc:Choice>
                <mc:Fallback>
                  <p:oleObj r:id="rId18" imgW="140493" imgH="229897" progId="Equation.DSMT4">
                    <p:embed/>
                    <p:pic>
                      <p:nvPicPr>
                        <p:cNvPr id="43" name="Object 19">
                          <a:extLst>
                            <a:ext uri="{FF2B5EF4-FFF2-40B4-BE49-F238E27FC236}">
                              <a16:creationId xmlns:a16="http://schemas.microsoft.com/office/drawing/2014/main" id="{5F4FA971-3183-486D-AA08-A924A4C62471}"/>
                            </a:ext>
                          </a:extLst>
                        </p:cNvPr>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1092" y="0"/>
                          <a:ext cx="201"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 name="Object 20">
            <a:extLst>
              <a:ext uri="{FF2B5EF4-FFF2-40B4-BE49-F238E27FC236}">
                <a16:creationId xmlns:a16="http://schemas.microsoft.com/office/drawing/2014/main" id="{FE42ED60-4A96-45A2-9E70-EDB0F39410B7}"/>
              </a:ext>
            </a:extLst>
          </p:cNvPr>
          <p:cNvGraphicFramePr>
            <a:graphicFrameLocks noChangeAspect="1"/>
          </p:cNvGraphicFramePr>
          <p:nvPr/>
        </p:nvGraphicFramePr>
        <p:xfrm>
          <a:off x="6791548" y="3491483"/>
          <a:ext cx="786657" cy="522287"/>
        </p:xfrm>
        <a:graphic>
          <a:graphicData uri="http://schemas.openxmlformats.org/presentationml/2006/ole">
            <mc:AlternateContent xmlns:mc="http://schemas.openxmlformats.org/markup-compatibility/2006">
              <mc:Choice xmlns:v="urn:schemas-microsoft-com:vml" Requires="v">
                <p:oleObj r:id="rId20" imgW="382161" imgH="229297" progId="Equation.DSMT4">
                  <p:embed/>
                </p:oleObj>
              </mc:Choice>
              <mc:Fallback>
                <p:oleObj r:id="rId20" imgW="382161" imgH="229297" progId="Equation.DSMT4">
                  <p:embed/>
                  <p:pic>
                    <p:nvPicPr>
                      <p:cNvPr id="44" name="Object 20">
                        <a:extLst>
                          <a:ext uri="{FF2B5EF4-FFF2-40B4-BE49-F238E27FC236}">
                            <a16:creationId xmlns:a16="http://schemas.microsoft.com/office/drawing/2014/main" id="{FE42ED60-4A96-45A2-9E70-EDB0F39410B7}"/>
                          </a:ext>
                        </a:extLst>
                      </p:cNvPr>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6791548" y="3491483"/>
                        <a:ext cx="786657" cy="522287"/>
                      </a:xfrm>
                      <a:prstGeom prst="rect">
                        <a:avLst/>
                      </a:prstGeom>
                      <a:noFill/>
                      <a:ln>
                        <a:noFill/>
                      </a:ln>
                      <a:effectLst/>
                    </p:spPr>
                  </p:pic>
                </p:oleObj>
              </mc:Fallback>
            </mc:AlternateContent>
          </a:graphicData>
        </a:graphic>
      </p:graphicFrame>
      <p:sp>
        <p:nvSpPr>
          <p:cNvPr id="45" name="Rectangle 21">
            <a:extLst>
              <a:ext uri="{FF2B5EF4-FFF2-40B4-BE49-F238E27FC236}">
                <a16:creationId xmlns:a16="http://schemas.microsoft.com/office/drawing/2014/main" id="{23A64F9A-0C6B-4D14-A74F-673171894259}"/>
              </a:ext>
            </a:extLst>
          </p:cNvPr>
          <p:cNvSpPr>
            <a:spLocks noChangeArrowheads="1"/>
          </p:cNvSpPr>
          <p:nvPr/>
        </p:nvSpPr>
        <p:spPr bwMode="auto">
          <a:xfrm>
            <a:off x="5711428" y="3904367"/>
            <a:ext cx="312153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solidFill>
                  <a:srgbClr val="FFFF00"/>
                </a:solidFill>
                <a:ea typeface="楷体_GB2312" pitchFamily="1" charset="-122"/>
              </a:rPr>
              <a:t>无私型粒子群算法</a:t>
            </a:r>
            <a:r>
              <a:rPr lang="zh-CN" altLang="zh-CN" sz="2800" dirty="0">
                <a:solidFill>
                  <a:srgbClr val="FFFF00"/>
                </a:solidFill>
                <a:ea typeface="楷体_GB2312" pitchFamily="1" charset="-122"/>
              </a:rPr>
              <a:t> </a:t>
            </a:r>
          </a:p>
        </p:txBody>
      </p:sp>
      <p:sp>
        <p:nvSpPr>
          <p:cNvPr id="46" name="Rectangle 22">
            <a:extLst>
              <a:ext uri="{FF2B5EF4-FFF2-40B4-BE49-F238E27FC236}">
                <a16:creationId xmlns:a16="http://schemas.microsoft.com/office/drawing/2014/main" id="{79B3DB13-D6C1-4FE7-8BDA-D25CA8EFE7DF}"/>
              </a:ext>
            </a:extLst>
          </p:cNvPr>
          <p:cNvSpPr>
            <a:spLocks noChangeArrowheads="1"/>
          </p:cNvSpPr>
          <p:nvPr/>
        </p:nvSpPr>
        <p:spPr bwMode="auto">
          <a:xfrm>
            <a:off x="5580169" y="4427587"/>
            <a:ext cx="33716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00FFFF"/>
                </a:solidFill>
                <a:ea typeface="楷体_GB2312" pitchFamily="1" charset="-122"/>
              </a:rPr>
              <a:t>“只有社会，没有自我”</a:t>
            </a:r>
            <a:endParaRPr lang="zh-CN" altLang="zh-CN" sz="2400" b="1" dirty="0">
              <a:solidFill>
                <a:srgbClr val="00FFFF"/>
              </a:solidFill>
              <a:latin typeface="楷体_GB2312" pitchFamily="1" charset="-122"/>
              <a:ea typeface="楷体_GB2312" pitchFamily="1" charset="-122"/>
            </a:endParaRPr>
          </a:p>
        </p:txBody>
      </p:sp>
      <p:sp>
        <p:nvSpPr>
          <p:cNvPr id="47" name="Rectangle 23">
            <a:extLst>
              <a:ext uri="{FF2B5EF4-FFF2-40B4-BE49-F238E27FC236}">
                <a16:creationId xmlns:a16="http://schemas.microsoft.com/office/drawing/2014/main" id="{1DFAAA99-D80D-4CF5-ABCD-E758A7179FC0}"/>
              </a:ext>
            </a:extLst>
          </p:cNvPr>
          <p:cNvSpPr>
            <a:spLocks noChangeArrowheads="1"/>
          </p:cNvSpPr>
          <p:nvPr/>
        </p:nvSpPr>
        <p:spPr bwMode="auto">
          <a:xfrm>
            <a:off x="5639420" y="4964742"/>
            <a:ext cx="36003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zh-CN" sz="2400" b="1" dirty="0">
                <a:solidFill>
                  <a:srgbClr val="FFFF00"/>
                </a:solidFill>
                <a:ea typeface="楷体_GB2312" pitchFamily="1" charset="-122"/>
              </a:rPr>
              <a:t>迅速丧失群体多样性，</a:t>
            </a:r>
          </a:p>
          <a:p>
            <a:pPr algn="ctr"/>
            <a:r>
              <a:rPr lang="zh-CN" altLang="zh-CN" sz="2400" b="1" dirty="0">
                <a:solidFill>
                  <a:srgbClr val="FFFF00"/>
                </a:solidFill>
                <a:ea typeface="楷体_GB2312" pitchFamily="1" charset="-122"/>
              </a:rPr>
              <a:t>易陷入局优而无法跳出．</a:t>
            </a:r>
          </a:p>
        </p:txBody>
      </p:sp>
    </p:spTree>
    <p:extLst>
      <p:ext uri="{BB962C8B-B14F-4D97-AF65-F5344CB8AC3E}">
        <p14:creationId xmlns:p14="http://schemas.microsoft.com/office/powerpoint/2010/main" val="1260137362"/>
      </p:ext>
    </p:extLst>
  </p:cSld>
  <p:clrMapOvr>
    <a:masterClrMapping/>
  </p:clrMapOvr>
  <p:transition spd="slow" advTm="18981">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1E30F9A0-6F58-4CC9-A41D-C573ED781635}"/>
              </a:ext>
            </a:extLst>
          </p:cNvPr>
          <p:cNvGrpSpPr>
            <a:grpSpLocks/>
          </p:cNvGrpSpPr>
          <p:nvPr/>
        </p:nvGrpSpPr>
        <p:grpSpPr bwMode="auto">
          <a:xfrm>
            <a:off x="158864" y="1043211"/>
            <a:ext cx="7913688" cy="539750"/>
            <a:chOff x="0" y="0"/>
            <a:chExt cx="4985" cy="340"/>
          </a:xfrm>
        </p:grpSpPr>
        <p:sp>
          <p:nvSpPr>
            <p:cNvPr id="14" name="Rectangle 5">
              <a:extLst>
                <a:ext uri="{FF2B5EF4-FFF2-40B4-BE49-F238E27FC236}">
                  <a16:creationId xmlns:a16="http://schemas.microsoft.com/office/drawing/2014/main" id="{17D726DD-F78F-4F10-8BF5-4B0ECED7412E}"/>
                </a:ext>
              </a:extLst>
            </p:cNvPr>
            <p:cNvSpPr>
              <a:spLocks noChangeArrowheads="1"/>
            </p:cNvSpPr>
            <p:nvPr/>
          </p:nvSpPr>
          <p:spPr bwMode="auto">
            <a:xfrm>
              <a:off x="0" y="0"/>
              <a:ext cx="49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latin typeface="Times New Roman" panose="02020603050405020304" pitchFamily="18" charset="0"/>
                  <a:ea typeface="楷体_GB2312" pitchFamily="1" charset="-122"/>
                </a:rPr>
                <a:t>  权重因子：惯性因子    、学习因子           </a:t>
              </a:r>
              <a:r>
                <a:rPr lang="zh-CN" altLang="en-US" sz="2800" dirty="0">
                  <a:latin typeface="Times New Roman" panose="02020603050405020304" pitchFamily="18" charset="0"/>
                  <a:ea typeface="楷体_GB2312" pitchFamily="1" charset="-122"/>
                </a:rPr>
                <a:t> </a:t>
              </a:r>
              <a:r>
                <a:rPr lang="zh-CN" altLang="en-US" sz="2800" b="1" dirty="0">
                  <a:latin typeface="Times New Roman" panose="02020603050405020304" pitchFamily="18" charset="0"/>
                  <a:ea typeface="楷体_GB2312" pitchFamily="1" charset="-122"/>
                </a:rPr>
                <a:t>     </a:t>
              </a:r>
            </a:p>
          </p:txBody>
        </p:sp>
        <p:graphicFrame>
          <p:nvGraphicFramePr>
            <p:cNvPr id="15" name="Object 6">
              <a:extLst>
                <a:ext uri="{FF2B5EF4-FFF2-40B4-BE49-F238E27FC236}">
                  <a16:creationId xmlns:a16="http://schemas.microsoft.com/office/drawing/2014/main" id="{D335A387-38AB-48F9-A450-F2DCE112DD88}"/>
                </a:ext>
              </a:extLst>
            </p:cNvPr>
            <p:cNvGraphicFramePr>
              <a:graphicFrameLocks noChangeAspect="1"/>
            </p:cNvGraphicFramePr>
            <p:nvPr/>
          </p:nvGraphicFramePr>
          <p:xfrm>
            <a:off x="2219" y="11"/>
            <a:ext cx="334" cy="329"/>
          </p:xfrm>
          <a:graphic>
            <a:graphicData uri="http://schemas.openxmlformats.org/presentationml/2006/ole">
              <mc:AlternateContent xmlns:mc="http://schemas.openxmlformats.org/markup-compatibility/2006">
                <mc:Choice xmlns:v="urn:schemas-microsoft-com:vml" Requires="v">
                  <p:oleObj name="Equation" r:id="rId3" imgW="3657600" imgH="3352800" progId="Equation.DSMT4">
                    <p:embed/>
                  </p:oleObj>
                </mc:Choice>
                <mc:Fallback>
                  <p:oleObj name="Equation" r:id="rId3" imgW="3657600" imgH="3352800" progId="Equation.DSMT4">
                    <p:embed/>
                    <p:pic>
                      <p:nvPicPr>
                        <p:cNvPr id="15" name="Object 6">
                          <a:extLst>
                            <a:ext uri="{FF2B5EF4-FFF2-40B4-BE49-F238E27FC236}">
                              <a16:creationId xmlns:a16="http://schemas.microsoft.com/office/drawing/2014/main" id="{D335A387-38AB-48F9-A450-F2DCE112DD88}"/>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219" y="11"/>
                          <a:ext cx="334" cy="329"/>
                        </a:xfrm>
                        <a:prstGeom prst="rect">
                          <a:avLst/>
                        </a:prstGeom>
                        <a:solidFill>
                          <a:schemeClr val="accent2"/>
                        </a:solidFill>
                        <a:ln>
                          <a:noFill/>
                        </a:ln>
                      </p:spPr>
                    </p:pic>
                  </p:oleObj>
                </mc:Fallback>
              </mc:AlternateContent>
            </a:graphicData>
          </a:graphic>
        </p:graphicFrame>
        <p:graphicFrame>
          <p:nvGraphicFramePr>
            <p:cNvPr id="16" name="Object 7">
              <a:extLst>
                <a:ext uri="{FF2B5EF4-FFF2-40B4-BE49-F238E27FC236}">
                  <a16:creationId xmlns:a16="http://schemas.microsoft.com/office/drawing/2014/main" id="{0CC2F945-66A2-4089-A374-103A6544451A}"/>
                </a:ext>
              </a:extLst>
            </p:cNvPr>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r:id="rId5" imgW="178497" imgH="229496" progId="Equation.DSMT4">
                    <p:embed/>
                  </p:oleObj>
                </mc:Choice>
                <mc:Fallback>
                  <p:oleObj r:id="rId5" imgW="178497" imgH="229496" progId="Equation.DSMT4">
                    <p:embed/>
                    <p:pic>
                      <p:nvPicPr>
                        <p:cNvPr id="16" name="Object 7">
                          <a:extLst>
                            <a:ext uri="{FF2B5EF4-FFF2-40B4-BE49-F238E27FC236}">
                              <a16:creationId xmlns:a16="http://schemas.microsoft.com/office/drawing/2014/main" id="{0CC2F945-66A2-4089-A374-103A6544451A}"/>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a:extLst>
                <a:ext uri="{FF2B5EF4-FFF2-40B4-BE49-F238E27FC236}">
                  <a16:creationId xmlns:a16="http://schemas.microsoft.com/office/drawing/2014/main" id="{95394790-9C30-4B64-9797-E4B881C5E141}"/>
                </a:ext>
              </a:extLst>
            </p:cNvPr>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r:id="rId7" imgW="204086" imgH="229597" progId="Equation.DSMT4">
                    <p:embed/>
                  </p:oleObj>
                </mc:Choice>
                <mc:Fallback>
                  <p:oleObj r:id="rId7" imgW="204086" imgH="229597" progId="Equation.DSMT4">
                    <p:embed/>
                    <p:pic>
                      <p:nvPicPr>
                        <p:cNvPr id="22" name="Object 8">
                          <a:extLst>
                            <a:ext uri="{FF2B5EF4-FFF2-40B4-BE49-F238E27FC236}">
                              <a16:creationId xmlns:a16="http://schemas.microsoft.com/office/drawing/2014/main" id="{95394790-9C30-4B64-9797-E4B881C5E141}"/>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 name="Rectangle 11">
            <a:extLst>
              <a:ext uri="{FF2B5EF4-FFF2-40B4-BE49-F238E27FC236}">
                <a16:creationId xmlns:a16="http://schemas.microsoft.com/office/drawing/2014/main" id="{DC71348C-ACCA-42B3-8718-F8A4F33FA634}"/>
              </a:ext>
            </a:extLst>
          </p:cNvPr>
          <p:cNvSpPr>
            <a:spLocks noChangeArrowheads="1"/>
          </p:cNvSpPr>
          <p:nvPr/>
        </p:nvSpPr>
        <p:spPr bwMode="auto">
          <a:xfrm>
            <a:off x="178291" y="5018849"/>
            <a:ext cx="3322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社会经验部分</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sp>
        <p:nvSpPr>
          <p:cNvPr id="28" name="Rectangle 12">
            <a:extLst>
              <a:ext uri="{FF2B5EF4-FFF2-40B4-BE49-F238E27FC236}">
                <a16:creationId xmlns:a16="http://schemas.microsoft.com/office/drawing/2014/main" id="{4684B0A5-A109-485A-B4AB-89EDDFE391FD}"/>
              </a:ext>
            </a:extLst>
          </p:cNvPr>
          <p:cNvSpPr>
            <a:spLocks noChangeArrowheads="1"/>
          </p:cNvSpPr>
          <p:nvPr/>
        </p:nvSpPr>
        <p:spPr bwMode="auto">
          <a:xfrm>
            <a:off x="178291" y="3384051"/>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前次迭代中自身的速度</a:t>
            </a:r>
            <a:r>
              <a:rPr lang="zh-CN" altLang="zh-CN" sz="2800" dirty="0">
                <a:ea typeface="楷体_GB2312" pitchFamily="1" charset="-122"/>
              </a:rPr>
              <a:t> </a:t>
            </a:r>
            <a:r>
              <a:rPr lang="zh-CN" altLang="zh-CN" sz="2800" b="1" dirty="0">
                <a:latin typeface="楷体_GB2312" pitchFamily="1" charset="-122"/>
                <a:ea typeface="楷体_GB2312" pitchFamily="1" charset="-122"/>
              </a:rPr>
              <a:t>    </a:t>
            </a:r>
          </a:p>
        </p:txBody>
      </p:sp>
      <p:sp>
        <p:nvSpPr>
          <p:cNvPr id="29" name="Rectangle 13">
            <a:extLst>
              <a:ext uri="{FF2B5EF4-FFF2-40B4-BE49-F238E27FC236}">
                <a16:creationId xmlns:a16="http://schemas.microsoft.com/office/drawing/2014/main" id="{17ED6A08-1231-4671-8B1D-70DE5913866B}"/>
              </a:ext>
            </a:extLst>
          </p:cNvPr>
          <p:cNvSpPr>
            <a:spLocks noChangeArrowheads="1"/>
          </p:cNvSpPr>
          <p:nvPr/>
        </p:nvSpPr>
        <p:spPr bwMode="auto">
          <a:xfrm>
            <a:off x="158864" y="4211563"/>
            <a:ext cx="314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自我认知部分</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sp>
        <p:nvSpPr>
          <p:cNvPr id="31" name="Rectangle 15">
            <a:extLst>
              <a:ext uri="{FF2B5EF4-FFF2-40B4-BE49-F238E27FC236}">
                <a16:creationId xmlns:a16="http://schemas.microsoft.com/office/drawing/2014/main" id="{B582FFAC-B4F8-42F2-AE88-CFB4F5B78633}"/>
              </a:ext>
            </a:extLst>
          </p:cNvPr>
          <p:cNvSpPr>
            <a:spLocks noChangeArrowheads="1"/>
          </p:cNvSpPr>
          <p:nvPr/>
        </p:nvSpPr>
        <p:spPr bwMode="auto">
          <a:xfrm>
            <a:off x="170500" y="2483371"/>
            <a:ext cx="689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粒子的速度更新主要由三部分组成：</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graphicFrame>
        <p:nvGraphicFramePr>
          <p:cNvPr id="35" name="Object 19">
            <a:extLst>
              <a:ext uri="{FF2B5EF4-FFF2-40B4-BE49-F238E27FC236}">
                <a16:creationId xmlns:a16="http://schemas.microsoft.com/office/drawing/2014/main" id="{CF53B17D-FFAE-4FBF-BD61-E10D0DFDAECE}"/>
              </a:ext>
            </a:extLst>
          </p:cNvPr>
          <p:cNvGraphicFramePr>
            <a:graphicFrameLocks noChangeAspect="1"/>
          </p:cNvGraphicFramePr>
          <p:nvPr/>
        </p:nvGraphicFramePr>
        <p:xfrm>
          <a:off x="3911228" y="3309439"/>
          <a:ext cx="692150" cy="593725"/>
        </p:xfrm>
        <a:graphic>
          <a:graphicData uri="http://schemas.openxmlformats.org/presentationml/2006/ole">
            <mc:AlternateContent xmlns:mc="http://schemas.openxmlformats.org/markup-compatibility/2006">
              <mc:Choice xmlns:v="urn:schemas-microsoft-com:vml" Requires="v">
                <p:oleObj r:id="rId9" imgW="6400800" imgH="5486400" progId="Equation.KSEE3">
                  <p:embed/>
                </p:oleObj>
              </mc:Choice>
              <mc:Fallback>
                <p:oleObj r:id="rId9" imgW="6400800" imgH="5486400" progId="Equation.KSEE3">
                  <p:embed/>
                  <p:pic>
                    <p:nvPicPr>
                      <p:cNvPr id="35" name="Object 19">
                        <a:extLst>
                          <a:ext uri="{FF2B5EF4-FFF2-40B4-BE49-F238E27FC236}">
                            <a16:creationId xmlns:a16="http://schemas.microsoft.com/office/drawing/2014/main" id="{CF53B17D-FFAE-4FBF-BD61-E10D0DFDAE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1228" y="3309439"/>
                        <a:ext cx="692150" cy="593725"/>
                      </a:xfrm>
                      <a:prstGeom prst="rect">
                        <a:avLst/>
                      </a:prstGeom>
                      <a:solidFill>
                        <a:schemeClr val="accent2"/>
                      </a:solidFill>
                      <a:ln>
                        <a:noFill/>
                      </a:ln>
                    </p:spPr>
                  </p:pic>
                </p:oleObj>
              </mc:Fallback>
            </mc:AlternateContent>
          </a:graphicData>
        </a:graphic>
      </p:graphicFrame>
      <p:graphicFrame>
        <p:nvGraphicFramePr>
          <p:cNvPr id="37" name="Object 21">
            <a:extLst>
              <a:ext uri="{FF2B5EF4-FFF2-40B4-BE49-F238E27FC236}">
                <a16:creationId xmlns:a16="http://schemas.microsoft.com/office/drawing/2014/main" id="{0BD58C01-C421-462E-9487-8498322631BD}"/>
              </a:ext>
            </a:extLst>
          </p:cNvPr>
          <p:cNvGraphicFramePr>
            <a:graphicFrameLocks noChangeAspect="1"/>
          </p:cNvGraphicFramePr>
          <p:nvPr/>
        </p:nvGraphicFramePr>
        <p:xfrm>
          <a:off x="840611" y="1763291"/>
          <a:ext cx="7178675" cy="552450"/>
        </p:xfrm>
        <a:graphic>
          <a:graphicData uri="http://schemas.openxmlformats.org/presentationml/2006/ole">
            <mc:AlternateContent xmlns:mc="http://schemas.openxmlformats.org/markup-compatibility/2006">
              <mc:Choice xmlns:v="urn:schemas-microsoft-com:vml" Requires="v">
                <p:oleObj name="Equation" r:id="rId11" imgW="3136680" imgH="241200" progId="Equation.DSMT4">
                  <p:embed/>
                </p:oleObj>
              </mc:Choice>
              <mc:Fallback>
                <p:oleObj name="Equation" r:id="rId11" imgW="3136680" imgH="241200" progId="Equation.DSMT4">
                  <p:embed/>
                  <p:pic>
                    <p:nvPicPr>
                      <p:cNvPr id="37" name="Object 21">
                        <a:extLst>
                          <a:ext uri="{FF2B5EF4-FFF2-40B4-BE49-F238E27FC236}">
                            <a16:creationId xmlns:a16="http://schemas.microsoft.com/office/drawing/2014/main" id="{0BD58C01-C421-462E-9487-8498322631BD}"/>
                          </a:ext>
                        </a:extLst>
                      </p:cNvPr>
                      <p:cNvPicPr>
                        <a:picLocks noChangeAspect="1" noChangeArrowheads="1"/>
                      </p:cNvPicPr>
                      <p:nvPr/>
                    </p:nvPicPr>
                    <p:blipFill>
                      <a:blip r:embed="rId12"/>
                      <a:srcRect/>
                      <a:stretch>
                        <a:fillRect/>
                      </a:stretch>
                    </p:blipFill>
                    <p:spPr bwMode="auto">
                      <a:xfrm>
                        <a:off x="840611" y="1763291"/>
                        <a:ext cx="7178675" cy="552450"/>
                      </a:xfrm>
                      <a:prstGeom prst="rect">
                        <a:avLst/>
                      </a:prstGeom>
                      <a:noFill/>
                      <a:ln>
                        <a:noFill/>
                      </a:ln>
                      <a:effectLst/>
                    </p:spPr>
                  </p:pic>
                </p:oleObj>
              </mc:Fallback>
            </mc:AlternateContent>
          </a:graphicData>
        </a:graphic>
      </p:graphicFrame>
      <p:graphicFrame>
        <p:nvGraphicFramePr>
          <p:cNvPr id="38" name="Object 22">
            <a:extLst>
              <a:ext uri="{FF2B5EF4-FFF2-40B4-BE49-F238E27FC236}">
                <a16:creationId xmlns:a16="http://schemas.microsoft.com/office/drawing/2014/main" id="{FC941440-D91A-46B6-BBF2-ED2043A32C13}"/>
              </a:ext>
            </a:extLst>
          </p:cNvPr>
          <p:cNvGraphicFramePr>
            <a:graphicFrameLocks noChangeAspect="1"/>
          </p:cNvGraphicFramePr>
          <p:nvPr/>
        </p:nvGraphicFramePr>
        <p:xfrm>
          <a:off x="2471068" y="4110998"/>
          <a:ext cx="2968625" cy="627062"/>
        </p:xfrm>
        <a:graphic>
          <a:graphicData uri="http://schemas.openxmlformats.org/presentationml/2006/ole">
            <mc:AlternateContent xmlns:mc="http://schemas.openxmlformats.org/markup-compatibility/2006">
              <mc:Choice xmlns:v="urn:schemas-microsoft-com:vml" Requires="v">
                <p:oleObj r:id="rId13" imgW="27432000" imgH="5791200" progId="Equation.KSEE3">
                  <p:embed/>
                </p:oleObj>
              </mc:Choice>
              <mc:Fallback>
                <p:oleObj r:id="rId13" imgW="27432000" imgH="5791200" progId="Equation.KSEE3">
                  <p:embed/>
                  <p:pic>
                    <p:nvPicPr>
                      <p:cNvPr id="38" name="Object 22">
                        <a:extLst>
                          <a:ext uri="{FF2B5EF4-FFF2-40B4-BE49-F238E27FC236}">
                            <a16:creationId xmlns:a16="http://schemas.microsoft.com/office/drawing/2014/main" id="{FC941440-D91A-46B6-BBF2-ED2043A3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71068" y="4110998"/>
                        <a:ext cx="2968625" cy="627062"/>
                      </a:xfrm>
                      <a:prstGeom prst="rect">
                        <a:avLst/>
                      </a:prstGeom>
                      <a:solidFill>
                        <a:schemeClr val="accent2"/>
                      </a:solidFill>
                      <a:ln>
                        <a:noFill/>
                      </a:ln>
                      <a:effectLst/>
                    </p:spPr>
                  </p:pic>
                </p:oleObj>
              </mc:Fallback>
            </mc:AlternateContent>
          </a:graphicData>
        </a:graphic>
      </p:graphicFrame>
      <p:graphicFrame>
        <p:nvGraphicFramePr>
          <p:cNvPr id="39" name="Object 23">
            <a:extLst>
              <a:ext uri="{FF2B5EF4-FFF2-40B4-BE49-F238E27FC236}">
                <a16:creationId xmlns:a16="http://schemas.microsoft.com/office/drawing/2014/main" id="{34D23B24-2655-43B7-852A-391791AB051E}"/>
              </a:ext>
            </a:extLst>
          </p:cNvPr>
          <p:cNvGraphicFramePr>
            <a:graphicFrameLocks noChangeAspect="1"/>
          </p:cNvGraphicFramePr>
          <p:nvPr/>
        </p:nvGraphicFramePr>
        <p:xfrm>
          <a:off x="2461637" y="4964874"/>
          <a:ext cx="2970213" cy="627062"/>
        </p:xfrm>
        <a:graphic>
          <a:graphicData uri="http://schemas.openxmlformats.org/presentationml/2006/ole">
            <mc:AlternateContent xmlns:mc="http://schemas.openxmlformats.org/markup-compatibility/2006">
              <mc:Choice xmlns:v="urn:schemas-microsoft-com:vml" Requires="v">
                <p:oleObj r:id="rId15" imgW="27432000" imgH="5791200" progId="Equation.KSEE3">
                  <p:embed/>
                </p:oleObj>
              </mc:Choice>
              <mc:Fallback>
                <p:oleObj r:id="rId15" imgW="27432000" imgH="5791200" progId="Equation.KSEE3">
                  <p:embed/>
                  <p:pic>
                    <p:nvPicPr>
                      <p:cNvPr id="39" name="Object 23">
                        <a:extLst>
                          <a:ext uri="{FF2B5EF4-FFF2-40B4-BE49-F238E27FC236}">
                            <a16:creationId xmlns:a16="http://schemas.microsoft.com/office/drawing/2014/main" id="{34D23B24-2655-43B7-852A-391791AB05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1637" y="4964874"/>
                        <a:ext cx="2970213" cy="627062"/>
                      </a:xfrm>
                      <a:prstGeom prst="rect">
                        <a:avLst/>
                      </a:prstGeom>
                      <a:solidFill>
                        <a:schemeClr val="accent2"/>
                      </a:solidFill>
                      <a:ln>
                        <a:noFill/>
                      </a:ln>
                      <a:effectLst/>
                    </p:spPr>
                  </p:pic>
                </p:oleObj>
              </mc:Fallback>
            </mc:AlternateContent>
          </a:graphicData>
        </a:graphic>
      </p:graphicFrame>
      <p:sp>
        <p:nvSpPr>
          <p:cNvPr id="40" name="标题 1">
            <a:extLst>
              <a:ext uri="{FF2B5EF4-FFF2-40B4-BE49-F238E27FC236}">
                <a16:creationId xmlns:a16="http://schemas.microsoft.com/office/drawing/2014/main" id="{999FE4E2-CF97-45E0-BF97-0F7B61DE5A6C}"/>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25" name="AutoShape 2">
            <a:extLst>
              <a:ext uri="{FF2B5EF4-FFF2-40B4-BE49-F238E27FC236}">
                <a16:creationId xmlns:a16="http://schemas.microsoft.com/office/drawing/2014/main" id="{551EB3C3-BB89-44A2-A0E8-A4BBAAA6C8A1}"/>
              </a:ext>
            </a:extLst>
          </p:cNvPr>
          <p:cNvSpPr>
            <a:spLocks noChangeArrowheads="1"/>
          </p:cNvSpPr>
          <p:nvPr/>
        </p:nvSpPr>
        <p:spPr bwMode="auto">
          <a:xfrm>
            <a:off x="5582047" y="3275460"/>
            <a:ext cx="3432355" cy="3207052"/>
          </a:xfrm>
          <a:prstGeom prst="wedgeRoundRectCallout">
            <a:avLst>
              <a:gd name="adj1" fmla="val -55806"/>
              <a:gd name="adj2" fmla="val 16316"/>
              <a:gd name="adj3" fmla="val 16667"/>
            </a:avLst>
          </a:prstGeom>
          <a:blipFill dpi="0" rotWithShape="1">
            <a:blip r:embed="rId17"/>
            <a:srcRect/>
            <a:tile tx="0" ty="0" sx="100000" sy="100000" flip="none" algn="tl"/>
          </a:blip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400">
              <a:ea typeface="楷体_GB2312" pitchFamily="1" charset="-122"/>
            </a:endParaRPr>
          </a:p>
        </p:txBody>
      </p:sp>
      <p:sp>
        <p:nvSpPr>
          <p:cNvPr id="26" name="Rectangle 17">
            <a:extLst>
              <a:ext uri="{FF2B5EF4-FFF2-40B4-BE49-F238E27FC236}">
                <a16:creationId xmlns:a16="http://schemas.microsoft.com/office/drawing/2014/main" id="{DA2193E5-9678-456A-A8CC-CE9A3D7861E4}"/>
              </a:ext>
            </a:extLst>
          </p:cNvPr>
          <p:cNvSpPr>
            <a:spLocks noChangeArrowheads="1"/>
          </p:cNvSpPr>
          <p:nvPr/>
        </p:nvSpPr>
        <p:spPr bwMode="auto">
          <a:xfrm>
            <a:off x="5699659" y="4355579"/>
            <a:ext cx="32521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FFFF00"/>
                </a:solidFill>
                <a:ea typeface="楷体_GB2312" pitchFamily="1" charset="-122"/>
              </a:rPr>
              <a:t>自我认知型粒子群算法</a:t>
            </a:r>
            <a:r>
              <a:rPr lang="zh-CN" altLang="zh-CN" sz="2400" dirty="0">
                <a:solidFill>
                  <a:srgbClr val="FFFF00"/>
                </a:solidFill>
                <a:ea typeface="楷体_GB2312" pitchFamily="1" charset="-122"/>
              </a:rPr>
              <a:t> </a:t>
            </a:r>
          </a:p>
        </p:txBody>
      </p:sp>
      <p:sp>
        <p:nvSpPr>
          <p:cNvPr id="30" name="Rectangle 18">
            <a:extLst>
              <a:ext uri="{FF2B5EF4-FFF2-40B4-BE49-F238E27FC236}">
                <a16:creationId xmlns:a16="http://schemas.microsoft.com/office/drawing/2014/main" id="{FBB4C1E9-AE11-4690-9D52-67C190D671E5}"/>
              </a:ext>
            </a:extLst>
          </p:cNvPr>
          <p:cNvSpPr>
            <a:spLocks noChangeArrowheads="1"/>
          </p:cNvSpPr>
          <p:nvPr/>
        </p:nvSpPr>
        <p:spPr bwMode="auto">
          <a:xfrm>
            <a:off x="5570172" y="4859635"/>
            <a:ext cx="323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00FFFF"/>
                </a:solidFill>
                <a:ea typeface="楷体_GB2312" pitchFamily="1" charset="-122"/>
              </a:rPr>
              <a:t>“只有自我，没有社会”</a:t>
            </a:r>
            <a:endParaRPr lang="zh-CN" altLang="zh-CN" sz="2400" b="1" dirty="0">
              <a:solidFill>
                <a:srgbClr val="00FFFF"/>
              </a:solidFill>
              <a:latin typeface="楷体_GB2312" pitchFamily="1" charset="-122"/>
              <a:ea typeface="楷体_GB2312" pitchFamily="1" charset="-122"/>
            </a:endParaRPr>
          </a:p>
        </p:txBody>
      </p:sp>
      <p:sp>
        <p:nvSpPr>
          <p:cNvPr id="32" name="Rectangle 19">
            <a:extLst>
              <a:ext uri="{FF2B5EF4-FFF2-40B4-BE49-F238E27FC236}">
                <a16:creationId xmlns:a16="http://schemas.microsoft.com/office/drawing/2014/main" id="{381356D2-4C32-47A3-A74B-3596CDD9FAA3}"/>
              </a:ext>
            </a:extLst>
          </p:cNvPr>
          <p:cNvSpPr>
            <a:spLocks noChangeArrowheads="1"/>
          </p:cNvSpPr>
          <p:nvPr/>
        </p:nvSpPr>
        <p:spPr bwMode="auto">
          <a:xfrm>
            <a:off x="5654056" y="5363691"/>
            <a:ext cx="336974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zh-CN" sz="2200" b="1" dirty="0">
                <a:solidFill>
                  <a:srgbClr val="00FFFF"/>
                </a:solidFill>
                <a:ea typeface="楷体_GB2312" pitchFamily="1" charset="-122"/>
              </a:rPr>
              <a:t>完全没有信息的社会共享，导致算法收敛速度缓慢</a:t>
            </a:r>
            <a:r>
              <a:rPr lang="zh-CN" altLang="zh-CN" sz="2200" dirty="0">
                <a:solidFill>
                  <a:srgbClr val="00FFFF"/>
                </a:solidFill>
                <a:ea typeface="楷体_GB2312" pitchFamily="1" charset="-122"/>
              </a:rPr>
              <a:t> </a:t>
            </a:r>
          </a:p>
        </p:txBody>
      </p:sp>
      <p:grpSp>
        <p:nvGrpSpPr>
          <p:cNvPr id="33" name="Group 20">
            <a:extLst>
              <a:ext uri="{FF2B5EF4-FFF2-40B4-BE49-F238E27FC236}">
                <a16:creationId xmlns:a16="http://schemas.microsoft.com/office/drawing/2014/main" id="{CAB17A03-C375-4A94-BCB1-F6FA0C3B8576}"/>
              </a:ext>
            </a:extLst>
          </p:cNvPr>
          <p:cNvGrpSpPr>
            <a:grpSpLocks/>
          </p:cNvGrpSpPr>
          <p:nvPr/>
        </p:nvGrpSpPr>
        <p:grpSpPr bwMode="auto">
          <a:xfrm>
            <a:off x="6471043" y="3347467"/>
            <a:ext cx="1616649" cy="522288"/>
            <a:chOff x="0" y="0"/>
            <a:chExt cx="1202" cy="329"/>
          </a:xfrm>
        </p:grpSpPr>
        <p:sp>
          <p:nvSpPr>
            <p:cNvPr id="34" name="Rectangle 21">
              <a:extLst>
                <a:ext uri="{FF2B5EF4-FFF2-40B4-BE49-F238E27FC236}">
                  <a16:creationId xmlns:a16="http://schemas.microsoft.com/office/drawing/2014/main" id="{3F953B02-A1FB-40E2-8E44-08B30A3D2C06}"/>
                </a:ext>
              </a:extLst>
            </p:cNvPr>
            <p:cNvSpPr>
              <a:spLocks noChangeArrowheads="1"/>
            </p:cNvSpPr>
            <p:nvPr/>
          </p:nvSpPr>
          <p:spPr bwMode="auto">
            <a:xfrm>
              <a:off x="0" y="27"/>
              <a:ext cx="12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0" b="1" dirty="0">
                  <a:solidFill>
                    <a:srgbClr val="FFFF00"/>
                  </a:solidFill>
                  <a:ea typeface="楷体_GB2312" pitchFamily="1" charset="-122"/>
                </a:rPr>
                <a:t>学习因子</a:t>
              </a:r>
              <a:r>
                <a:rPr lang="zh-CN" altLang="zh-CN" sz="2400" dirty="0">
                  <a:solidFill>
                    <a:srgbClr val="FFFF00"/>
                  </a:solidFill>
                  <a:ea typeface="楷体_GB2312" pitchFamily="1" charset="-122"/>
                </a:rPr>
                <a:t> </a:t>
              </a:r>
              <a:r>
                <a:rPr lang="zh-CN" altLang="zh-CN" sz="2400" b="1" dirty="0">
                  <a:solidFill>
                    <a:srgbClr val="FFFF00"/>
                  </a:solidFill>
                  <a:latin typeface="楷体_GB2312" pitchFamily="1" charset="-122"/>
                  <a:ea typeface="楷体_GB2312" pitchFamily="1" charset="-122"/>
                </a:rPr>
                <a:t>    </a:t>
              </a:r>
            </a:p>
          </p:txBody>
        </p:sp>
        <p:graphicFrame>
          <p:nvGraphicFramePr>
            <p:cNvPr id="36" name="Object 22">
              <a:extLst>
                <a:ext uri="{FF2B5EF4-FFF2-40B4-BE49-F238E27FC236}">
                  <a16:creationId xmlns:a16="http://schemas.microsoft.com/office/drawing/2014/main" id="{4FE056CB-5629-4CCB-997D-70AE2790A562}"/>
                </a:ext>
              </a:extLst>
            </p:cNvPr>
            <p:cNvGraphicFramePr>
              <a:graphicFrameLocks noChangeAspect="1"/>
            </p:cNvGraphicFramePr>
            <p:nvPr/>
          </p:nvGraphicFramePr>
          <p:xfrm>
            <a:off x="955" y="0"/>
            <a:ext cx="219" cy="329"/>
          </p:xfrm>
          <a:graphic>
            <a:graphicData uri="http://schemas.openxmlformats.org/presentationml/2006/ole">
              <mc:AlternateContent xmlns:mc="http://schemas.openxmlformats.org/markup-compatibility/2006">
                <mc:Choice xmlns:v="urn:schemas-microsoft-com:vml" Requires="v">
                  <p:oleObj r:id="rId18" imgW="153131" imgH="229697" progId="Equation.DSMT4">
                    <p:embed/>
                  </p:oleObj>
                </mc:Choice>
                <mc:Fallback>
                  <p:oleObj r:id="rId18" imgW="153131" imgH="229697" progId="Equation.DSMT4">
                    <p:embed/>
                    <p:pic>
                      <p:nvPicPr>
                        <p:cNvPr id="36" name="Object 22">
                          <a:extLst>
                            <a:ext uri="{FF2B5EF4-FFF2-40B4-BE49-F238E27FC236}">
                              <a16:creationId xmlns:a16="http://schemas.microsoft.com/office/drawing/2014/main" id="{4FE056CB-5629-4CCB-997D-70AE2790A562}"/>
                            </a:ext>
                          </a:extLst>
                        </p:cNvPr>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955" y="0"/>
                          <a:ext cx="219"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8" name="Object 23">
            <a:extLst>
              <a:ext uri="{FF2B5EF4-FFF2-40B4-BE49-F238E27FC236}">
                <a16:creationId xmlns:a16="http://schemas.microsoft.com/office/drawing/2014/main" id="{80E5A99B-ED1B-4F95-9429-CF6923E55724}"/>
              </a:ext>
            </a:extLst>
          </p:cNvPr>
          <p:cNvGraphicFramePr>
            <a:graphicFrameLocks noChangeAspect="1"/>
          </p:cNvGraphicFramePr>
          <p:nvPr/>
        </p:nvGraphicFramePr>
        <p:xfrm>
          <a:off x="6737747" y="3903164"/>
          <a:ext cx="898525" cy="522287"/>
        </p:xfrm>
        <a:graphic>
          <a:graphicData uri="http://schemas.openxmlformats.org/presentationml/2006/ole">
            <mc:AlternateContent xmlns:mc="http://schemas.openxmlformats.org/markup-compatibility/2006">
              <mc:Choice xmlns:v="urn:schemas-microsoft-com:vml" Requires="v">
                <p:oleObj r:id="rId20" imgW="394900" imgH="229297" progId="Equation.DSMT4">
                  <p:embed/>
                </p:oleObj>
              </mc:Choice>
              <mc:Fallback>
                <p:oleObj r:id="rId20" imgW="394900" imgH="229297" progId="Equation.DSMT4">
                  <p:embed/>
                  <p:pic>
                    <p:nvPicPr>
                      <p:cNvPr id="48" name="Object 23">
                        <a:extLst>
                          <a:ext uri="{FF2B5EF4-FFF2-40B4-BE49-F238E27FC236}">
                            <a16:creationId xmlns:a16="http://schemas.microsoft.com/office/drawing/2014/main" id="{80E5A99B-ED1B-4F95-9429-CF6923E55724}"/>
                          </a:ext>
                        </a:extLst>
                      </p:cNvPr>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6737747" y="3903164"/>
                        <a:ext cx="898525" cy="52228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4894065"/>
      </p:ext>
    </p:extLst>
  </p:cSld>
  <p:clrMapOvr>
    <a:masterClrMapping/>
  </p:clrMapOvr>
  <p:transition spd="slow" advTm="18981">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1E30F9A0-6F58-4CC9-A41D-C573ED781635}"/>
              </a:ext>
            </a:extLst>
          </p:cNvPr>
          <p:cNvGrpSpPr>
            <a:grpSpLocks/>
          </p:cNvGrpSpPr>
          <p:nvPr/>
        </p:nvGrpSpPr>
        <p:grpSpPr bwMode="auto">
          <a:xfrm>
            <a:off x="158864" y="1043211"/>
            <a:ext cx="7913688" cy="539750"/>
            <a:chOff x="0" y="0"/>
            <a:chExt cx="4985" cy="340"/>
          </a:xfrm>
        </p:grpSpPr>
        <p:sp>
          <p:nvSpPr>
            <p:cNvPr id="14" name="Rectangle 5">
              <a:extLst>
                <a:ext uri="{FF2B5EF4-FFF2-40B4-BE49-F238E27FC236}">
                  <a16:creationId xmlns:a16="http://schemas.microsoft.com/office/drawing/2014/main" id="{17D726DD-F78F-4F10-8BF5-4B0ECED7412E}"/>
                </a:ext>
              </a:extLst>
            </p:cNvPr>
            <p:cNvSpPr>
              <a:spLocks noChangeArrowheads="1"/>
            </p:cNvSpPr>
            <p:nvPr/>
          </p:nvSpPr>
          <p:spPr bwMode="auto">
            <a:xfrm>
              <a:off x="0" y="0"/>
              <a:ext cx="49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latin typeface="Times New Roman" panose="02020603050405020304" pitchFamily="18" charset="0"/>
                  <a:ea typeface="楷体_GB2312" pitchFamily="1" charset="-122"/>
                </a:rPr>
                <a:t>  权重因子：惯性因子    、学习因子           </a:t>
              </a:r>
              <a:r>
                <a:rPr lang="zh-CN" altLang="en-US" sz="2800" dirty="0">
                  <a:latin typeface="Times New Roman" panose="02020603050405020304" pitchFamily="18" charset="0"/>
                  <a:ea typeface="楷体_GB2312" pitchFamily="1" charset="-122"/>
                </a:rPr>
                <a:t> </a:t>
              </a:r>
              <a:r>
                <a:rPr lang="zh-CN" altLang="en-US" sz="2800" b="1" dirty="0">
                  <a:latin typeface="Times New Roman" panose="02020603050405020304" pitchFamily="18" charset="0"/>
                  <a:ea typeface="楷体_GB2312" pitchFamily="1" charset="-122"/>
                </a:rPr>
                <a:t>     </a:t>
              </a:r>
            </a:p>
          </p:txBody>
        </p:sp>
        <p:graphicFrame>
          <p:nvGraphicFramePr>
            <p:cNvPr id="15" name="Object 6">
              <a:extLst>
                <a:ext uri="{FF2B5EF4-FFF2-40B4-BE49-F238E27FC236}">
                  <a16:creationId xmlns:a16="http://schemas.microsoft.com/office/drawing/2014/main" id="{D335A387-38AB-48F9-A450-F2DCE112DD88}"/>
                </a:ext>
              </a:extLst>
            </p:cNvPr>
            <p:cNvGraphicFramePr>
              <a:graphicFrameLocks noChangeAspect="1"/>
            </p:cNvGraphicFramePr>
            <p:nvPr/>
          </p:nvGraphicFramePr>
          <p:xfrm>
            <a:off x="2219" y="11"/>
            <a:ext cx="334" cy="329"/>
          </p:xfrm>
          <a:graphic>
            <a:graphicData uri="http://schemas.openxmlformats.org/presentationml/2006/ole">
              <mc:AlternateContent xmlns:mc="http://schemas.openxmlformats.org/markup-compatibility/2006">
                <mc:Choice xmlns:v="urn:schemas-microsoft-com:vml" Requires="v">
                  <p:oleObj name="Equation" r:id="rId3" imgW="3657600" imgH="3352800" progId="Equation.DSMT4">
                    <p:embed/>
                  </p:oleObj>
                </mc:Choice>
                <mc:Fallback>
                  <p:oleObj name="Equation" r:id="rId3" imgW="3657600" imgH="3352800" progId="Equation.DSMT4">
                    <p:embed/>
                    <p:pic>
                      <p:nvPicPr>
                        <p:cNvPr id="15" name="Object 6">
                          <a:extLst>
                            <a:ext uri="{FF2B5EF4-FFF2-40B4-BE49-F238E27FC236}">
                              <a16:creationId xmlns:a16="http://schemas.microsoft.com/office/drawing/2014/main" id="{D335A387-38AB-48F9-A450-F2DCE112DD88}"/>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219" y="11"/>
                          <a:ext cx="334" cy="329"/>
                        </a:xfrm>
                        <a:prstGeom prst="rect">
                          <a:avLst/>
                        </a:prstGeom>
                        <a:solidFill>
                          <a:schemeClr val="accent2"/>
                        </a:solidFill>
                        <a:ln>
                          <a:noFill/>
                        </a:ln>
                      </p:spPr>
                    </p:pic>
                  </p:oleObj>
                </mc:Fallback>
              </mc:AlternateContent>
            </a:graphicData>
          </a:graphic>
        </p:graphicFrame>
        <p:graphicFrame>
          <p:nvGraphicFramePr>
            <p:cNvPr id="16" name="Object 7">
              <a:extLst>
                <a:ext uri="{FF2B5EF4-FFF2-40B4-BE49-F238E27FC236}">
                  <a16:creationId xmlns:a16="http://schemas.microsoft.com/office/drawing/2014/main" id="{0CC2F945-66A2-4089-A374-103A6544451A}"/>
                </a:ext>
              </a:extLst>
            </p:cNvPr>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r:id="rId5" imgW="178497" imgH="229496" progId="Equation.DSMT4">
                    <p:embed/>
                  </p:oleObj>
                </mc:Choice>
                <mc:Fallback>
                  <p:oleObj r:id="rId5" imgW="178497" imgH="229496" progId="Equation.DSMT4">
                    <p:embed/>
                    <p:pic>
                      <p:nvPicPr>
                        <p:cNvPr id="16" name="Object 7">
                          <a:extLst>
                            <a:ext uri="{FF2B5EF4-FFF2-40B4-BE49-F238E27FC236}">
                              <a16:creationId xmlns:a16="http://schemas.microsoft.com/office/drawing/2014/main" id="{0CC2F945-66A2-4089-A374-103A6544451A}"/>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a:extLst>
                <a:ext uri="{FF2B5EF4-FFF2-40B4-BE49-F238E27FC236}">
                  <a16:creationId xmlns:a16="http://schemas.microsoft.com/office/drawing/2014/main" id="{95394790-9C30-4B64-9797-E4B881C5E141}"/>
                </a:ext>
              </a:extLst>
            </p:cNvPr>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r:id="rId7" imgW="204086" imgH="229597" progId="Equation.DSMT4">
                    <p:embed/>
                  </p:oleObj>
                </mc:Choice>
                <mc:Fallback>
                  <p:oleObj r:id="rId7" imgW="204086" imgH="229597" progId="Equation.DSMT4">
                    <p:embed/>
                    <p:pic>
                      <p:nvPicPr>
                        <p:cNvPr id="22" name="Object 8">
                          <a:extLst>
                            <a:ext uri="{FF2B5EF4-FFF2-40B4-BE49-F238E27FC236}">
                              <a16:creationId xmlns:a16="http://schemas.microsoft.com/office/drawing/2014/main" id="{95394790-9C30-4B64-9797-E4B881C5E141}"/>
                            </a:ext>
                          </a:extLst>
                        </p:cNvPr>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 name="Rectangle 11">
            <a:extLst>
              <a:ext uri="{FF2B5EF4-FFF2-40B4-BE49-F238E27FC236}">
                <a16:creationId xmlns:a16="http://schemas.microsoft.com/office/drawing/2014/main" id="{DC71348C-ACCA-42B3-8718-F8A4F33FA634}"/>
              </a:ext>
            </a:extLst>
          </p:cNvPr>
          <p:cNvSpPr>
            <a:spLocks noChangeArrowheads="1"/>
          </p:cNvSpPr>
          <p:nvPr/>
        </p:nvSpPr>
        <p:spPr bwMode="auto">
          <a:xfrm>
            <a:off x="178291" y="5018849"/>
            <a:ext cx="3322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社会经验部分</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sp>
        <p:nvSpPr>
          <p:cNvPr id="28" name="Rectangle 12">
            <a:extLst>
              <a:ext uri="{FF2B5EF4-FFF2-40B4-BE49-F238E27FC236}">
                <a16:creationId xmlns:a16="http://schemas.microsoft.com/office/drawing/2014/main" id="{4684B0A5-A109-485A-B4AB-89EDDFE391FD}"/>
              </a:ext>
            </a:extLst>
          </p:cNvPr>
          <p:cNvSpPr>
            <a:spLocks noChangeArrowheads="1"/>
          </p:cNvSpPr>
          <p:nvPr/>
        </p:nvSpPr>
        <p:spPr bwMode="auto">
          <a:xfrm>
            <a:off x="178291" y="3384051"/>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前次迭代中自身的速度</a:t>
            </a:r>
            <a:r>
              <a:rPr lang="zh-CN" altLang="zh-CN" sz="2800" dirty="0">
                <a:ea typeface="楷体_GB2312" pitchFamily="1" charset="-122"/>
              </a:rPr>
              <a:t> </a:t>
            </a:r>
            <a:r>
              <a:rPr lang="zh-CN" altLang="zh-CN" sz="2800" b="1" dirty="0">
                <a:latin typeface="楷体_GB2312" pitchFamily="1" charset="-122"/>
                <a:ea typeface="楷体_GB2312" pitchFamily="1" charset="-122"/>
              </a:rPr>
              <a:t>    </a:t>
            </a:r>
          </a:p>
        </p:txBody>
      </p:sp>
      <p:sp>
        <p:nvSpPr>
          <p:cNvPr id="29" name="Rectangle 13">
            <a:extLst>
              <a:ext uri="{FF2B5EF4-FFF2-40B4-BE49-F238E27FC236}">
                <a16:creationId xmlns:a16="http://schemas.microsoft.com/office/drawing/2014/main" id="{17ED6A08-1231-4671-8B1D-70DE5913866B}"/>
              </a:ext>
            </a:extLst>
          </p:cNvPr>
          <p:cNvSpPr>
            <a:spLocks noChangeArrowheads="1"/>
          </p:cNvSpPr>
          <p:nvPr/>
        </p:nvSpPr>
        <p:spPr bwMode="auto">
          <a:xfrm>
            <a:off x="158864" y="4211563"/>
            <a:ext cx="314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自我认知部分</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sp>
        <p:nvSpPr>
          <p:cNvPr id="31" name="Rectangle 15">
            <a:extLst>
              <a:ext uri="{FF2B5EF4-FFF2-40B4-BE49-F238E27FC236}">
                <a16:creationId xmlns:a16="http://schemas.microsoft.com/office/drawing/2014/main" id="{B582FFAC-B4F8-42F2-AE88-CFB4F5B78633}"/>
              </a:ext>
            </a:extLst>
          </p:cNvPr>
          <p:cNvSpPr>
            <a:spLocks noChangeArrowheads="1"/>
          </p:cNvSpPr>
          <p:nvPr/>
        </p:nvSpPr>
        <p:spPr bwMode="auto">
          <a:xfrm>
            <a:off x="170500" y="2483371"/>
            <a:ext cx="689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dirty="0">
                <a:ea typeface="楷体_GB2312" pitchFamily="1" charset="-122"/>
              </a:rPr>
              <a:t>粒子的速度更新主要由三部分组成：</a:t>
            </a:r>
            <a:r>
              <a:rPr lang="zh-CN" altLang="zh-CN" sz="2800" dirty="0">
                <a:ea typeface="楷体_GB2312" pitchFamily="1" charset="-122"/>
              </a:rPr>
              <a:t> </a:t>
            </a:r>
            <a:r>
              <a:rPr lang="zh-CN" altLang="zh-CN" sz="2800" b="1" dirty="0">
                <a:latin typeface="楷体_GB2312" pitchFamily="1" charset="-122"/>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graphicFrame>
        <p:nvGraphicFramePr>
          <p:cNvPr id="35" name="Object 19">
            <a:extLst>
              <a:ext uri="{FF2B5EF4-FFF2-40B4-BE49-F238E27FC236}">
                <a16:creationId xmlns:a16="http://schemas.microsoft.com/office/drawing/2014/main" id="{CF53B17D-FFAE-4FBF-BD61-E10D0DFDAECE}"/>
              </a:ext>
            </a:extLst>
          </p:cNvPr>
          <p:cNvGraphicFramePr>
            <a:graphicFrameLocks noChangeAspect="1"/>
          </p:cNvGraphicFramePr>
          <p:nvPr/>
        </p:nvGraphicFramePr>
        <p:xfrm>
          <a:off x="3911228" y="3309439"/>
          <a:ext cx="692150" cy="593725"/>
        </p:xfrm>
        <a:graphic>
          <a:graphicData uri="http://schemas.openxmlformats.org/presentationml/2006/ole">
            <mc:AlternateContent xmlns:mc="http://schemas.openxmlformats.org/markup-compatibility/2006">
              <mc:Choice xmlns:v="urn:schemas-microsoft-com:vml" Requires="v">
                <p:oleObj r:id="rId9" imgW="6400800" imgH="5486400" progId="Equation.KSEE3">
                  <p:embed/>
                </p:oleObj>
              </mc:Choice>
              <mc:Fallback>
                <p:oleObj r:id="rId9" imgW="6400800" imgH="5486400" progId="Equation.KSEE3">
                  <p:embed/>
                  <p:pic>
                    <p:nvPicPr>
                      <p:cNvPr id="35" name="Object 19">
                        <a:extLst>
                          <a:ext uri="{FF2B5EF4-FFF2-40B4-BE49-F238E27FC236}">
                            <a16:creationId xmlns:a16="http://schemas.microsoft.com/office/drawing/2014/main" id="{CF53B17D-FFAE-4FBF-BD61-E10D0DFDAE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1228" y="3309439"/>
                        <a:ext cx="692150" cy="593725"/>
                      </a:xfrm>
                      <a:prstGeom prst="rect">
                        <a:avLst/>
                      </a:prstGeom>
                      <a:solidFill>
                        <a:schemeClr val="accent2"/>
                      </a:solidFill>
                      <a:ln>
                        <a:noFill/>
                      </a:ln>
                    </p:spPr>
                  </p:pic>
                </p:oleObj>
              </mc:Fallback>
            </mc:AlternateContent>
          </a:graphicData>
        </a:graphic>
      </p:graphicFrame>
      <p:graphicFrame>
        <p:nvGraphicFramePr>
          <p:cNvPr id="37" name="Object 21">
            <a:extLst>
              <a:ext uri="{FF2B5EF4-FFF2-40B4-BE49-F238E27FC236}">
                <a16:creationId xmlns:a16="http://schemas.microsoft.com/office/drawing/2014/main" id="{0BD58C01-C421-462E-9487-8498322631BD}"/>
              </a:ext>
            </a:extLst>
          </p:cNvPr>
          <p:cNvGraphicFramePr>
            <a:graphicFrameLocks noChangeAspect="1"/>
          </p:cNvGraphicFramePr>
          <p:nvPr/>
        </p:nvGraphicFramePr>
        <p:xfrm>
          <a:off x="840611" y="1763291"/>
          <a:ext cx="7178675" cy="552450"/>
        </p:xfrm>
        <a:graphic>
          <a:graphicData uri="http://schemas.openxmlformats.org/presentationml/2006/ole">
            <mc:AlternateContent xmlns:mc="http://schemas.openxmlformats.org/markup-compatibility/2006">
              <mc:Choice xmlns:v="urn:schemas-microsoft-com:vml" Requires="v">
                <p:oleObj name="Equation" r:id="rId11" imgW="3136680" imgH="241200" progId="Equation.DSMT4">
                  <p:embed/>
                </p:oleObj>
              </mc:Choice>
              <mc:Fallback>
                <p:oleObj name="Equation" r:id="rId11" imgW="3136680" imgH="241200" progId="Equation.DSMT4">
                  <p:embed/>
                  <p:pic>
                    <p:nvPicPr>
                      <p:cNvPr id="37" name="Object 21">
                        <a:extLst>
                          <a:ext uri="{FF2B5EF4-FFF2-40B4-BE49-F238E27FC236}">
                            <a16:creationId xmlns:a16="http://schemas.microsoft.com/office/drawing/2014/main" id="{0BD58C01-C421-462E-9487-8498322631BD}"/>
                          </a:ext>
                        </a:extLst>
                      </p:cNvPr>
                      <p:cNvPicPr>
                        <a:picLocks noChangeAspect="1" noChangeArrowheads="1"/>
                      </p:cNvPicPr>
                      <p:nvPr/>
                    </p:nvPicPr>
                    <p:blipFill>
                      <a:blip r:embed="rId12"/>
                      <a:srcRect/>
                      <a:stretch>
                        <a:fillRect/>
                      </a:stretch>
                    </p:blipFill>
                    <p:spPr bwMode="auto">
                      <a:xfrm>
                        <a:off x="840611" y="1763291"/>
                        <a:ext cx="7178675" cy="552450"/>
                      </a:xfrm>
                      <a:prstGeom prst="rect">
                        <a:avLst/>
                      </a:prstGeom>
                      <a:noFill/>
                      <a:ln>
                        <a:noFill/>
                      </a:ln>
                      <a:effectLst/>
                    </p:spPr>
                  </p:pic>
                </p:oleObj>
              </mc:Fallback>
            </mc:AlternateContent>
          </a:graphicData>
        </a:graphic>
      </p:graphicFrame>
      <p:graphicFrame>
        <p:nvGraphicFramePr>
          <p:cNvPr id="38" name="Object 22">
            <a:extLst>
              <a:ext uri="{FF2B5EF4-FFF2-40B4-BE49-F238E27FC236}">
                <a16:creationId xmlns:a16="http://schemas.microsoft.com/office/drawing/2014/main" id="{FC941440-D91A-46B6-BBF2-ED2043A32C13}"/>
              </a:ext>
            </a:extLst>
          </p:cNvPr>
          <p:cNvGraphicFramePr>
            <a:graphicFrameLocks noChangeAspect="1"/>
          </p:cNvGraphicFramePr>
          <p:nvPr/>
        </p:nvGraphicFramePr>
        <p:xfrm>
          <a:off x="2471068" y="4110998"/>
          <a:ext cx="2968625" cy="627062"/>
        </p:xfrm>
        <a:graphic>
          <a:graphicData uri="http://schemas.openxmlformats.org/presentationml/2006/ole">
            <mc:AlternateContent xmlns:mc="http://schemas.openxmlformats.org/markup-compatibility/2006">
              <mc:Choice xmlns:v="urn:schemas-microsoft-com:vml" Requires="v">
                <p:oleObj r:id="rId13" imgW="27432000" imgH="5791200" progId="Equation.KSEE3">
                  <p:embed/>
                </p:oleObj>
              </mc:Choice>
              <mc:Fallback>
                <p:oleObj r:id="rId13" imgW="27432000" imgH="5791200" progId="Equation.KSEE3">
                  <p:embed/>
                  <p:pic>
                    <p:nvPicPr>
                      <p:cNvPr id="38" name="Object 22">
                        <a:extLst>
                          <a:ext uri="{FF2B5EF4-FFF2-40B4-BE49-F238E27FC236}">
                            <a16:creationId xmlns:a16="http://schemas.microsoft.com/office/drawing/2014/main" id="{FC941440-D91A-46B6-BBF2-ED2043A32C1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71068" y="4110998"/>
                        <a:ext cx="2968625" cy="627062"/>
                      </a:xfrm>
                      <a:prstGeom prst="rect">
                        <a:avLst/>
                      </a:prstGeom>
                      <a:solidFill>
                        <a:schemeClr val="accent2"/>
                      </a:solidFill>
                      <a:ln>
                        <a:noFill/>
                      </a:ln>
                      <a:effectLst/>
                    </p:spPr>
                  </p:pic>
                </p:oleObj>
              </mc:Fallback>
            </mc:AlternateContent>
          </a:graphicData>
        </a:graphic>
      </p:graphicFrame>
      <p:graphicFrame>
        <p:nvGraphicFramePr>
          <p:cNvPr id="39" name="Object 23">
            <a:extLst>
              <a:ext uri="{FF2B5EF4-FFF2-40B4-BE49-F238E27FC236}">
                <a16:creationId xmlns:a16="http://schemas.microsoft.com/office/drawing/2014/main" id="{34D23B24-2655-43B7-852A-391791AB051E}"/>
              </a:ext>
            </a:extLst>
          </p:cNvPr>
          <p:cNvGraphicFramePr>
            <a:graphicFrameLocks noChangeAspect="1"/>
          </p:cNvGraphicFramePr>
          <p:nvPr/>
        </p:nvGraphicFramePr>
        <p:xfrm>
          <a:off x="2461637" y="4964874"/>
          <a:ext cx="2970213" cy="627062"/>
        </p:xfrm>
        <a:graphic>
          <a:graphicData uri="http://schemas.openxmlformats.org/presentationml/2006/ole">
            <mc:AlternateContent xmlns:mc="http://schemas.openxmlformats.org/markup-compatibility/2006">
              <mc:Choice xmlns:v="urn:schemas-microsoft-com:vml" Requires="v">
                <p:oleObj r:id="rId15" imgW="27432000" imgH="5791200" progId="Equation.KSEE3">
                  <p:embed/>
                </p:oleObj>
              </mc:Choice>
              <mc:Fallback>
                <p:oleObj r:id="rId15" imgW="27432000" imgH="5791200" progId="Equation.KSEE3">
                  <p:embed/>
                  <p:pic>
                    <p:nvPicPr>
                      <p:cNvPr id="39" name="Object 23">
                        <a:extLst>
                          <a:ext uri="{FF2B5EF4-FFF2-40B4-BE49-F238E27FC236}">
                            <a16:creationId xmlns:a16="http://schemas.microsoft.com/office/drawing/2014/main" id="{34D23B24-2655-43B7-852A-391791AB051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1637" y="4964874"/>
                        <a:ext cx="2970213" cy="627062"/>
                      </a:xfrm>
                      <a:prstGeom prst="rect">
                        <a:avLst/>
                      </a:prstGeom>
                      <a:solidFill>
                        <a:schemeClr val="accent2"/>
                      </a:solidFill>
                      <a:ln>
                        <a:noFill/>
                      </a:ln>
                      <a:effectLst/>
                    </p:spPr>
                  </p:pic>
                </p:oleObj>
              </mc:Fallback>
            </mc:AlternateContent>
          </a:graphicData>
        </a:graphic>
      </p:graphicFrame>
      <p:sp>
        <p:nvSpPr>
          <p:cNvPr id="40" name="标题 1">
            <a:extLst>
              <a:ext uri="{FF2B5EF4-FFF2-40B4-BE49-F238E27FC236}">
                <a16:creationId xmlns:a16="http://schemas.microsoft.com/office/drawing/2014/main" id="{999FE4E2-CF97-45E0-BF97-0F7B61DE5A6C}"/>
              </a:ext>
            </a:extLst>
          </p:cNvPr>
          <p:cNvSpPr>
            <a:spLocks noGrp="1"/>
          </p:cNvSpPr>
          <p:nvPr>
            <p:ph type="title"/>
          </p:nvPr>
        </p:nvSpPr>
        <p:spPr>
          <a:xfrm>
            <a:off x="0" y="147272"/>
            <a:ext cx="7939817" cy="607907"/>
          </a:xfrm>
        </p:spPr>
        <p:txBody>
          <a:bodyPr>
            <a:normAutofit fontScale="90000"/>
          </a:bodyPr>
          <a:lstStyle/>
          <a:p>
            <a:pPr>
              <a:spcBef>
                <a:spcPts val="0"/>
              </a:spcBef>
              <a:defRPr/>
            </a:pPr>
            <a:r>
              <a:rPr lang="zh-CN" altLang="en-US" sz="4400" b="1" dirty="0">
                <a:solidFill>
                  <a:schemeClr val="bg1"/>
                </a:solidFill>
                <a:latin typeface="微软雅黑" panose="020B0503020204020204" pitchFamily="34" charset="-122"/>
                <a:ea typeface="微软雅黑" panose="020B0503020204020204" pitchFamily="3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24" name="AutoShape 16">
            <a:extLst>
              <a:ext uri="{FF2B5EF4-FFF2-40B4-BE49-F238E27FC236}">
                <a16:creationId xmlns:a16="http://schemas.microsoft.com/office/drawing/2014/main" id="{B9831D67-4FB9-4A84-B01A-1D03DA23E57B}"/>
              </a:ext>
            </a:extLst>
          </p:cNvPr>
          <p:cNvSpPr>
            <a:spLocks/>
          </p:cNvSpPr>
          <p:nvPr/>
        </p:nvSpPr>
        <p:spPr bwMode="auto">
          <a:xfrm>
            <a:off x="5553922" y="4429125"/>
            <a:ext cx="179388" cy="900113"/>
          </a:xfrm>
          <a:prstGeom prst="rightBrace">
            <a:avLst>
              <a:gd name="adj1" fmla="val 41814"/>
              <a:gd name="adj2"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Rectangle 17">
            <a:extLst>
              <a:ext uri="{FF2B5EF4-FFF2-40B4-BE49-F238E27FC236}">
                <a16:creationId xmlns:a16="http://schemas.microsoft.com/office/drawing/2014/main" id="{4C90DCAE-A4FF-4032-B9C6-AC0890E50725}"/>
              </a:ext>
            </a:extLst>
          </p:cNvPr>
          <p:cNvSpPr>
            <a:spLocks noChangeArrowheads="1"/>
          </p:cNvSpPr>
          <p:nvPr/>
        </p:nvSpPr>
        <p:spPr bwMode="auto">
          <a:xfrm>
            <a:off x="5734897" y="4389428"/>
            <a:ext cx="338370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latin typeface="楷体_GB2312" pitchFamily="1" charset="-122"/>
                <a:ea typeface="楷体_GB2312" pitchFamily="1" charset="-122"/>
              </a:rPr>
              <a:t>c</a:t>
            </a:r>
            <a:r>
              <a:rPr lang="zh-CN" altLang="en-US" sz="2800" b="1" baseline="-25000" dirty="0">
                <a:latin typeface="楷体_GB2312" pitchFamily="1" charset="-122"/>
                <a:ea typeface="楷体_GB2312" pitchFamily="1" charset="-122"/>
              </a:rPr>
              <a:t>1</a:t>
            </a:r>
            <a:r>
              <a:rPr lang="zh-CN" altLang="en-US" sz="2800" b="1" dirty="0">
                <a:latin typeface="楷体_GB2312" pitchFamily="1" charset="-122"/>
                <a:ea typeface="楷体_GB2312" pitchFamily="1" charset="-122"/>
              </a:rPr>
              <a:t>,c</a:t>
            </a:r>
            <a:r>
              <a:rPr lang="zh-CN" altLang="en-US" sz="2800" b="1" baseline="-25000" dirty="0">
                <a:latin typeface="楷体_GB2312" pitchFamily="1" charset="-122"/>
                <a:ea typeface="楷体_GB2312" pitchFamily="1" charset="-122"/>
              </a:rPr>
              <a:t>2</a:t>
            </a:r>
            <a:r>
              <a:rPr lang="zh-CN" altLang="en-US" sz="2800" b="1" dirty="0">
                <a:latin typeface="楷体_GB2312" pitchFamily="1" charset="-122"/>
                <a:ea typeface="楷体_GB2312" pitchFamily="1" charset="-122"/>
              </a:rPr>
              <a:t>都不为0，称为</a:t>
            </a:r>
          </a:p>
          <a:p>
            <a:r>
              <a:rPr lang="zh-CN" altLang="en-US" sz="2800" b="1" dirty="0">
                <a:solidFill>
                  <a:schemeClr val="accent2"/>
                </a:solidFill>
                <a:latin typeface="楷体_GB2312" pitchFamily="1" charset="-122"/>
                <a:ea typeface="楷体_GB2312" pitchFamily="1" charset="-122"/>
              </a:rPr>
              <a:t>完全型粒子群算法 </a:t>
            </a:r>
            <a:r>
              <a:rPr lang="zh-CN" altLang="en-US" sz="2800" b="1" dirty="0">
                <a:solidFill>
                  <a:schemeClr val="bg1"/>
                </a:solidFill>
                <a:latin typeface="楷体_GB2312" pitchFamily="1" charset="-122"/>
                <a:ea typeface="楷体_GB2312" pitchFamily="1" charset="-122"/>
              </a:rPr>
              <a:t>    </a:t>
            </a:r>
          </a:p>
        </p:txBody>
      </p:sp>
      <p:sp>
        <p:nvSpPr>
          <p:cNvPr id="42" name="Rectangle 18">
            <a:extLst>
              <a:ext uri="{FF2B5EF4-FFF2-40B4-BE49-F238E27FC236}">
                <a16:creationId xmlns:a16="http://schemas.microsoft.com/office/drawing/2014/main" id="{F087F720-B5DB-467E-AC60-42B92E0EAB90}"/>
              </a:ext>
            </a:extLst>
          </p:cNvPr>
          <p:cNvSpPr>
            <a:spLocks noChangeArrowheads="1"/>
          </p:cNvSpPr>
          <p:nvPr/>
        </p:nvSpPr>
        <p:spPr bwMode="auto">
          <a:xfrm>
            <a:off x="261196" y="5675313"/>
            <a:ext cx="8690591" cy="984250"/>
          </a:xfrm>
          <a:prstGeom prst="rect">
            <a:avLst/>
          </a:prstGeom>
          <a:blipFill dpi="0" rotWithShape="1">
            <a:blip r:embed="rId17"/>
            <a:srcRect/>
            <a:tile tx="0" ty="0" sx="100000" sy="100000" flip="none" algn="tl"/>
          </a:blipFill>
          <a:ln w="38100">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zh-CN" sz="2800" b="1" dirty="0">
                <a:solidFill>
                  <a:schemeClr val="bg1"/>
                </a:solidFill>
                <a:ea typeface="楷体_GB2312" pitchFamily="1" charset="-122"/>
              </a:rPr>
              <a:t>完全型粒子群算法更容易保持收敛速度和搜索效果的均衡，是较好的选择．</a:t>
            </a:r>
            <a:r>
              <a:rPr lang="zh-CN" altLang="zh-CN" sz="2800" dirty="0">
                <a:solidFill>
                  <a:schemeClr val="bg1"/>
                </a:solidFill>
                <a:ea typeface="楷体_GB2312" pitchFamily="1" charset="-122"/>
              </a:rPr>
              <a:t> </a:t>
            </a:r>
            <a:r>
              <a:rPr lang="zh-CN" altLang="zh-CN" sz="2800" b="1" dirty="0">
                <a:solidFill>
                  <a:schemeClr val="bg1"/>
                </a:solidFill>
                <a:latin typeface="楷体_GB2312" pitchFamily="1" charset="-122"/>
                <a:ea typeface="楷体_GB2312" pitchFamily="1" charset="-122"/>
              </a:rPr>
              <a:t>    </a:t>
            </a:r>
          </a:p>
        </p:txBody>
      </p:sp>
    </p:spTree>
    <p:extLst>
      <p:ext uri="{BB962C8B-B14F-4D97-AF65-F5344CB8AC3E}">
        <p14:creationId xmlns:p14="http://schemas.microsoft.com/office/powerpoint/2010/main" val="3409500719"/>
      </p:ext>
    </p:extLst>
  </p:cSld>
  <p:clrMapOvr>
    <a:masterClrMapping/>
  </p:clrMapOvr>
  <p:transition spd="slow" advTm="18981">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第七讲 群体智能与进化计算</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39386" y="2699395"/>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进化计算</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2022/10/30</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83</a:t>
            </a:fld>
            <a:endParaRPr lang="zh-CN" altLang="en-US"/>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39386" y="3779515"/>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群体智能</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39386" y="1689636"/>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背景与意义</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2039020" y="4902845"/>
            <a:ext cx="5386610" cy="748878"/>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扩展研究</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3477540653"/>
      </p:ext>
    </p:extLst>
  </p:cSld>
  <p:clrMapOvr>
    <a:masterClrMapping/>
  </p:clrMapOvr>
  <p:transition spd="slow" advTm="18981">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84</a:t>
            </a:fld>
            <a:endParaRPr lang="zh-CN" altLang="en-US"/>
          </a:p>
        </p:txBody>
      </p:sp>
      <p:sp>
        <p:nvSpPr>
          <p:cNvPr id="2" name="日期占位符 1">
            <a:extLst>
              <a:ext uri="{FF2B5EF4-FFF2-40B4-BE49-F238E27FC236}">
                <a16:creationId xmlns:a16="http://schemas.microsoft.com/office/drawing/2014/main" id="{1EC4664A-708D-4CD6-81AB-90F9775EE10A}"/>
              </a:ext>
            </a:extLst>
          </p:cNvPr>
          <p:cNvSpPr>
            <a:spLocks noGrp="1"/>
          </p:cNvSpPr>
          <p:nvPr>
            <p:ph type="dt" sz="half" idx="10"/>
          </p:nvPr>
        </p:nvSpPr>
        <p:spPr/>
        <p:txBody>
          <a:bodyPr/>
          <a:lstStyle/>
          <a:p>
            <a:fld id="{01332B31-D6BF-4FD6-9F6A-88968FE6C5B2}" type="datetime1">
              <a:rPr lang="zh-CN" altLang="en-US" smtClean="0"/>
              <a:t>2022/10/30</a:t>
            </a:fld>
            <a:endParaRPr lang="zh-CN" altLang="en-US"/>
          </a:p>
        </p:txBody>
      </p:sp>
      <p:sp>
        <p:nvSpPr>
          <p:cNvPr id="6" name="标题 1">
            <a:extLst>
              <a:ext uri="{FF2B5EF4-FFF2-40B4-BE49-F238E27FC236}">
                <a16:creationId xmlns:a16="http://schemas.microsoft.com/office/drawing/2014/main" id="{15CED7A7-D56E-4677-9590-25E4B115388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大规模优化问题</a:t>
            </a:r>
          </a:p>
        </p:txBody>
      </p:sp>
      <p:sp>
        <p:nvSpPr>
          <p:cNvPr id="8" name="文本框 7">
            <a:extLst>
              <a:ext uri="{FF2B5EF4-FFF2-40B4-BE49-F238E27FC236}">
                <a16:creationId xmlns:a16="http://schemas.microsoft.com/office/drawing/2014/main" id="{6B173F6F-1772-4903-84B1-33FF74490454}"/>
              </a:ext>
            </a:extLst>
          </p:cNvPr>
          <p:cNvSpPr txBox="1"/>
          <p:nvPr/>
        </p:nvSpPr>
        <p:spPr>
          <a:xfrm>
            <a:off x="191395" y="1048760"/>
            <a:ext cx="6600153" cy="425758"/>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大数据环境下优化问题的维度急剧增长</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2F26EDEF-2FEF-4C79-AA1C-29DC876D3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13" y="1590278"/>
            <a:ext cx="3134466" cy="1800200"/>
          </a:xfrm>
          <a:prstGeom prst="rect">
            <a:avLst/>
          </a:prstGeom>
        </p:spPr>
      </p:pic>
      <p:sp>
        <p:nvSpPr>
          <p:cNvPr id="10" name="文本框 9">
            <a:extLst>
              <a:ext uri="{FF2B5EF4-FFF2-40B4-BE49-F238E27FC236}">
                <a16:creationId xmlns:a16="http://schemas.microsoft.com/office/drawing/2014/main" id="{FD14ADF9-FB67-4512-8A60-F16552BFC939}"/>
              </a:ext>
            </a:extLst>
          </p:cNvPr>
          <p:cNvSpPr txBox="1"/>
          <p:nvPr/>
        </p:nvSpPr>
        <p:spPr>
          <a:xfrm>
            <a:off x="1121564" y="3392288"/>
            <a:ext cx="158417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社区发现</a:t>
            </a:r>
          </a:p>
        </p:txBody>
      </p:sp>
      <p:pic>
        <p:nvPicPr>
          <p:cNvPr id="12" name="图片 11">
            <a:extLst>
              <a:ext uri="{FF2B5EF4-FFF2-40B4-BE49-F238E27FC236}">
                <a16:creationId xmlns:a16="http://schemas.microsoft.com/office/drawing/2014/main" id="{1916EE2E-88A9-40C4-9723-4B3822EA6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379" y="1717120"/>
            <a:ext cx="2828925" cy="1609725"/>
          </a:xfrm>
          <a:prstGeom prst="rect">
            <a:avLst/>
          </a:prstGeom>
        </p:spPr>
      </p:pic>
      <p:sp>
        <p:nvSpPr>
          <p:cNvPr id="13" name="文本框 12">
            <a:extLst>
              <a:ext uri="{FF2B5EF4-FFF2-40B4-BE49-F238E27FC236}">
                <a16:creationId xmlns:a16="http://schemas.microsoft.com/office/drawing/2014/main" id="{94AC2C0C-54C6-4882-8E45-D5B48D4C1582}"/>
              </a:ext>
            </a:extLst>
          </p:cNvPr>
          <p:cNvSpPr txBox="1"/>
          <p:nvPr/>
        </p:nvSpPr>
        <p:spPr>
          <a:xfrm>
            <a:off x="4084863" y="3384781"/>
            <a:ext cx="158417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特征选择</a:t>
            </a:r>
          </a:p>
        </p:txBody>
      </p:sp>
      <p:pic>
        <p:nvPicPr>
          <p:cNvPr id="15" name="图片 14">
            <a:extLst>
              <a:ext uri="{FF2B5EF4-FFF2-40B4-BE49-F238E27FC236}">
                <a16:creationId xmlns:a16="http://schemas.microsoft.com/office/drawing/2014/main" id="{24B64E15-09CF-4033-9B52-2992910C4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36" y="4033741"/>
            <a:ext cx="2667000" cy="1820314"/>
          </a:xfrm>
          <a:prstGeom prst="rect">
            <a:avLst/>
          </a:prstGeom>
        </p:spPr>
      </p:pic>
      <p:pic>
        <p:nvPicPr>
          <p:cNvPr id="17" name="图片 16">
            <a:extLst>
              <a:ext uri="{FF2B5EF4-FFF2-40B4-BE49-F238E27FC236}">
                <a16:creationId xmlns:a16="http://schemas.microsoft.com/office/drawing/2014/main" id="{EA868202-D73C-4E86-B33E-033BFEEBDB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5164" y="4033741"/>
            <a:ext cx="2590800" cy="1820314"/>
          </a:xfrm>
          <a:prstGeom prst="rect">
            <a:avLst/>
          </a:prstGeom>
        </p:spPr>
      </p:pic>
      <p:sp>
        <p:nvSpPr>
          <p:cNvPr id="18" name="文本框 17">
            <a:extLst>
              <a:ext uri="{FF2B5EF4-FFF2-40B4-BE49-F238E27FC236}">
                <a16:creationId xmlns:a16="http://schemas.microsoft.com/office/drawing/2014/main" id="{19B53BF5-0E81-4158-AC60-A8A10B3558F3}"/>
              </a:ext>
            </a:extLst>
          </p:cNvPr>
          <p:cNvSpPr txBox="1"/>
          <p:nvPr/>
        </p:nvSpPr>
        <p:spPr>
          <a:xfrm>
            <a:off x="742876" y="5845202"/>
            <a:ext cx="2051685"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神经网络参数优化</a:t>
            </a:r>
          </a:p>
        </p:txBody>
      </p:sp>
      <p:sp>
        <p:nvSpPr>
          <p:cNvPr id="19" name="文本框 18">
            <a:extLst>
              <a:ext uri="{FF2B5EF4-FFF2-40B4-BE49-F238E27FC236}">
                <a16:creationId xmlns:a16="http://schemas.microsoft.com/office/drawing/2014/main" id="{44F582E0-BD62-42EB-BBAC-0B0BDB86FA01}"/>
              </a:ext>
            </a:extLst>
          </p:cNvPr>
          <p:cNvSpPr txBox="1"/>
          <p:nvPr/>
        </p:nvSpPr>
        <p:spPr>
          <a:xfrm>
            <a:off x="4127252" y="5854217"/>
            <a:ext cx="129688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路网优化</a:t>
            </a:r>
          </a:p>
        </p:txBody>
      </p:sp>
      <p:pic>
        <p:nvPicPr>
          <p:cNvPr id="21" name="图片 20">
            <a:extLst>
              <a:ext uri="{FF2B5EF4-FFF2-40B4-BE49-F238E27FC236}">
                <a16:creationId xmlns:a16="http://schemas.microsoft.com/office/drawing/2014/main" id="{22398353-B48F-4C3B-A1B2-6E4B0EF872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2304" y="1678042"/>
            <a:ext cx="2622765" cy="1699552"/>
          </a:xfrm>
          <a:prstGeom prst="rect">
            <a:avLst/>
          </a:prstGeom>
        </p:spPr>
      </p:pic>
      <p:sp>
        <p:nvSpPr>
          <p:cNvPr id="22" name="文本框 21">
            <a:extLst>
              <a:ext uri="{FF2B5EF4-FFF2-40B4-BE49-F238E27FC236}">
                <a16:creationId xmlns:a16="http://schemas.microsoft.com/office/drawing/2014/main" id="{63C6226E-EF16-42EB-928B-2D7B3F00176F}"/>
              </a:ext>
            </a:extLst>
          </p:cNvPr>
          <p:cNvSpPr txBox="1"/>
          <p:nvPr/>
        </p:nvSpPr>
        <p:spPr>
          <a:xfrm>
            <a:off x="6703063" y="3422596"/>
            <a:ext cx="2075313"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滴滴车辆派遣优化</a:t>
            </a:r>
          </a:p>
        </p:txBody>
      </p:sp>
      <p:pic>
        <p:nvPicPr>
          <p:cNvPr id="24" name="图片 23">
            <a:extLst>
              <a:ext uri="{FF2B5EF4-FFF2-40B4-BE49-F238E27FC236}">
                <a16:creationId xmlns:a16="http://schemas.microsoft.com/office/drawing/2014/main" id="{DDB6C171-9FDC-4FFC-B71A-DC9C31FBB8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75109" y="4016522"/>
            <a:ext cx="2568371" cy="1828680"/>
          </a:xfrm>
          <a:prstGeom prst="rect">
            <a:avLst/>
          </a:prstGeom>
        </p:spPr>
      </p:pic>
      <p:sp>
        <p:nvSpPr>
          <p:cNvPr id="25" name="文本框 24">
            <a:extLst>
              <a:ext uri="{FF2B5EF4-FFF2-40B4-BE49-F238E27FC236}">
                <a16:creationId xmlns:a16="http://schemas.microsoft.com/office/drawing/2014/main" id="{9DDB89F2-CB77-4F33-86AE-B899112D82E0}"/>
              </a:ext>
            </a:extLst>
          </p:cNvPr>
          <p:cNvSpPr txBox="1"/>
          <p:nvPr/>
        </p:nvSpPr>
        <p:spPr>
          <a:xfrm>
            <a:off x="6631629" y="5845202"/>
            <a:ext cx="2088604"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云工作流调度优化</a:t>
            </a:r>
          </a:p>
        </p:txBody>
      </p:sp>
    </p:spTree>
    <p:extLst>
      <p:ext uri="{BB962C8B-B14F-4D97-AF65-F5344CB8AC3E}">
        <p14:creationId xmlns:p14="http://schemas.microsoft.com/office/powerpoint/2010/main" val="382700933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500"/>
                                        <p:tgtEl>
                                          <p:spTgt spid="1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arn(inVertical)">
                                      <p:cBhvr>
                                        <p:cTn id="52" dur="500"/>
                                        <p:tgtEl>
                                          <p:spTgt spid="24"/>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arn(inVertical)">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8" grpId="0"/>
      <p:bldP spid="19" grpId="0"/>
      <p:bldP spid="22" grpId="0"/>
      <p:bldP spid="2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85</a:t>
            </a:fld>
            <a:endParaRPr lang="zh-CN" altLang="en-US"/>
          </a:p>
        </p:txBody>
      </p:sp>
      <p:sp>
        <p:nvSpPr>
          <p:cNvPr id="6" name="日期占位符 5">
            <a:extLst>
              <a:ext uri="{FF2B5EF4-FFF2-40B4-BE49-F238E27FC236}">
                <a16:creationId xmlns:a16="http://schemas.microsoft.com/office/drawing/2014/main" id="{A45ED400-892B-4B39-9A3A-E9CACF6B81D5}"/>
              </a:ext>
            </a:extLst>
          </p:cNvPr>
          <p:cNvSpPr>
            <a:spLocks noGrp="1"/>
          </p:cNvSpPr>
          <p:nvPr>
            <p:ph type="dt" sz="half" idx="10"/>
          </p:nvPr>
        </p:nvSpPr>
        <p:spPr/>
        <p:txBody>
          <a:bodyPr/>
          <a:lstStyle/>
          <a:p>
            <a:fld id="{3BE7E8E8-A21F-4774-AA59-40C0088F9535}" type="datetime1">
              <a:rPr lang="zh-CN" altLang="en-US" smtClean="0"/>
              <a:t>2022/10/30</a:t>
            </a:fld>
            <a:endParaRPr lang="zh-CN" altLang="en-US"/>
          </a:p>
        </p:txBody>
      </p:sp>
      <p:sp>
        <p:nvSpPr>
          <p:cNvPr id="8" name="标题 1">
            <a:extLst>
              <a:ext uri="{FF2B5EF4-FFF2-40B4-BE49-F238E27FC236}">
                <a16:creationId xmlns:a16="http://schemas.microsoft.com/office/drawing/2014/main" id="{1062ED78-F995-4CC8-9A27-4F965E5DD5D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大规模优化问题带来的挑战</a:t>
            </a:r>
          </a:p>
        </p:txBody>
      </p:sp>
      <p:pic>
        <p:nvPicPr>
          <p:cNvPr id="9" name="图片 8">
            <a:extLst>
              <a:ext uri="{FF2B5EF4-FFF2-40B4-BE49-F238E27FC236}">
                <a16:creationId xmlns:a16="http://schemas.microsoft.com/office/drawing/2014/main" id="{4AEB2BA9-80BB-49B9-A235-FD83A8FA9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260" y="5562408"/>
            <a:ext cx="1938740" cy="1290143"/>
          </a:xfrm>
          <a:prstGeom prst="rect">
            <a:avLst/>
          </a:prstGeom>
        </p:spPr>
      </p:pic>
      <p:sp>
        <p:nvSpPr>
          <p:cNvPr id="11" name="标题 1">
            <a:extLst>
              <a:ext uri="{FF2B5EF4-FFF2-40B4-BE49-F238E27FC236}">
                <a16:creationId xmlns:a16="http://schemas.microsoft.com/office/drawing/2014/main" id="{3923B581-115A-45D1-8BF7-9A4250A9C2AC}"/>
              </a:ext>
            </a:extLst>
          </p:cNvPr>
          <p:cNvSpPr txBox="1">
            <a:spLocks/>
          </p:cNvSpPr>
          <p:nvPr/>
        </p:nvSpPr>
        <p:spPr>
          <a:xfrm>
            <a:off x="2429124" y="1661958"/>
            <a:ext cx="5945900" cy="62745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微软雅黑" pitchFamily="34" charset="-122"/>
                <a:cs typeface="+mj-cs"/>
              </a:defRPr>
            </a:lvl1pPr>
          </a:lstStyle>
          <a:p>
            <a:pPr algn="l"/>
            <a:r>
              <a:rPr lang="zh-CN" altLang="en-US" sz="3200" b="1" dirty="0">
                <a:solidFill>
                  <a:prstClr val="white"/>
                </a:solidFill>
                <a:latin typeface="黑体" panose="02010609060101010101" pitchFamily="49" charset="-122"/>
                <a:ea typeface="黑体" panose="02010609060101010101" pitchFamily="49" charset="-122"/>
                <a:cs typeface="SimHei" charset="-122"/>
              </a:rPr>
              <a:t>基于大数据的离散制造知识提取</a:t>
            </a:r>
          </a:p>
        </p:txBody>
      </p:sp>
      <p:sp>
        <p:nvSpPr>
          <p:cNvPr id="12" name="Rounded Rectangle 8">
            <a:extLst>
              <a:ext uri="{FF2B5EF4-FFF2-40B4-BE49-F238E27FC236}">
                <a16:creationId xmlns:a16="http://schemas.microsoft.com/office/drawing/2014/main" id="{21BA15EE-1604-4892-A82D-C0452173D597}"/>
              </a:ext>
            </a:extLst>
          </p:cNvPr>
          <p:cNvSpPr>
            <a:spLocks noChangeArrowheads="1"/>
          </p:cNvSpPr>
          <p:nvPr/>
        </p:nvSpPr>
        <p:spPr bwMode="auto">
          <a:xfrm>
            <a:off x="830357" y="1124775"/>
            <a:ext cx="8036594" cy="2821565"/>
          </a:xfrm>
          <a:prstGeom prst="roundRect">
            <a:avLst>
              <a:gd name="adj" fmla="val 0"/>
            </a:avLst>
          </a:prstGeom>
          <a:solidFill>
            <a:srgbClr val="E7EEF9"/>
          </a:solidFill>
          <a:ln>
            <a:noFill/>
          </a:ln>
          <a:extLst>
            <a:ext uri="{91240B29-F687-4F45-9708-019B960494DF}">
              <a14:hiddenLine xmlns:a14="http://schemas.microsoft.com/office/drawing/2010/main" w="9525">
                <a:solidFill>
                  <a:srgbClr val="000000"/>
                </a:solidFill>
                <a:prstDash val="sysDash"/>
                <a:round/>
                <a:headEnd/>
                <a:tailEnd/>
              </a14:hiddenLine>
            </a:ext>
          </a:extLst>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endParaRPr lang="en-US" altLang="zh-CN" sz="2200">
              <a:solidFill>
                <a:srgbClr val="C00000"/>
              </a:solidFill>
            </a:endParaRPr>
          </a:p>
        </p:txBody>
      </p:sp>
      <p:sp>
        <p:nvSpPr>
          <p:cNvPr id="13" name="TextBox 8">
            <a:extLst>
              <a:ext uri="{FF2B5EF4-FFF2-40B4-BE49-F238E27FC236}">
                <a16:creationId xmlns:a16="http://schemas.microsoft.com/office/drawing/2014/main" id="{106ED765-D8D1-436A-8026-F48140025684}"/>
              </a:ext>
            </a:extLst>
          </p:cNvPr>
          <p:cNvSpPr txBox="1">
            <a:spLocks noChangeArrowheads="1"/>
          </p:cNvSpPr>
          <p:nvPr/>
        </p:nvSpPr>
        <p:spPr bwMode="auto">
          <a:xfrm>
            <a:off x="61082" y="1726416"/>
            <a:ext cx="71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0" b="0" dirty="0"/>
              <a:t>挑战</a:t>
            </a:r>
          </a:p>
        </p:txBody>
      </p:sp>
      <p:sp>
        <p:nvSpPr>
          <p:cNvPr id="14" name="矩形 1">
            <a:extLst>
              <a:ext uri="{FF2B5EF4-FFF2-40B4-BE49-F238E27FC236}">
                <a16:creationId xmlns:a16="http://schemas.microsoft.com/office/drawing/2014/main" id="{ED311CD8-13C0-4F47-A6F4-009EDBEB323F}"/>
              </a:ext>
            </a:extLst>
          </p:cNvPr>
          <p:cNvSpPr>
            <a:spLocks noChangeArrowheads="1"/>
          </p:cNvSpPr>
          <p:nvPr/>
        </p:nvSpPr>
        <p:spPr bwMode="auto">
          <a:xfrm>
            <a:off x="1350139" y="1236180"/>
            <a:ext cx="6859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0" dirty="0">
                <a:solidFill>
                  <a:srgbClr val="C00000"/>
                </a:solidFill>
              </a:rPr>
              <a:t>大规模环境下优化问题的挑战</a:t>
            </a:r>
          </a:p>
        </p:txBody>
      </p:sp>
      <p:sp>
        <p:nvSpPr>
          <p:cNvPr id="15" name="Rounded Rectangle 8">
            <a:extLst>
              <a:ext uri="{FF2B5EF4-FFF2-40B4-BE49-F238E27FC236}">
                <a16:creationId xmlns:a16="http://schemas.microsoft.com/office/drawing/2014/main" id="{3B851E62-4AD9-4B03-834C-C97209DE2722}"/>
              </a:ext>
            </a:extLst>
          </p:cNvPr>
          <p:cNvSpPr>
            <a:spLocks noChangeArrowheads="1"/>
          </p:cNvSpPr>
          <p:nvPr/>
        </p:nvSpPr>
        <p:spPr bwMode="auto">
          <a:xfrm>
            <a:off x="918533" y="1821340"/>
            <a:ext cx="2520000" cy="540000"/>
          </a:xfrm>
          <a:prstGeom prst="roundRect">
            <a:avLst>
              <a:gd name="adj" fmla="val 50000"/>
            </a:avLst>
          </a:prstGeom>
          <a:solidFill>
            <a:schemeClr val="bg1"/>
          </a:solidFill>
          <a:ln w="28575">
            <a:solidFill>
              <a:srgbClr val="133381"/>
            </a:solidFill>
            <a:round/>
            <a:headEnd/>
            <a:tailE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800" dirty="0">
                <a:solidFill>
                  <a:srgbClr val="000000"/>
                </a:solidFill>
              </a:rPr>
              <a:t>局部最优区域宽且多</a:t>
            </a:r>
          </a:p>
        </p:txBody>
      </p:sp>
      <p:sp>
        <p:nvSpPr>
          <p:cNvPr id="16" name="Rounded Rectangle 8">
            <a:extLst>
              <a:ext uri="{FF2B5EF4-FFF2-40B4-BE49-F238E27FC236}">
                <a16:creationId xmlns:a16="http://schemas.microsoft.com/office/drawing/2014/main" id="{D3412275-9026-42C6-88F2-819EEFB2A6E1}"/>
              </a:ext>
            </a:extLst>
          </p:cNvPr>
          <p:cNvSpPr>
            <a:spLocks noChangeArrowheads="1"/>
          </p:cNvSpPr>
          <p:nvPr/>
        </p:nvSpPr>
        <p:spPr bwMode="auto">
          <a:xfrm>
            <a:off x="3593034" y="1821340"/>
            <a:ext cx="2520000" cy="540000"/>
          </a:xfrm>
          <a:prstGeom prst="roundRect">
            <a:avLst>
              <a:gd name="adj" fmla="val 50000"/>
            </a:avLst>
          </a:prstGeom>
          <a:solidFill>
            <a:schemeClr val="bg1"/>
          </a:solidFill>
          <a:ln w="28575">
            <a:solidFill>
              <a:srgbClr val="133381"/>
            </a:solidFill>
            <a:round/>
            <a:headEnd/>
            <a:tailE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a:lnSpc>
                <a:spcPct val="100000"/>
              </a:lnSpc>
              <a:spcBef>
                <a:spcPct val="0"/>
              </a:spcBef>
              <a:buNone/>
            </a:pPr>
            <a:r>
              <a:rPr lang="zh-CN" altLang="en-US" sz="1800" dirty="0">
                <a:solidFill>
                  <a:srgbClr val="000000"/>
                </a:solidFill>
              </a:rPr>
              <a:t>解空间指数式增长</a:t>
            </a:r>
          </a:p>
        </p:txBody>
      </p:sp>
      <p:sp>
        <p:nvSpPr>
          <p:cNvPr id="17" name="Rounded Rectangle 8">
            <a:extLst>
              <a:ext uri="{FF2B5EF4-FFF2-40B4-BE49-F238E27FC236}">
                <a16:creationId xmlns:a16="http://schemas.microsoft.com/office/drawing/2014/main" id="{72CB2B92-7DA9-426C-9F33-B17BCDC429F4}"/>
              </a:ext>
            </a:extLst>
          </p:cNvPr>
          <p:cNvSpPr>
            <a:spLocks noChangeArrowheads="1"/>
          </p:cNvSpPr>
          <p:nvPr/>
        </p:nvSpPr>
        <p:spPr bwMode="auto">
          <a:xfrm>
            <a:off x="6235703" y="1821340"/>
            <a:ext cx="2520000" cy="540000"/>
          </a:xfrm>
          <a:prstGeom prst="roundRect">
            <a:avLst>
              <a:gd name="adj" fmla="val 50000"/>
            </a:avLst>
          </a:prstGeom>
          <a:solidFill>
            <a:schemeClr val="bg1"/>
          </a:solidFill>
          <a:ln w="28575">
            <a:solidFill>
              <a:srgbClr val="133381"/>
            </a:solidFill>
            <a:round/>
            <a:headEnd/>
            <a:tailE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a:lnSpc>
                <a:spcPct val="100000"/>
              </a:lnSpc>
              <a:spcBef>
                <a:spcPct val="0"/>
              </a:spcBef>
              <a:buNone/>
            </a:pPr>
            <a:r>
              <a:rPr lang="zh-CN" altLang="en-US" sz="1800" dirty="0">
                <a:solidFill>
                  <a:srgbClr val="000000"/>
                </a:solidFill>
              </a:rPr>
              <a:t>时间复杂度急剧升高</a:t>
            </a:r>
            <a:endParaRPr lang="en-US" altLang="zh-CN" sz="1800" dirty="0">
              <a:solidFill>
                <a:srgbClr val="000000"/>
              </a:solidFill>
            </a:endParaRPr>
          </a:p>
        </p:txBody>
      </p:sp>
      <p:sp>
        <p:nvSpPr>
          <p:cNvPr id="18" name="TextBox 8">
            <a:extLst>
              <a:ext uri="{FF2B5EF4-FFF2-40B4-BE49-F238E27FC236}">
                <a16:creationId xmlns:a16="http://schemas.microsoft.com/office/drawing/2014/main" id="{97F90E60-A1F3-4558-9265-ED27229E8FCE}"/>
              </a:ext>
            </a:extLst>
          </p:cNvPr>
          <p:cNvSpPr txBox="1">
            <a:spLocks noChangeArrowheads="1"/>
          </p:cNvSpPr>
          <p:nvPr/>
        </p:nvSpPr>
        <p:spPr bwMode="auto">
          <a:xfrm>
            <a:off x="291301" y="2799533"/>
            <a:ext cx="250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0" b="0" dirty="0"/>
              <a:t>问题</a:t>
            </a:r>
          </a:p>
        </p:txBody>
      </p:sp>
      <p:grpSp>
        <p:nvGrpSpPr>
          <p:cNvPr id="20" name="组合 19">
            <a:extLst>
              <a:ext uri="{FF2B5EF4-FFF2-40B4-BE49-F238E27FC236}">
                <a16:creationId xmlns:a16="http://schemas.microsoft.com/office/drawing/2014/main" id="{25DB6730-EE12-4703-A59F-9964CB4CF5F0}"/>
              </a:ext>
            </a:extLst>
          </p:cNvPr>
          <p:cNvGrpSpPr/>
          <p:nvPr/>
        </p:nvGrpSpPr>
        <p:grpSpPr>
          <a:xfrm>
            <a:off x="4272851" y="3774337"/>
            <a:ext cx="612775" cy="584775"/>
            <a:chOff x="4111202" y="3981527"/>
            <a:chExt cx="612775" cy="584775"/>
          </a:xfrm>
        </p:grpSpPr>
        <p:sp>
          <p:nvSpPr>
            <p:cNvPr id="21" name="右箭头 14">
              <a:extLst>
                <a:ext uri="{FF2B5EF4-FFF2-40B4-BE49-F238E27FC236}">
                  <a16:creationId xmlns:a16="http://schemas.microsoft.com/office/drawing/2014/main" id="{D6F4BBFC-2FC5-4AC6-8173-5E5988FCC281}"/>
                </a:ext>
              </a:extLst>
            </p:cNvPr>
            <p:cNvSpPr/>
            <p:nvPr/>
          </p:nvSpPr>
          <p:spPr>
            <a:xfrm rot="5400000" flipV="1">
              <a:off x="4238202" y="4040290"/>
              <a:ext cx="358775" cy="612775"/>
            </a:xfrm>
            <a:prstGeom prst="rightArrow">
              <a:avLst>
                <a:gd name="adj1" fmla="val 50000"/>
                <a:gd name="adj2" fmla="val 65271"/>
              </a:avLst>
            </a:prstGeom>
            <a:solidFill>
              <a:schemeClr val="bg1">
                <a:lumMod val="75000"/>
              </a:schemeClr>
            </a:solidFill>
            <a:ln>
              <a:prstDash val="dash"/>
            </a:ln>
          </p:spPr>
          <p:style>
            <a:lnRef idx="1">
              <a:schemeClr val="dk1"/>
            </a:lnRef>
            <a:fillRef idx="2">
              <a:schemeClr val="dk1"/>
            </a:fillRef>
            <a:effectRef idx="1">
              <a:schemeClr val="dk1"/>
            </a:effectRef>
            <a:fontRef idx="minor">
              <a:schemeClr val="dk1"/>
            </a:fontRef>
          </p:style>
          <p:txBody>
            <a:bodyPr anchor="ctr"/>
            <a:lstStyle/>
            <a:p>
              <a:pPr algn="ctr" defTabSz="457200" eaLnBrk="1" fontAlgn="auto" hangingPunct="1">
                <a:spcBef>
                  <a:spcPts val="0"/>
                </a:spcBef>
                <a:spcAft>
                  <a:spcPts val="0"/>
                </a:spcAft>
                <a:defRPr/>
              </a:pPr>
              <a:endParaRPr lang="zh-CN" altLang="en-US" sz="1800" kern="0" dirty="0">
                <a:solidFill>
                  <a:prstClr val="black"/>
                </a:solidFill>
                <a:latin typeface="黑体" panose="02010609060101010101" pitchFamily="49" charset="-122"/>
                <a:ea typeface="黑体" panose="02010609060101010101" pitchFamily="49" charset="-122"/>
                <a:cs typeface="黑体"/>
              </a:endParaRPr>
            </a:p>
          </p:txBody>
        </p:sp>
        <p:sp>
          <p:nvSpPr>
            <p:cNvPr id="22" name="TextBox 62">
              <a:extLst>
                <a:ext uri="{FF2B5EF4-FFF2-40B4-BE49-F238E27FC236}">
                  <a16:creationId xmlns:a16="http://schemas.microsoft.com/office/drawing/2014/main" id="{6FEEE233-960B-4317-84EB-39A68CF514A7}"/>
                </a:ext>
              </a:extLst>
            </p:cNvPr>
            <p:cNvSpPr txBox="1">
              <a:spLocks noChangeArrowheads="1"/>
            </p:cNvSpPr>
            <p:nvPr/>
          </p:nvSpPr>
          <p:spPr bwMode="auto">
            <a:xfrm>
              <a:off x="4201566" y="3981527"/>
              <a:ext cx="40725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lnSpc>
                  <a:spcPct val="90000"/>
                </a:lnSpc>
                <a:spcBef>
                  <a:spcPts val="1000"/>
                </a:spcBef>
                <a:buFont typeface="ZapfDingbatsITC" charset="0"/>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charset="0"/>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charset="0"/>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charset="0"/>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charset="0"/>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charset="0"/>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charset="0"/>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charset="0"/>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charset="0"/>
                <a:buChar char="❖"/>
                <a:defRPr>
                  <a:solidFill>
                    <a:schemeClr val="tx1"/>
                  </a:solidFill>
                  <a:latin typeface="黑体" panose="02010609060101010101" pitchFamily="49" charset="-122"/>
                  <a:ea typeface="黑体" panose="02010609060101010101" pitchFamily="49" charset="-122"/>
                </a:defRPr>
              </a:lvl9pPr>
            </a:lstStyle>
            <a:p>
              <a:pPr>
                <a:lnSpc>
                  <a:spcPct val="100000"/>
                </a:lnSpc>
                <a:spcBef>
                  <a:spcPct val="0"/>
                </a:spcBef>
                <a:buFontTx/>
                <a:buNone/>
              </a:pPr>
              <a:r>
                <a:rPr lang="en-US" altLang="zh-CN" sz="3200" b="1" dirty="0">
                  <a:solidFill>
                    <a:srgbClr val="C00000"/>
                  </a:solidFill>
                </a:rPr>
                <a:t>✗</a:t>
              </a:r>
            </a:p>
          </p:txBody>
        </p:sp>
      </p:grpSp>
      <p:sp>
        <p:nvSpPr>
          <p:cNvPr id="23" name="Rounded Rectangle 8">
            <a:extLst>
              <a:ext uri="{FF2B5EF4-FFF2-40B4-BE49-F238E27FC236}">
                <a16:creationId xmlns:a16="http://schemas.microsoft.com/office/drawing/2014/main" id="{4BB1E96A-E1C9-4B76-912B-BD8F549B8F23}"/>
              </a:ext>
            </a:extLst>
          </p:cNvPr>
          <p:cNvSpPr>
            <a:spLocks noChangeArrowheads="1"/>
          </p:cNvSpPr>
          <p:nvPr/>
        </p:nvSpPr>
        <p:spPr bwMode="auto">
          <a:xfrm>
            <a:off x="918533" y="2799533"/>
            <a:ext cx="2520000" cy="1008000"/>
          </a:xfrm>
          <a:prstGeom prst="roundRect">
            <a:avLst>
              <a:gd name="adj" fmla="val 50000"/>
            </a:avLst>
          </a:prstGeom>
          <a:solidFill>
            <a:schemeClr val="bg1"/>
          </a:solidFill>
          <a:ln w="28575">
            <a:solidFill>
              <a:srgbClr val="133381"/>
            </a:solidFill>
            <a:round/>
            <a:headEnd/>
            <a:tailE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800" dirty="0">
                <a:solidFill>
                  <a:srgbClr val="000000"/>
                </a:solidFill>
              </a:rPr>
              <a:t>多样性不足</a:t>
            </a:r>
            <a:endParaRPr lang="en-US" altLang="zh-CN" sz="1800" dirty="0">
              <a:solidFill>
                <a:srgbClr val="000000"/>
              </a:solidFill>
            </a:endParaRPr>
          </a:p>
          <a:p>
            <a:pPr algn="ctr" eaLnBrk="1" hangingPunct="1">
              <a:lnSpc>
                <a:spcPct val="100000"/>
              </a:lnSpc>
              <a:spcBef>
                <a:spcPct val="0"/>
              </a:spcBef>
              <a:buFontTx/>
              <a:buNone/>
            </a:pPr>
            <a:r>
              <a:rPr lang="zh-CN" altLang="en-US" sz="1800" dirty="0">
                <a:solidFill>
                  <a:srgbClr val="000000"/>
                </a:solidFill>
              </a:rPr>
              <a:t>全局探索能力较低</a:t>
            </a:r>
            <a:endParaRPr lang="en-US" altLang="zh-CN" sz="1800" dirty="0">
              <a:solidFill>
                <a:srgbClr val="000000"/>
              </a:solidFill>
            </a:endParaRPr>
          </a:p>
          <a:p>
            <a:pPr algn="ctr" eaLnBrk="1" hangingPunct="1">
              <a:lnSpc>
                <a:spcPct val="100000"/>
              </a:lnSpc>
              <a:spcBef>
                <a:spcPct val="0"/>
              </a:spcBef>
              <a:buFontTx/>
              <a:buNone/>
            </a:pPr>
            <a:r>
              <a:rPr lang="zh-CN" altLang="en-US" sz="1800" dirty="0">
                <a:solidFill>
                  <a:srgbClr val="000000"/>
                </a:solidFill>
              </a:rPr>
              <a:t>容易陷入局部最优</a:t>
            </a:r>
          </a:p>
        </p:txBody>
      </p:sp>
      <p:sp>
        <p:nvSpPr>
          <p:cNvPr id="24" name="Rounded Rectangle 8">
            <a:extLst>
              <a:ext uri="{FF2B5EF4-FFF2-40B4-BE49-F238E27FC236}">
                <a16:creationId xmlns:a16="http://schemas.microsoft.com/office/drawing/2014/main" id="{F30292F6-D24B-45C3-AA6B-23796B094B71}"/>
              </a:ext>
            </a:extLst>
          </p:cNvPr>
          <p:cNvSpPr>
            <a:spLocks noChangeArrowheads="1"/>
          </p:cNvSpPr>
          <p:nvPr/>
        </p:nvSpPr>
        <p:spPr bwMode="auto">
          <a:xfrm>
            <a:off x="3593034" y="2799533"/>
            <a:ext cx="2520000" cy="1008000"/>
          </a:xfrm>
          <a:prstGeom prst="roundRect">
            <a:avLst>
              <a:gd name="adj" fmla="val 50000"/>
            </a:avLst>
          </a:prstGeom>
          <a:solidFill>
            <a:schemeClr val="bg1"/>
          </a:solidFill>
          <a:ln w="28575">
            <a:solidFill>
              <a:srgbClr val="133381"/>
            </a:solidFill>
            <a:round/>
            <a:headEnd/>
            <a:tailE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800" dirty="0">
                <a:solidFill>
                  <a:srgbClr val="000000"/>
                </a:solidFill>
              </a:rPr>
              <a:t>搜索效率较低</a:t>
            </a:r>
            <a:endParaRPr lang="en-US" altLang="zh-CN" sz="1800" dirty="0">
              <a:solidFill>
                <a:srgbClr val="000000"/>
              </a:solidFill>
            </a:endParaRPr>
          </a:p>
          <a:p>
            <a:pPr algn="ctr" eaLnBrk="1" hangingPunct="1">
              <a:lnSpc>
                <a:spcPct val="100000"/>
              </a:lnSpc>
              <a:spcBef>
                <a:spcPct val="0"/>
              </a:spcBef>
              <a:buFontTx/>
              <a:buNone/>
            </a:pPr>
            <a:r>
              <a:rPr lang="zh-CN" altLang="en-US" sz="1800" dirty="0">
                <a:solidFill>
                  <a:srgbClr val="000000"/>
                </a:solidFill>
              </a:rPr>
              <a:t>无法在有限资源下</a:t>
            </a:r>
            <a:endParaRPr lang="en-US" altLang="zh-CN" sz="1800" dirty="0">
              <a:solidFill>
                <a:srgbClr val="000000"/>
              </a:solidFill>
            </a:endParaRPr>
          </a:p>
          <a:p>
            <a:pPr algn="ctr" eaLnBrk="1" hangingPunct="1">
              <a:lnSpc>
                <a:spcPct val="100000"/>
              </a:lnSpc>
              <a:spcBef>
                <a:spcPct val="0"/>
              </a:spcBef>
              <a:buFontTx/>
              <a:buNone/>
            </a:pPr>
            <a:r>
              <a:rPr lang="zh-CN" altLang="en-US" sz="1800" dirty="0">
                <a:solidFill>
                  <a:srgbClr val="000000"/>
                </a:solidFill>
              </a:rPr>
              <a:t>获得高质量的最优解</a:t>
            </a:r>
          </a:p>
        </p:txBody>
      </p:sp>
      <p:sp>
        <p:nvSpPr>
          <p:cNvPr id="25" name="Rounded Rectangle 8">
            <a:extLst>
              <a:ext uri="{FF2B5EF4-FFF2-40B4-BE49-F238E27FC236}">
                <a16:creationId xmlns:a16="http://schemas.microsoft.com/office/drawing/2014/main" id="{5C73F931-9ED3-4D6F-8C88-DC7F21EF1B0E}"/>
              </a:ext>
            </a:extLst>
          </p:cNvPr>
          <p:cNvSpPr>
            <a:spLocks noChangeArrowheads="1"/>
          </p:cNvSpPr>
          <p:nvPr/>
        </p:nvSpPr>
        <p:spPr bwMode="auto">
          <a:xfrm>
            <a:off x="6235703" y="2799533"/>
            <a:ext cx="2520000" cy="1008000"/>
          </a:xfrm>
          <a:prstGeom prst="roundRect">
            <a:avLst>
              <a:gd name="adj" fmla="val 50000"/>
            </a:avLst>
          </a:prstGeom>
          <a:solidFill>
            <a:schemeClr val="bg1"/>
          </a:solidFill>
          <a:ln w="28575">
            <a:solidFill>
              <a:srgbClr val="133381"/>
            </a:solidFill>
            <a:round/>
            <a:headEnd/>
            <a:tailE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800" dirty="0">
                <a:solidFill>
                  <a:srgbClr val="000000"/>
                </a:solidFill>
              </a:rPr>
              <a:t>执行效率较低</a:t>
            </a:r>
            <a:endParaRPr lang="en-US" altLang="zh-CN" sz="1800" dirty="0">
              <a:solidFill>
                <a:srgbClr val="000000"/>
              </a:solidFill>
            </a:endParaRPr>
          </a:p>
          <a:p>
            <a:pPr algn="ctr" eaLnBrk="1" hangingPunct="1">
              <a:lnSpc>
                <a:spcPct val="100000"/>
              </a:lnSpc>
              <a:spcBef>
                <a:spcPct val="0"/>
              </a:spcBef>
              <a:buFontTx/>
              <a:buNone/>
            </a:pPr>
            <a:r>
              <a:rPr lang="zh-CN" altLang="en-US" sz="1800" dirty="0">
                <a:solidFill>
                  <a:srgbClr val="000000"/>
                </a:solidFill>
              </a:rPr>
              <a:t>无法在可接受时间范围内</a:t>
            </a:r>
            <a:endParaRPr lang="en-US" altLang="zh-CN" sz="1800" dirty="0">
              <a:solidFill>
                <a:srgbClr val="000000"/>
              </a:solidFill>
            </a:endParaRPr>
          </a:p>
          <a:p>
            <a:pPr algn="ctr" eaLnBrk="1" hangingPunct="1">
              <a:lnSpc>
                <a:spcPct val="100000"/>
              </a:lnSpc>
              <a:spcBef>
                <a:spcPct val="0"/>
              </a:spcBef>
              <a:buFontTx/>
              <a:buNone/>
            </a:pPr>
            <a:r>
              <a:rPr lang="zh-CN" altLang="en-US" sz="1800" dirty="0">
                <a:solidFill>
                  <a:srgbClr val="000000"/>
                </a:solidFill>
              </a:rPr>
              <a:t>获得高精度的最优解</a:t>
            </a:r>
          </a:p>
        </p:txBody>
      </p:sp>
      <p:sp>
        <p:nvSpPr>
          <p:cNvPr id="26" name="右箭头 19">
            <a:extLst>
              <a:ext uri="{FF2B5EF4-FFF2-40B4-BE49-F238E27FC236}">
                <a16:creationId xmlns:a16="http://schemas.microsoft.com/office/drawing/2014/main" id="{35E73D32-A1B2-4509-9002-F0F4A232C28D}"/>
              </a:ext>
            </a:extLst>
          </p:cNvPr>
          <p:cNvSpPr/>
          <p:nvPr/>
        </p:nvSpPr>
        <p:spPr>
          <a:xfrm rot="5400000">
            <a:off x="1991230" y="2166666"/>
            <a:ext cx="374607" cy="786410"/>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7200" eaLnBrk="1" fontAlgn="auto" hangingPunct="1">
              <a:spcBef>
                <a:spcPts val="0"/>
              </a:spcBef>
              <a:spcAft>
                <a:spcPts val="0"/>
              </a:spcAft>
              <a:defRPr/>
            </a:pPr>
            <a:endParaRPr lang="zh-CN" altLang="en-US" sz="1800" kern="0" dirty="0">
              <a:solidFill>
                <a:prstClr val="black"/>
              </a:solidFill>
              <a:latin typeface="黑体"/>
              <a:ea typeface="黑体"/>
              <a:cs typeface="黑体"/>
            </a:endParaRPr>
          </a:p>
        </p:txBody>
      </p:sp>
      <p:sp>
        <p:nvSpPr>
          <p:cNvPr id="27" name="右箭头 20">
            <a:extLst>
              <a:ext uri="{FF2B5EF4-FFF2-40B4-BE49-F238E27FC236}">
                <a16:creationId xmlns:a16="http://schemas.microsoft.com/office/drawing/2014/main" id="{146CC55A-4352-4960-93B7-26075AAAD20B}"/>
              </a:ext>
            </a:extLst>
          </p:cNvPr>
          <p:cNvSpPr/>
          <p:nvPr/>
        </p:nvSpPr>
        <p:spPr>
          <a:xfrm rot="5400000">
            <a:off x="4665731" y="2166666"/>
            <a:ext cx="374607" cy="786410"/>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7200" eaLnBrk="1" fontAlgn="auto" hangingPunct="1">
              <a:spcBef>
                <a:spcPts val="0"/>
              </a:spcBef>
              <a:spcAft>
                <a:spcPts val="0"/>
              </a:spcAft>
              <a:defRPr/>
            </a:pPr>
            <a:endParaRPr lang="zh-CN" altLang="en-US" sz="1800" kern="0" dirty="0">
              <a:solidFill>
                <a:prstClr val="black"/>
              </a:solidFill>
              <a:latin typeface="黑体"/>
              <a:ea typeface="黑体"/>
              <a:cs typeface="黑体"/>
            </a:endParaRPr>
          </a:p>
        </p:txBody>
      </p:sp>
      <p:sp>
        <p:nvSpPr>
          <p:cNvPr id="28" name="右箭头 21">
            <a:extLst>
              <a:ext uri="{FF2B5EF4-FFF2-40B4-BE49-F238E27FC236}">
                <a16:creationId xmlns:a16="http://schemas.microsoft.com/office/drawing/2014/main" id="{463864B4-C9F5-45A6-A618-17839D8253B1}"/>
              </a:ext>
            </a:extLst>
          </p:cNvPr>
          <p:cNvSpPr/>
          <p:nvPr/>
        </p:nvSpPr>
        <p:spPr>
          <a:xfrm rot="5400000">
            <a:off x="7308400" y="2166666"/>
            <a:ext cx="374607" cy="786410"/>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7200" eaLnBrk="1" fontAlgn="auto" hangingPunct="1">
              <a:spcBef>
                <a:spcPts val="0"/>
              </a:spcBef>
              <a:spcAft>
                <a:spcPts val="0"/>
              </a:spcAft>
              <a:defRPr/>
            </a:pPr>
            <a:endParaRPr lang="zh-CN" altLang="en-US" sz="1800" kern="0" dirty="0">
              <a:solidFill>
                <a:prstClr val="black"/>
              </a:solidFill>
              <a:latin typeface="黑体"/>
              <a:ea typeface="黑体"/>
              <a:cs typeface="黑体"/>
            </a:endParaRPr>
          </a:p>
        </p:txBody>
      </p:sp>
      <p:sp>
        <p:nvSpPr>
          <p:cNvPr id="29" name="Cloud Callout 15">
            <a:extLst>
              <a:ext uri="{FF2B5EF4-FFF2-40B4-BE49-F238E27FC236}">
                <a16:creationId xmlns:a16="http://schemas.microsoft.com/office/drawing/2014/main" id="{C8D96F52-D026-4438-8784-CC8CBE1E9F53}"/>
              </a:ext>
            </a:extLst>
          </p:cNvPr>
          <p:cNvSpPr>
            <a:spLocks noChangeArrowheads="1"/>
          </p:cNvSpPr>
          <p:nvPr/>
        </p:nvSpPr>
        <p:spPr bwMode="auto">
          <a:xfrm flipH="1">
            <a:off x="412538" y="5095162"/>
            <a:ext cx="6817021" cy="994076"/>
          </a:xfrm>
          <a:prstGeom prst="cloudCallout">
            <a:avLst>
              <a:gd name="adj1" fmla="val -61380"/>
              <a:gd name="adj2" fmla="val 3788"/>
            </a:avLst>
          </a:prstGeom>
          <a:solidFill>
            <a:srgbClr val="FFFF99"/>
          </a:solidFill>
          <a:ln w="12700">
            <a:solidFill>
              <a:srgbClr val="993300"/>
            </a:solidFill>
            <a:round/>
            <a:headEnd/>
            <a:tailEnd/>
          </a:ln>
        </p:spPr>
        <p:txBody>
          <a:bodyPr wrap="none" anchor="ctr"/>
          <a:lstStyle/>
          <a:p>
            <a:pPr algn="ctr"/>
            <a:r>
              <a:rPr lang="zh-CN" altLang="en-US" sz="22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如何提升群体智能算法求解大规模优化问题的效率？</a:t>
            </a:r>
          </a:p>
        </p:txBody>
      </p:sp>
      <p:sp>
        <p:nvSpPr>
          <p:cNvPr id="30" name="Rounded Rectangle 8">
            <a:extLst>
              <a:ext uri="{FF2B5EF4-FFF2-40B4-BE49-F238E27FC236}">
                <a16:creationId xmlns:a16="http://schemas.microsoft.com/office/drawing/2014/main" id="{4AF6056D-3F05-4F8B-9C12-7870D09F3332}"/>
              </a:ext>
            </a:extLst>
          </p:cNvPr>
          <p:cNvSpPr>
            <a:spLocks noChangeArrowheads="1"/>
          </p:cNvSpPr>
          <p:nvPr/>
        </p:nvSpPr>
        <p:spPr bwMode="auto">
          <a:xfrm>
            <a:off x="771681" y="4347881"/>
            <a:ext cx="8095269" cy="539750"/>
          </a:xfrm>
          <a:prstGeom prst="roundRect">
            <a:avLst>
              <a:gd name="adj" fmla="val 50000"/>
            </a:avLst>
          </a:prstGeom>
          <a:solidFill>
            <a:schemeClr val="bg2">
              <a:lumMod val="90000"/>
            </a:schemeClr>
          </a:solidFill>
          <a:ln w="28575">
            <a:solidFill>
              <a:schemeClr val="tx1">
                <a:lumMod val="65000"/>
                <a:lumOff val="35000"/>
              </a:schemeClr>
            </a:solidFill>
            <a:prstDash val="dash"/>
            <a:round/>
            <a:headEnd/>
            <a:tailE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defRPr/>
            </a:pPr>
            <a:r>
              <a:rPr lang="zh-CN" altLang="en-US" sz="2000" dirty="0"/>
              <a:t>传统串行集中式的群体智能算法无法有效求解大规模优化问题</a:t>
            </a:r>
          </a:p>
        </p:txBody>
      </p:sp>
    </p:spTree>
    <p:extLst>
      <p:ext uri="{BB962C8B-B14F-4D97-AF65-F5344CB8AC3E}">
        <p14:creationId xmlns:p14="http://schemas.microsoft.com/office/powerpoint/2010/main" val="4216198209"/>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arn(inVertical)">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arn(inVertical)">
                                      <p:cBhvr>
                                        <p:cTn id="43" dur="500"/>
                                        <p:tgtEl>
                                          <p:spTgt spid="2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arn(inVertic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arn(inVertical)">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barn(inVertical)">
                                      <p:cBhvr>
                                        <p:cTn id="56" dur="500"/>
                                        <p:tgtEl>
                                          <p:spTgt spid="28"/>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arn(inVertical)">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arn(inVertical)">
                                      <p:cBhvr>
                                        <p:cTn id="64" dur="500"/>
                                        <p:tgtEl>
                                          <p:spTgt spid="20"/>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arn(inVertical)">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par>
                                <p:cTn id="73" presetID="22" presetClass="entr" presetSubtype="4"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down)">
                                      <p:cBhvr>
                                        <p:cTn id="7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animBg="1"/>
      <p:bldP spid="16" grpId="0" animBg="1"/>
      <p:bldP spid="17" grpId="0" animBg="1"/>
      <p:bldP spid="18" grpId="0"/>
      <p:bldP spid="23" grpId="0" animBg="1"/>
      <p:bldP spid="24" grpId="0" animBg="1"/>
      <p:bldP spid="25" grpId="0" animBg="1"/>
      <p:bldP spid="26" grpId="0" animBg="1"/>
      <p:bldP spid="27" grpId="0" animBg="1"/>
      <p:bldP spid="28" grpId="0" animBg="1"/>
      <p:bldP spid="29" grpId="0" animBg="1"/>
      <p:bldP spid="3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86</a:t>
            </a:fld>
            <a:endParaRPr lang="zh-CN" altLang="en-US"/>
          </a:p>
        </p:txBody>
      </p:sp>
      <p:sp>
        <p:nvSpPr>
          <p:cNvPr id="2" name="日期占位符 1">
            <a:extLst>
              <a:ext uri="{FF2B5EF4-FFF2-40B4-BE49-F238E27FC236}">
                <a16:creationId xmlns:a16="http://schemas.microsoft.com/office/drawing/2014/main" id="{1EC4664A-708D-4CD6-81AB-90F9775EE10A}"/>
              </a:ext>
            </a:extLst>
          </p:cNvPr>
          <p:cNvSpPr>
            <a:spLocks noGrp="1"/>
          </p:cNvSpPr>
          <p:nvPr>
            <p:ph type="dt" sz="half" idx="10"/>
          </p:nvPr>
        </p:nvSpPr>
        <p:spPr/>
        <p:txBody>
          <a:bodyPr/>
          <a:lstStyle/>
          <a:p>
            <a:fld id="{A77CAEB7-2FBF-49F6-96B9-8E47E9DCFD60}" type="datetime1">
              <a:rPr lang="zh-CN" altLang="en-US" smtClean="0"/>
              <a:t>2022/10/30</a:t>
            </a:fld>
            <a:endParaRPr lang="zh-CN" altLang="en-US"/>
          </a:p>
        </p:txBody>
      </p:sp>
      <p:sp>
        <p:nvSpPr>
          <p:cNvPr id="6" name="标题 1">
            <a:extLst>
              <a:ext uri="{FF2B5EF4-FFF2-40B4-BE49-F238E27FC236}">
                <a16:creationId xmlns:a16="http://schemas.microsoft.com/office/drawing/2014/main" id="{15CED7A7-D56E-4677-9590-25E4B115388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多峰优化问题</a:t>
            </a:r>
          </a:p>
        </p:txBody>
      </p:sp>
      <p:sp>
        <p:nvSpPr>
          <p:cNvPr id="16" name="文本框 15">
            <a:extLst>
              <a:ext uri="{FF2B5EF4-FFF2-40B4-BE49-F238E27FC236}">
                <a16:creationId xmlns:a16="http://schemas.microsoft.com/office/drawing/2014/main" id="{41BDCEF0-E129-4628-B654-1089C36E24E9}"/>
              </a:ext>
            </a:extLst>
          </p:cNvPr>
          <p:cNvSpPr txBox="1"/>
          <p:nvPr/>
        </p:nvSpPr>
        <p:spPr>
          <a:xfrm>
            <a:off x="191395" y="1048760"/>
            <a:ext cx="6600153" cy="425758"/>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优化问题存在多个最优解</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9" name="组合 28">
            <a:extLst>
              <a:ext uri="{FF2B5EF4-FFF2-40B4-BE49-F238E27FC236}">
                <a16:creationId xmlns:a16="http://schemas.microsoft.com/office/drawing/2014/main" id="{6BDECC98-FB74-4060-A6D6-540EE4660B27}"/>
              </a:ext>
            </a:extLst>
          </p:cNvPr>
          <p:cNvGrpSpPr/>
          <p:nvPr/>
        </p:nvGrpSpPr>
        <p:grpSpPr>
          <a:xfrm>
            <a:off x="4769523" y="1454344"/>
            <a:ext cx="4152427" cy="3270924"/>
            <a:chOff x="4769523" y="1454344"/>
            <a:chExt cx="4152427" cy="3270924"/>
          </a:xfrm>
        </p:grpSpPr>
        <p:pic>
          <p:nvPicPr>
            <p:cNvPr id="17" name="图片 16">
              <a:extLst>
                <a:ext uri="{FF2B5EF4-FFF2-40B4-BE49-F238E27FC236}">
                  <a16:creationId xmlns:a16="http://schemas.microsoft.com/office/drawing/2014/main" id="{76A8076E-7017-4F60-B2E0-88C29FB7E125}"/>
                </a:ext>
              </a:extLst>
            </p:cNvPr>
            <p:cNvPicPr>
              <a:picLocks noChangeAspect="1"/>
            </p:cNvPicPr>
            <p:nvPr/>
          </p:nvPicPr>
          <p:blipFill>
            <a:blip r:embed="rId2"/>
            <a:stretch>
              <a:fillRect/>
            </a:stretch>
          </p:blipFill>
          <p:spPr>
            <a:xfrm>
              <a:off x="4769523" y="3164577"/>
              <a:ext cx="1927367" cy="1529657"/>
            </a:xfrm>
            <a:prstGeom prst="rect">
              <a:avLst/>
            </a:prstGeom>
          </p:spPr>
        </p:pic>
        <p:pic>
          <p:nvPicPr>
            <p:cNvPr id="19" name="图片 18">
              <a:extLst>
                <a:ext uri="{FF2B5EF4-FFF2-40B4-BE49-F238E27FC236}">
                  <a16:creationId xmlns:a16="http://schemas.microsoft.com/office/drawing/2014/main" id="{435B4C90-6BC7-4026-9A9D-E7BCF9FF4EBA}"/>
                </a:ext>
              </a:extLst>
            </p:cNvPr>
            <p:cNvPicPr>
              <a:picLocks noChangeAspect="1"/>
            </p:cNvPicPr>
            <p:nvPr/>
          </p:nvPicPr>
          <p:blipFill>
            <a:blip r:embed="rId3"/>
            <a:stretch>
              <a:fillRect/>
            </a:stretch>
          </p:blipFill>
          <p:spPr>
            <a:xfrm>
              <a:off x="6935564" y="3260711"/>
              <a:ext cx="1813534" cy="1464557"/>
            </a:xfrm>
            <a:prstGeom prst="rect">
              <a:avLst/>
            </a:prstGeom>
          </p:spPr>
        </p:pic>
        <p:pic>
          <p:nvPicPr>
            <p:cNvPr id="21" name="图片 20">
              <a:extLst>
                <a:ext uri="{FF2B5EF4-FFF2-40B4-BE49-F238E27FC236}">
                  <a16:creationId xmlns:a16="http://schemas.microsoft.com/office/drawing/2014/main" id="{FFEA621B-49EF-47C1-8EE0-8BD7335005AB}"/>
                </a:ext>
              </a:extLst>
            </p:cNvPr>
            <p:cNvPicPr>
              <a:picLocks noChangeAspect="1"/>
            </p:cNvPicPr>
            <p:nvPr/>
          </p:nvPicPr>
          <p:blipFill>
            <a:blip r:embed="rId4"/>
            <a:stretch>
              <a:fillRect/>
            </a:stretch>
          </p:blipFill>
          <p:spPr>
            <a:xfrm>
              <a:off x="6935564" y="1582328"/>
              <a:ext cx="1986386" cy="1550070"/>
            </a:xfrm>
            <a:prstGeom prst="rect">
              <a:avLst/>
            </a:prstGeom>
          </p:spPr>
        </p:pic>
        <p:pic>
          <p:nvPicPr>
            <p:cNvPr id="23" name="图片 22">
              <a:extLst>
                <a:ext uri="{FF2B5EF4-FFF2-40B4-BE49-F238E27FC236}">
                  <a16:creationId xmlns:a16="http://schemas.microsoft.com/office/drawing/2014/main" id="{D7F3FAF4-043E-4CBE-ABD4-769438123C7B}"/>
                </a:ext>
              </a:extLst>
            </p:cNvPr>
            <p:cNvPicPr>
              <a:picLocks noChangeAspect="1"/>
            </p:cNvPicPr>
            <p:nvPr/>
          </p:nvPicPr>
          <p:blipFill>
            <a:blip r:embed="rId5"/>
            <a:stretch>
              <a:fillRect/>
            </a:stretch>
          </p:blipFill>
          <p:spPr>
            <a:xfrm>
              <a:off x="4843155" y="1454344"/>
              <a:ext cx="2041845" cy="1696397"/>
            </a:xfrm>
            <a:prstGeom prst="rect">
              <a:avLst/>
            </a:prstGeom>
          </p:spPr>
        </p:pic>
      </p:grpSp>
      <p:grpSp>
        <p:nvGrpSpPr>
          <p:cNvPr id="28" name="组合 27">
            <a:extLst>
              <a:ext uri="{FF2B5EF4-FFF2-40B4-BE49-F238E27FC236}">
                <a16:creationId xmlns:a16="http://schemas.microsoft.com/office/drawing/2014/main" id="{34970750-869D-40A4-8206-135E4D83E6AB}"/>
              </a:ext>
            </a:extLst>
          </p:cNvPr>
          <p:cNvGrpSpPr/>
          <p:nvPr/>
        </p:nvGrpSpPr>
        <p:grpSpPr>
          <a:xfrm>
            <a:off x="287229" y="1474518"/>
            <a:ext cx="4004681" cy="3402545"/>
            <a:chOff x="16481" y="1398946"/>
            <a:chExt cx="4004681" cy="3402545"/>
          </a:xfrm>
        </p:grpSpPr>
        <p:pic>
          <p:nvPicPr>
            <p:cNvPr id="26" name="图片 25">
              <a:extLst>
                <a:ext uri="{FF2B5EF4-FFF2-40B4-BE49-F238E27FC236}">
                  <a16:creationId xmlns:a16="http://schemas.microsoft.com/office/drawing/2014/main" id="{96D72288-76BE-4CC6-B127-7FE8ED1F0D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976" y="1463305"/>
              <a:ext cx="3746186" cy="3338186"/>
            </a:xfrm>
            <a:prstGeom prst="rect">
              <a:avLst/>
            </a:prstGeom>
          </p:spPr>
        </p:pic>
        <p:pic>
          <p:nvPicPr>
            <p:cNvPr id="27" name="图片 26">
              <a:extLst>
                <a:ext uri="{FF2B5EF4-FFF2-40B4-BE49-F238E27FC236}">
                  <a16:creationId xmlns:a16="http://schemas.microsoft.com/office/drawing/2014/main" id="{7C6DDE1B-D106-4288-8A30-3FE4E2C6CD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81" y="1398946"/>
              <a:ext cx="2150368" cy="1612776"/>
            </a:xfrm>
            <a:prstGeom prst="rect">
              <a:avLst/>
            </a:prstGeom>
          </p:spPr>
        </p:pic>
      </p:grpSp>
      <p:sp>
        <p:nvSpPr>
          <p:cNvPr id="30" name="右箭头 22">
            <a:extLst>
              <a:ext uri="{FF2B5EF4-FFF2-40B4-BE49-F238E27FC236}">
                <a16:creationId xmlns:a16="http://schemas.microsoft.com/office/drawing/2014/main" id="{C292D935-3F6D-4522-9AB0-C82EFB09EBFE}"/>
              </a:ext>
            </a:extLst>
          </p:cNvPr>
          <p:cNvSpPr/>
          <p:nvPr/>
        </p:nvSpPr>
        <p:spPr>
          <a:xfrm>
            <a:off x="4136860" y="2659029"/>
            <a:ext cx="706295" cy="784226"/>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5920">
              <a:defRPr/>
            </a:pPr>
            <a:endParaRPr lang="zh-CN" altLang="en-US" sz="1795" kern="0" dirty="0">
              <a:solidFill>
                <a:prstClr val="black"/>
              </a:solidFill>
              <a:latin typeface="黑体"/>
              <a:ea typeface="黑体"/>
              <a:cs typeface="黑体"/>
            </a:endParaRPr>
          </a:p>
        </p:txBody>
      </p:sp>
      <p:sp>
        <p:nvSpPr>
          <p:cNvPr id="15" name="矩形 14">
            <a:extLst>
              <a:ext uri="{FF2B5EF4-FFF2-40B4-BE49-F238E27FC236}">
                <a16:creationId xmlns:a16="http://schemas.microsoft.com/office/drawing/2014/main" id="{90A07AC0-493B-4166-9D96-403F3748D1C2}"/>
              </a:ext>
            </a:extLst>
          </p:cNvPr>
          <p:cNvSpPr/>
          <p:nvPr/>
        </p:nvSpPr>
        <p:spPr>
          <a:xfrm>
            <a:off x="742876" y="4731320"/>
            <a:ext cx="7710282" cy="15500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0" b="1" dirty="0">
                <a:solidFill>
                  <a:srgbClr val="C00000"/>
                </a:solidFill>
                <a:latin typeface="黑体" panose="02010609060101010101" pitchFamily="49" charset="-122"/>
                <a:ea typeface="黑体" panose="02010609060101010101" pitchFamily="49" charset="-122"/>
              </a:rPr>
              <a:t>挑战</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200" b="1" dirty="0">
                <a:solidFill>
                  <a:srgbClr val="C00000"/>
                </a:solidFill>
                <a:latin typeface="黑体" panose="02010609060101010101" pitchFamily="49" charset="-122"/>
                <a:ea typeface="黑体" panose="02010609060101010101" pitchFamily="49" charset="-122"/>
              </a:rPr>
              <a:t>一次性找到全部最优解</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200" b="1" dirty="0">
                <a:solidFill>
                  <a:srgbClr val="C00000"/>
                </a:solidFill>
                <a:latin typeface="黑体" panose="02010609060101010101" pitchFamily="49" charset="-122"/>
                <a:ea typeface="黑体" panose="02010609060101010101" pitchFamily="49" charset="-122"/>
              </a:rPr>
              <a:t>最优解往往分散于不同区域，如何避免落入同一区域</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200" b="1" dirty="0">
                <a:solidFill>
                  <a:srgbClr val="C00000"/>
                </a:solidFill>
                <a:latin typeface="黑体" panose="02010609060101010101" pitchFamily="49" charset="-122"/>
                <a:ea typeface="黑体" panose="02010609060101010101" pitchFamily="49" charset="-122"/>
              </a:rPr>
              <a:t>逃离局部最优区域，定位全局最优</a:t>
            </a:r>
          </a:p>
        </p:txBody>
      </p:sp>
    </p:spTree>
    <p:extLst>
      <p:ext uri="{BB962C8B-B14F-4D97-AF65-F5344CB8AC3E}">
        <p14:creationId xmlns:p14="http://schemas.microsoft.com/office/powerpoint/2010/main" val="4199471077"/>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arn(inVertical)">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par>
                                <p:cTn id="18" presetID="22" presetClass="entr" presetSubtype="4"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87</a:t>
            </a:fld>
            <a:endParaRPr lang="zh-CN" altLang="en-US"/>
          </a:p>
        </p:txBody>
      </p:sp>
      <p:sp>
        <p:nvSpPr>
          <p:cNvPr id="2" name="日期占位符 1">
            <a:extLst>
              <a:ext uri="{FF2B5EF4-FFF2-40B4-BE49-F238E27FC236}">
                <a16:creationId xmlns:a16="http://schemas.microsoft.com/office/drawing/2014/main" id="{1EC4664A-708D-4CD6-81AB-90F9775EE10A}"/>
              </a:ext>
            </a:extLst>
          </p:cNvPr>
          <p:cNvSpPr>
            <a:spLocks noGrp="1"/>
          </p:cNvSpPr>
          <p:nvPr>
            <p:ph type="dt" sz="half" idx="10"/>
          </p:nvPr>
        </p:nvSpPr>
        <p:spPr/>
        <p:txBody>
          <a:bodyPr/>
          <a:lstStyle/>
          <a:p>
            <a:fld id="{488C39EB-95B3-4656-BFC5-3FFE7EC7658F}" type="datetime1">
              <a:rPr lang="zh-CN" altLang="en-US" smtClean="0"/>
              <a:t>2022/10/30</a:t>
            </a:fld>
            <a:endParaRPr lang="zh-CN" altLang="en-US"/>
          </a:p>
        </p:txBody>
      </p:sp>
      <p:sp>
        <p:nvSpPr>
          <p:cNvPr id="6" name="标题 1">
            <a:extLst>
              <a:ext uri="{FF2B5EF4-FFF2-40B4-BE49-F238E27FC236}">
                <a16:creationId xmlns:a16="http://schemas.microsoft.com/office/drawing/2014/main" id="{15CED7A7-D56E-4677-9590-25E4B115388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动态优化</a:t>
            </a:r>
          </a:p>
        </p:txBody>
      </p:sp>
      <p:pic>
        <p:nvPicPr>
          <p:cNvPr id="8" name="图片 7">
            <a:extLst>
              <a:ext uri="{FF2B5EF4-FFF2-40B4-BE49-F238E27FC236}">
                <a16:creationId xmlns:a16="http://schemas.microsoft.com/office/drawing/2014/main" id="{FFB6658E-90B8-4259-9E09-9BFDBE518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316" y="1073105"/>
            <a:ext cx="4320480" cy="3154660"/>
          </a:xfrm>
          <a:prstGeom prst="rect">
            <a:avLst/>
          </a:prstGeom>
        </p:spPr>
      </p:pic>
      <p:pic>
        <p:nvPicPr>
          <p:cNvPr id="10" name="图片 9">
            <a:extLst>
              <a:ext uri="{FF2B5EF4-FFF2-40B4-BE49-F238E27FC236}">
                <a16:creationId xmlns:a16="http://schemas.microsoft.com/office/drawing/2014/main" id="{8E6C02DD-4800-475F-AE83-1652AE718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96" y="2332496"/>
            <a:ext cx="3499637" cy="3928053"/>
          </a:xfrm>
          <a:prstGeom prst="rect">
            <a:avLst/>
          </a:prstGeom>
        </p:spPr>
      </p:pic>
      <p:sp>
        <p:nvSpPr>
          <p:cNvPr id="13" name="文本框 12">
            <a:extLst>
              <a:ext uri="{FF2B5EF4-FFF2-40B4-BE49-F238E27FC236}">
                <a16:creationId xmlns:a16="http://schemas.microsoft.com/office/drawing/2014/main" id="{C6F71E4E-4971-4D25-A21B-E44ED8D65AD5}"/>
              </a:ext>
            </a:extLst>
          </p:cNvPr>
          <p:cNvSpPr txBox="1"/>
          <p:nvPr/>
        </p:nvSpPr>
        <p:spPr>
          <a:xfrm>
            <a:off x="94804" y="1048760"/>
            <a:ext cx="6600153" cy="1400383"/>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优化问题随着时间不断变化</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问题的最优解位置变化</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问题的解空间（形状）发生变化</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a:extLst>
              <a:ext uri="{FF2B5EF4-FFF2-40B4-BE49-F238E27FC236}">
                <a16:creationId xmlns:a16="http://schemas.microsoft.com/office/drawing/2014/main" id="{5158AA1B-CCF5-4D3F-A77D-74E0CA84B5D8}"/>
              </a:ext>
            </a:extLst>
          </p:cNvPr>
          <p:cNvPicPr>
            <a:picLocks noChangeAspect="1"/>
          </p:cNvPicPr>
          <p:nvPr/>
        </p:nvPicPr>
        <p:blipFill rotWithShape="1">
          <a:blip r:embed="rId4">
            <a:extLst>
              <a:ext uri="{28A0092B-C50C-407E-A947-70E740481C1C}">
                <a14:useLocalDpi xmlns:a14="http://schemas.microsoft.com/office/drawing/2010/main" val="0"/>
              </a:ext>
            </a:extLst>
          </a:blip>
          <a:srcRect l="10956" r="7790"/>
          <a:stretch/>
        </p:blipFill>
        <p:spPr>
          <a:xfrm>
            <a:off x="3839221" y="3589786"/>
            <a:ext cx="5184575" cy="1701897"/>
          </a:xfrm>
          <a:prstGeom prst="rect">
            <a:avLst/>
          </a:prstGeom>
        </p:spPr>
      </p:pic>
      <p:sp>
        <p:nvSpPr>
          <p:cNvPr id="14" name="矩形 13">
            <a:extLst>
              <a:ext uri="{FF2B5EF4-FFF2-40B4-BE49-F238E27FC236}">
                <a16:creationId xmlns:a16="http://schemas.microsoft.com/office/drawing/2014/main" id="{9133E45E-550A-4784-A693-235A6D676013}"/>
              </a:ext>
            </a:extLst>
          </p:cNvPr>
          <p:cNvSpPr/>
          <p:nvPr/>
        </p:nvSpPr>
        <p:spPr>
          <a:xfrm>
            <a:off x="3906530" y="5207690"/>
            <a:ext cx="5049955" cy="10399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0" b="1" dirty="0">
                <a:solidFill>
                  <a:srgbClr val="C00000"/>
                </a:solidFill>
                <a:latin typeface="黑体" panose="02010609060101010101" pitchFamily="49" charset="-122"/>
                <a:ea typeface="黑体" panose="02010609060101010101" pitchFamily="49" charset="-122"/>
              </a:rPr>
              <a:t>挑战</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200" b="1" dirty="0">
                <a:solidFill>
                  <a:srgbClr val="C00000"/>
                </a:solidFill>
                <a:latin typeface="黑体" panose="02010609060101010101" pitchFamily="49" charset="-122"/>
                <a:ea typeface="黑体" panose="02010609060101010101" pitchFamily="49" charset="-122"/>
              </a:rPr>
              <a:t>检测优化问题的变化；</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200" b="1" dirty="0">
                <a:solidFill>
                  <a:srgbClr val="C00000"/>
                </a:solidFill>
                <a:latin typeface="黑体" panose="02010609060101010101" pitchFamily="49" charset="-122"/>
                <a:ea typeface="黑体" panose="02010609060101010101" pitchFamily="49" charset="-122"/>
              </a:rPr>
              <a:t>快速响应变化，找到新的最优解</a:t>
            </a:r>
            <a:endParaRPr lang="en-US" altLang="zh-CN" sz="2200" b="1"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04039586"/>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barn(inVertical)">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barn(inVertical)">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1C21D947-03CD-414D-948D-E890F2CCC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6434" y="3393590"/>
            <a:ext cx="3537321" cy="1721356"/>
          </a:xfrm>
          <a:prstGeom prst="rect">
            <a:avLst/>
          </a:prstGeom>
        </p:spPr>
      </p:pic>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88</a:t>
            </a:fld>
            <a:endParaRPr lang="zh-CN" altLang="en-US"/>
          </a:p>
        </p:txBody>
      </p:sp>
      <p:sp>
        <p:nvSpPr>
          <p:cNvPr id="2" name="日期占位符 1">
            <a:extLst>
              <a:ext uri="{FF2B5EF4-FFF2-40B4-BE49-F238E27FC236}">
                <a16:creationId xmlns:a16="http://schemas.microsoft.com/office/drawing/2014/main" id="{1EC4664A-708D-4CD6-81AB-90F9775EE10A}"/>
              </a:ext>
            </a:extLst>
          </p:cNvPr>
          <p:cNvSpPr>
            <a:spLocks noGrp="1"/>
          </p:cNvSpPr>
          <p:nvPr>
            <p:ph type="dt" sz="half" idx="10"/>
          </p:nvPr>
        </p:nvSpPr>
        <p:spPr/>
        <p:txBody>
          <a:bodyPr/>
          <a:lstStyle/>
          <a:p>
            <a:fld id="{F1EAF7AA-6C60-4F62-AB49-BFF7415822B4}" type="datetime1">
              <a:rPr lang="zh-CN" altLang="en-US" smtClean="0"/>
              <a:t>2022/10/30</a:t>
            </a:fld>
            <a:endParaRPr lang="zh-CN" altLang="en-US"/>
          </a:p>
        </p:txBody>
      </p:sp>
      <p:sp>
        <p:nvSpPr>
          <p:cNvPr id="6" name="标题 1">
            <a:extLst>
              <a:ext uri="{FF2B5EF4-FFF2-40B4-BE49-F238E27FC236}">
                <a16:creationId xmlns:a16="http://schemas.microsoft.com/office/drawing/2014/main" id="{15CED7A7-D56E-4677-9590-25E4B115388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多目标优化问题</a:t>
            </a:r>
          </a:p>
        </p:txBody>
      </p:sp>
      <p:sp>
        <p:nvSpPr>
          <p:cNvPr id="25" name="文本框 24">
            <a:extLst>
              <a:ext uri="{FF2B5EF4-FFF2-40B4-BE49-F238E27FC236}">
                <a16:creationId xmlns:a16="http://schemas.microsoft.com/office/drawing/2014/main" id="{211E646A-F14E-45D4-8662-E36BEAB0DC02}"/>
              </a:ext>
            </a:extLst>
          </p:cNvPr>
          <p:cNvSpPr txBox="1"/>
          <p:nvPr/>
        </p:nvSpPr>
        <p:spPr>
          <a:xfrm>
            <a:off x="191395" y="1048760"/>
            <a:ext cx="6600153" cy="1400383"/>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同时优化多个目标函数</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目标函数之间往往存在冲突</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存在无穷多个非支配解</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6" name="图片 25">
            <a:extLst>
              <a:ext uri="{FF2B5EF4-FFF2-40B4-BE49-F238E27FC236}">
                <a16:creationId xmlns:a16="http://schemas.microsoft.com/office/drawing/2014/main" id="{59002D0B-6D33-4812-935C-4FFF194E9DD1}"/>
              </a:ext>
            </a:extLst>
          </p:cNvPr>
          <p:cNvPicPr>
            <a:picLocks noChangeAspect="1"/>
          </p:cNvPicPr>
          <p:nvPr/>
        </p:nvPicPr>
        <p:blipFill rotWithShape="1">
          <a:blip r:embed="rId3">
            <a:extLst>
              <a:ext uri="{28A0092B-C50C-407E-A947-70E740481C1C}">
                <a14:useLocalDpi xmlns:a14="http://schemas.microsoft.com/office/drawing/2010/main" val="0"/>
              </a:ext>
            </a:extLst>
          </a:blip>
          <a:srcRect t="4351" b="4716"/>
          <a:stretch/>
        </p:blipFill>
        <p:spPr>
          <a:xfrm>
            <a:off x="238820" y="2439092"/>
            <a:ext cx="3888432" cy="2484277"/>
          </a:xfrm>
          <a:prstGeom prst="rect">
            <a:avLst/>
          </a:prstGeom>
        </p:spPr>
      </p:pic>
      <p:pic>
        <p:nvPicPr>
          <p:cNvPr id="28" name="图片 27">
            <a:extLst>
              <a:ext uri="{FF2B5EF4-FFF2-40B4-BE49-F238E27FC236}">
                <a16:creationId xmlns:a16="http://schemas.microsoft.com/office/drawing/2014/main" id="{6407CF2A-F01F-411B-9211-1EEDB8773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59" y="1045218"/>
            <a:ext cx="4457419" cy="2496155"/>
          </a:xfrm>
          <a:prstGeom prst="rect">
            <a:avLst/>
          </a:prstGeom>
        </p:spPr>
      </p:pic>
      <p:sp>
        <p:nvSpPr>
          <p:cNvPr id="31" name="矩形 30">
            <a:extLst>
              <a:ext uri="{FF2B5EF4-FFF2-40B4-BE49-F238E27FC236}">
                <a16:creationId xmlns:a16="http://schemas.microsoft.com/office/drawing/2014/main" id="{C8C9EF41-706C-4D03-9A33-4EB2466BC481}"/>
              </a:ext>
            </a:extLst>
          </p:cNvPr>
          <p:cNvSpPr/>
          <p:nvPr/>
        </p:nvSpPr>
        <p:spPr>
          <a:xfrm>
            <a:off x="160914" y="4859636"/>
            <a:ext cx="4364493" cy="13258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0" b="1" dirty="0">
                <a:solidFill>
                  <a:srgbClr val="C00000"/>
                </a:solidFill>
                <a:latin typeface="黑体" panose="02010609060101010101" pitchFamily="49" charset="-122"/>
                <a:ea typeface="黑体" panose="02010609060101010101" pitchFamily="49" charset="-122"/>
              </a:rPr>
              <a:t>挑战</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200" b="1" dirty="0">
                <a:solidFill>
                  <a:srgbClr val="C00000"/>
                </a:solidFill>
                <a:latin typeface="黑体" panose="02010609060101010101" pitchFamily="49" charset="-122"/>
                <a:ea typeface="黑体" panose="02010609060101010101" pitchFamily="49" charset="-122"/>
              </a:rPr>
              <a:t>寻找最优帕累托前沿上的解；</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200" b="1" dirty="0">
                <a:solidFill>
                  <a:srgbClr val="C00000"/>
                </a:solidFill>
                <a:latin typeface="黑体" panose="02010609060101010101" pitchFamily="49" charset="-122"/>
                <a:ea typeface="黑体" panose="02010609060101010101" pitchFamily="49" charset="-122"/>
              </a:rPr>
              <a:t>所获得的解尽可能分散；</a:t>
            </a:r>
            <a:endParaRPr lang="en-US" altLang="zh-CN" sz="2200" b="1" dirty="0">
              <a:solidFill>
                <a:srgbClr val="C00000"/>
              </a:solidFill>
              <a:latin typeface="黑体" panose="02010609060101010101" pitchFamily="49" charset="-122"/>
              <a:ea typeface="黑体" panose="02010609060101010101" pitchFamily="49" charset="-122"/>
            </a:endParaRPr>
          </a:p>
        </p:txBody>
      </p:sp>
      <p:pic>
        <p:nvPicPr>
          <p:cNvPr id="35" name="图片 34">
            <a:extLst>
              <a:ext uri="{FF2B5EF4-FFF2-40B4-BE49-F238E27FC236}">
                <a16:creationId xmlns:a16="http://schemas.microsoft.com/office/drawing/2014/main" id="{AA5423FF-C965-4F13-A0C6-C5A102A2B3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7373" y="4887984"/>
            <a:ext cx="3240360" cy="1450711"/>
          </a:xfrm>
          <a:prstGeom prst="rect">
            <a:avLst/>
          </a:prstGeom>
        </p:spPr>
      </p:pic>
      <p:sp>
        <p:nvSpPr>
          <p:cNvPr id="36" name="右箭头 22">
            <a:extLst>
              <a:ext uri="{FF2B5EF4-FFF2-40B4-BE49-F238E27FC236}">
                <a16:creationId xmlns:a16="http://schemas.microsoft.com/office/drawing/2014/main" id="{5B35C88A-AFE3-43B7-81D0-45A98AC2A25C}"/>
              </a:ext>
            </a:extLst>
          </p:cNvPr>
          <p:cNvSpPr/>
          <p:nvPr/>
        </p:nvSpPr>
        <p:spPr>
          <a:xfrm>
            <a:off x="4595666" y="4389808"/>
            <a:ext cx="706295" cy="784226"/>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5920">
              <a:defRPr/>
            </a:pPr>
            <a:endParaRPr lang="zh-CN" altLang="en-US" sz="1795" kern="0" dirty="0">
              <a:solidFill>
                <a:prstClr val="black"/>
              </a:solidFill>
              <a:latin typeface="黑体"/>
              <a:ea typeface="黑体"/>
              <a:cs typeface="黑体"/>
            </a:endParaRPr>
          </a:p>
        </p:txBody>
      </p:sp>
    </p:spTree>
    <p:extLst>
      <p:ext uri="{BB962C8B-B14F-4D97-AF65-F5344CB8AC3E}">
        <p14:creationId xmlns:p14="http://schemas.microsoft.com/office/powerpoint/2010/main" val="3758467047"/>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barn(inVertical)">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barn(inVertical)">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barn(inVertical)">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arn(inVertical)">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arn(inVertical)">
                                      <p:cBhvr>
                                        <p:cTn id="37" dur="500"/>
                                        <p:tgtEl>
                                          <p:spTgt spid="36"/>
                                        </p:tgtEl>
                                      </p:cBhvr>
                                    </p:animEffect>
                                  </p:childTnLst>
                                </p:cTn>
                              </p:par>
                              <p:par>
                                <p:cTn id="38" presetID="16" presetClass="entr" presetSubtype="21"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arn(inVertical)">
                                      <p:cBhvr>
                                        <p:cTn id="40" dur="500"/>
                                        <p:tgtEl>
                                          <p:spTgt spid="33"/>
                                        </p:tgtEl>
                                      </p:cBhvr>
                                    </p:animEffect>
                                  </p:childTnLst>
                                </p:cTn>
                              </p:par>
                              <p:par>
                                <p:cTn id="41" presetID="16" presetClass="entr" presetSubtype="21"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barn(inVertical)">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89</a:t>
            </a:fld>
            <a:endParaRPr lang="zh-CN" altLang="en-US"/>
          </a:p>
        </p:txBody>
      </p:sp>
      <p:sp>
        <p:nvSpPr>
          <p:cNvPr id="2" name="日期占位符 1">
            <a:extLst>
              <a:ext uri="{FF2B5EF4-FFF2-40B4-BE49-F238E27FC236}">
                <a16:creationId xmlns:a16="http://schemas.microsoft.com/office/drawing/2014/main" id="{1EC4664A-708D-4CD6-81AB-90F9775EE10A}"/>
              </a:ext>
            </a:extLst>
          </p:cNvPr>
          <p:cNvSpPr>
            <a:spLocks noGrp="1"/>
          </p:cNvSpPr>
          <p:nvPr>
            <p:ph type="dt" sz="half" idx="10"/>
          </p:nvPr>
        </p:nvSpPr>
        <p:spPr/>
        <p:txBody>
          <a:bodyPr/>
          <a:lstStyle/>
          <a:p>
            <a:fld id="{CA0AA269-3CFD-4FFC-88A7-8EDAF34F0FE2}" type="datetime1">
              <a:rPr lang="zh-CN" altLang="en-US" smtClean="0"/>
              <a:t>2022/10/30</a:t>
            </a:fld>
            <a:endParaRPr lang="zh-CN" altLang="en-US"/>
          </a:p>
        </p:txBody>
      </p:sp>
      <p:sp>
        <p:nvSpPr>
          <p:cNvPr id="6" name="标题 1">
            <a:extLst>
              <a:ext uri="{FF2B5EF4-FFF2-40B4-BE49-F238E27FC236}">
                <a16:creationId xmlns:a16="http://schemas.microsoft.com/office/drawing/2014/main" id="{15CED7A7-D56E-4677-9590-25E4B115388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数据驱动的优化问题</a:t>
            </a:r>
          </a:p>
        </p:txBody>
      </p:sp>
      <p:pic>
        <p:nvPicPr>
          <p:cNvPr id="7" name="图片 6">
            <a:extLst>
              <a:ext uri="{FF2B5EF4-FFF2-40B4-BE49-F238E27FC236}">
                <a16:creationId xmlns:a16="http://schemas.microsoft.com/office/drawing/2014/main" id="{159FE74E-0FCA-4DAA-A43D-94779A4B0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739" y="4470895"/>
            <a:ext cx="7367612" cy="1272810"/>
          </a:xfrm>
          <a:prstGeom prst="rect">
            <a:avLst/>
          </a:prstGeom>
        </p:spPr>
      </p:pic>
      <p:pic>
        <p:nvPicPr>
          <p:cNvPr id="32770" name="Picture 2">
            <a:extLst>
              <a:ext uri="{FF2B5EF4-FFF2-40B4-BE49-F238E27FC236}">
                <a16:creationId xmlns:a16="http://schemas.microsoft.com/office/drawing/2014/main" id="{0C7B30CF-BBF9-4130-9875-8350DF480A7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1395" y="2181631"/>
            <a:ext cx="3099239" cy="2165226"/>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B8E73BD0-F804-44C5-99BE-378ECADE774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87993" y="2181631"/>
            <a:ext cx="2742500" cy="2165226"/>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a:extLst>
              <a:ext uri="{FF2B5EF4-FFF2-40B4-BE49-F238E27FC236}">
                <a16:creationId xmlns:a16="http://schemas.microsoft.com/office/drawing/2014/main" id="{F729AD97-0424-474A-9C49-34FF69ADF56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40011" y="2128415"/>
            <a:ext cx="2520280" cy="221844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7A5FB66-8A37-457F-B22D-AEE464316571}"/>
              </a:ext>
            </a:extLst>
          </p:cNvPr>
          <p:cNvSpPr txBox="1"/>
          <p:nvPr/>
        </p:nvSpPr>
        <p:spPr>
          <a:xfrm>
            <a:off x="191395" y="1048760"/>
            <a:ext cx="6600153" cy="913070"/>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无法建立精确的数学模型</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依赖数据评估个体好坏，驱动算法进化</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ounded Rectangle 8">
            <a:extLst>
              <a:ext uri="{FF2B5EF4-FFF2-40B4-BE49-F238E27FC236}">
                <a16:creationId xmlns:a16="http://schemas.microsoft.com/office/drawing/2014/main" id="{0ED917EE-17BA-42BB-9673-D7732D37978D}"/>
              </a:ext>
            </a:extLst>
          </p:cNvPr>
          <p:cNvSpPr>
            <a:spLocks noChangeArrowheads="1"/>
          </p:cNvSpPr>
          <p:nvPr/>
        </p:nvSpPr>
        <p:spPr bwMode="auto">
          <a:xfrm>
            <a:off x="379941" y="5729622"/>
            <a:ext cx="8358717" cy="538251"/>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393" dirty="0">
                <a:solidFill>
                  <a:srgbClr val="C00000"/>
                </a:solidFill>
              </a:rPr>
              <a:t>可把优化问题视为一种黑箱优化问题</a:t>
            </a:r>
            <a:endParaRPr lang="en-US" altLang="zh-CN" sz="2393" dirty="0">
              <a:solidFill>
                <a:srgbClr val="C00000"/>
              </a:solidFill>
            </a:endParaRPr>
          </a:p>
        </p:txBody>
      </p:sp>
    </p:spTree>
    <p:extLst>
      <p:ext uri="{BB962C8B-B14F-4D97-AF65-F5344CB8AC3E}">
        <p14:creationId xmlns:p14="http://schemas.microsoft.com/office/powerpoint/2010/main" val="815580623"/>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wipe(down)">
                                      <p:cBhvr>
                                        <p:cTn id="12" dur="500"/>
                                        <p:tgtEl>
                                          <p:spTgt spid="32770"/>
                                        </p:tgtEl>
                                      </p:cBhvr>
                                    </p:animEffect>
                                  </p:childTnLst>
                                </p:cTn>
                              </p:par>
                              <p:par>
                                <p:cTn id="13" presetID="22" presetClass="entr" presetSubtype="4" fill="hold" nodeType="withEffect">
                                  <p:stCondLst>
                                    <p:cond delay="0"/>
                                  </p:stCondLst>
                                  <p:childTnLst>
                                    <p:set>
                                      <p:cBhvr>
                                        <p:cTn id="14" dur="1" fill="hold">
                                          <p:stCondLst>
                                            <p:cond delay="0"/>
                                          </p:stCondLst>
                                        </p:cTn>
                                        <p:tgtEl>
                                          <p:spTgt spid="32772"/>
                                        </p:tgtEl>
                                        <p:attrNameLst>
                                          <p:attrName>style.visibility</p:attrName>
                                        </p:attrNameLst>
                                      </p:cBhvr>
                                      <p:to>
                                        <p:strVal val="visible"/>
                                      </p:to>
                                    </p:set>
                                    <p:animEffect transition="in" filter="wipe(down)">
                                      <p:cBhvr>
                                        <p:cTn id="15" dur="500"/>
                                        <p:tgtEl>
                                          <p:spTgt spid="32772"/>
                                        </p:tgtEl>
                                      </p:cBhvr>
                                    </p:animEffect>
                                  </p:childTnLst>
                                </p:cTn>
                              </p:par>
                              <p:par>
                                <p:cTn id="16" presetID="22" presetClass="entr" presetSubtype="4" fill="hold" nodeType="withEffect">
                                  <p:stCondLst>
                                    <p:cond delay="0"/>
                                  </p:stCondLst>
                                  <p:childTnLst>
                                    <p:set>
                                      <p:cBhvr>
                                        <p:cTn id="17" dur="1" fill="hold">
                                          <p:stCondLst>
                                            <p:cond delay="0"/>
                                          </p:stCondLst>
                                        </p:cTn>
                                        <p:tgtEl>
                                          <p:spTgt spid="32774"/>
                                        </p:tgtEl>
                                        <p:attrNameLst>
                                          <p:attrName>style.visibility</p:attrName>
                                        </p:attrNameLst>
                                      </p:cBhvr>
                                      <p:to>
                                        <p:strVal val="visible"/>
                                      </p:to>
                                    </p:set>
                                    <p:animEffect transition="in" filter="wipe(down)">
                                      <p:cBhvr>
                                        <p:cTn id="18" dur="500"/>
                                        <p:tgtEl>
                                          <p:spTgt spid="3277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barn(inVertical)">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barn(inVertical)">
                                      <p:cBhvr>
                                        <p:cTn id="28" dur="500"/>
                                        <p:tgtEl>
                                          <p:spTgt spid="1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64D65-2EBC-511A-C4DF-AC4FAA3685EE}"/>
              </a:ext>
            </a:extLst>
          </p:cNvPr>
          <p:cNvSpPr>
            <a:spLocks noGrp="1"/>
          </p:cNvSpPr>
          <p:nvPr>
            <p:ph type="title"/>
          </p:nvPr>
        </p:nvSpPr>
        <p:spPr/>
        <p:txBody>
          <a:bodyPr>
            <a:normAutofit fontScale="90000"/>
          </a:bodyPr>
          <a:lstStyle/>
          <a:p>
            <a:pPr algn="ct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从生物</a:t>
            </a:r>
            <a:r>
              <a:rPr lang="en-US" altLang="zh-CN" sz="4388" b="1" dirty="0">
                <a:solidFill>
                  <a:prstClr val="white"/>
                </a:solidFill>
                <a:latin typeface="黑体" panose="02010609060101010101" pitchFamily="49" charset="-122"/>
                <a:ea typeface="黑体" panose="02010609060101010101" pitchFamily="49" charset="-122"/>
                <a:cs typeface="+mn-cs"/>
              </a:rPr>
              <a:t>/</a:t>
            </a:r>
            <a:r>
              <a:rPr lang="zh-CN" altLang="en-US" sz="4388"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a:extLst>
              <a:ext uri="{FF2B5EF4-FFF2-40B4-BE49-F238E27FC236}">
                <a16:creationId xmlns:a16="http://schemas.microsoft.com/office/drawing/2014/main" id="{7CA4EBC7-DA9D-7C90-4369-E9AD4FFB4E46}"/>
              </a:ext>
            </a:extLst>
          </p:cNvPr>
          <p:cNvSpPr>
            <a:spLocks noGrp="1"/>
          </p:cNvSpPr>
          <p:nvPr>
            <p:ph type="sldNum" sz="quarter" idx="10"/>
          </p:nvPr>
        </p:nvSpPr>
        <p:spPr/>
        <p:txBody>
          <a:bodyPr/>
          <a:lstStyle/>
          <a:p>
            <a:fld id="{2019CF56-CF6D-462A-8750-8AAFE511D27B}" type="slidenum">
              <a:rPr lang="zh-CN" altLang="en-US" smtClean="0"/>
              <a:pPr/>
              <a:t>9</a:t>
            </a:fld>
            <a:endParaRPr lang="zh-CN" altLang="en-US"/>
          </a:p>
        </p:txBody>
      </p:sp>
      <p:sp>
        <p:nvSpPr>
          <p:cNvPr id="8" name="矩形 22">
            <a:extLst>
              <a:ext uri="{FF2B5EF4-FFF2-40B4-BE49-F238E27FC236}">
                <a16:creationId xmlns:a16="http://schemas.microsoft.com/office/drawing/2014/main" id="{47A71FB6-79A7-0C4D-7C42-856BFD85E4CF}"/>
              </a:ext>
            </a:extLst>
          </p:cNvPr>
          <p:cNvSpPr>
            <a:spLocks noChangeArrowheads="1"/>
          </p:cNvSpPr>
          <p:nvPr/>
        </p:nvSpPr>
        <p:spPr bwMode="auto">
          <a:xfrm>
            <a:off x="5623137" y="4197061"/>
            <a:ext cx="2570137" cy="59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200000"/>
              </a:lnSpc>
              <a:spcBef>
                <a:spcPct val="0"/>
              </a:spcBef>
              <a:buFontTx/>
              <a:buNone/>
            </a:pPr>
            <a:r>
              <a:rPr lang="zh-CN" altLang="en-US" sz="1994" dirty="0">
                <a:solidFill>
                  <a:srgbClr val="3333FF"/>
                </a:solidFill>
              </a:rPr>
              <a:t>粒子群优化（</a:t>
            </a:r>
            <a:r>
              <a:rPr lang="en-US" altLang="zh-CN" sz="1994" dirty="0">
                <a:solidFill>
                  <a:srgbClr val="3333FF"/>
                </a:solidFill>
              </a:rPr>
              <a:t>1995</a:t>
            </a:r>
            <a:r>
              <a:rPr lang="zh-CN" altLang="en-US" sz="1994" dirty="0">
                <a:solidFill>
                  <a:srgbClr val="3333FF"/>
                </a:solidFill>
              </a:rPr>
              <a:t>）</a:t>
            </a:r>
          </a:p>
        </p:txBody>
      </p:sp>
      <p:sp>
        <p:nvSpPr>
          <p:cNvPr id="9" name="TextBox 99">
            <a:extLst>
              <a:ext uri="{FF2B5EF4-FFF2-40B4-BE49-F238E27FC236}">
                <a16:creationId xmlns:a16="http://schemas.microsoft.com/office/drawing/2014/main" id="{B8E4040E-41F0-034E-F92F-4AB80ED8DBEC}"/>
              </a:ext>
            </a:extLst>
          </p:cNvPr>
          <p:cNvSpPr txBox="1">
            <a:spLocks noChangeArrowheads="1"/>
          </p:cNvSpPr>
          <p:nvPr/>
        </p:nvSpPr>
        <p:spPr bwMode="auto">
          <a:xfrm>
            <a:off x="549334" y="5723731"/>
            <a:ext cx="8054763" cy="33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596" dirty="0">
                <a:solidFill>
                  <a:srgbClr val="3333CC"/>
                </a:solidFill>
                <a:latin typeface="黑体" panose="02010609060101010101" pitchFamily="49" charset="-122"/>
                <a:ea typeface="黑体" panose="02010609060101010101" pitchFamily="49" charset="-122"/>
              </a:rPr>
              <a:t>模拟社会性群体生物的智能行为，设计算法求解复杂计算问题</a:t>
            </a:r>
            <a:endParaRPr lang="en-US" altLang="zh-CN" sz="1596" dirty="0">
              <a:solidFill>
                <a:srgbClr val="3333CC"/>
              </a:solidFill>
              <a:latin typeface="黑体" panose="02010609060101010101" pitchFamily="49" charset="-122"/>
              <a:ea typeface="黑体" panose="02010609060101010101" pitchFamily="49" charset="-122"/>
            </a:endParaRPr>
          </a:p>
        </p:txBody>
      </p:sp>
      <p:pic>
        <p:nvPicPr>
          <p:cNvPr id="11" name="Picture 53" descr="MP900414051[1]">
            <a:extLst>
              <a:ext uri="{FF2B5EF4-FFF2-40B4-BE49-F238E27FC236}">
                <a16:creationId xmlns:a16="http://schemas.microsoft.com/office/drawing/2014/main" id="{16778EAC-FE4D-DEDC-1C4E-DF3C94B0C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178" y="2086126"/>
            <a:ext cx="3274001" cy="218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BE9DCE3-2657-2038-AAD3-7AB79050576D}"/>
              </a:ext>
            </a:extLst>
          </p:cNvPr>
          <p:cNvPicPr>
            <a:picLocks noChangeAspect="1"/>
          </p:cNvPicPr>
          <p:nvPr/>
        </p:nvPicPr>
        <p:blipFill>
          <a:blip r:embed="rId3"/>
          <a:stretch>
            <a:fillRect/>
          </a:stretch>
        </p:blipFill>
        <p:spPr>
          <a:xfrm>
            <a:off x="434325" y="2086126"/>
            <a:ext cx="4371918" cy="2181044"/>
          </a:xfrm>
          <a:prstGeom prst="rect">
            <a:avLst/>
          </a:prstGeom>
        </p:spPr>
      </p:pic>
      <p:sp>
        <p:nvSpPr>
          <p:cNvPr id="13" name="矩形 22">
            <a:extLst>
              <a:ext uri="{FF2B5EF4-FFF2-40B4-BE49-F238E27FC236}">
                <a16:creationId xmlns:a16="http://schemas.microsoft.com/office/drawing/2014/main" id="{7C1CA20D-6255-1F9F-28BA-EF5C23B2A7A6}"/>
              </a:ext>
            </a:extLst>
          </p:cNvPr>
          <p:cNvSpPr>
            <a:spLocks noChangeArrowheads="1"/>
          </p:cNvSpPr>
          <p:nvPr/>
        </p:nvSpPr>
        <p:spPr bwMode="auto">
          <a:xfrm>
            <a:off x="1818278" y="4197061"/>
            <a:ext cx="2128835" cy="59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eaLnBrk="1" hangingPunct="1">
              <a:lnSpc>
                <a:spcPct val="200000"/>
              </a:lnSpc>
              <a:spcBef>
                <a:spcPct val="0"/>
              </a:spcBef>
              <a:buFontTx/>
              <a:buNone/>
            </a:pPr>
            <a:r>
              <a:rPr lang="zh-CN" altLang="en-US" sz="1994" dirty="0">
                <a:solidFill>
                  <a:srgbClr val="3333FF"/>
                </a:solidFill>
              </a:rPr>
              <a:t>蚁群优化（</a:t>
            </a:r>
            <a:r>
              <a:rPr lang="en-US" altLang="zh-CN" sz="1994" dirty="0">
                <a:solidFill>
                  <a:srgbClr val="3333FF"/>
                </a:solidFill>
              </a:rPr>
              <a:t>1992</a:t>
            </a:r>
            <a:r>
              <a:rPr lang="zh-CN" altLang="en-US" sz="1994" dirty="0">
                <a:solidFill>
                  <a:srgbClr val="3333FF"/>
                </a:solidFill>
              </a:rPr>
              <a:t>）</a:t>
            </a:r>
          </a:p>
        </p:txBody>
      </p:sp>
    </p:spTree>
    <p:extLst>
      <p:ext uri="{BB962C8B-B14F-4D97-AF65-F5344CB8AC3E}">
        <p14:creationId xmlns:p14="http://schemas.microsoft.com/office/powerpoint/2010/main" val="38395817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90</a:t>
            </a:fld>
            <a:endParaRPr lang="zh-CN" altLang="en-US"/>
          </a:p>
        </p:txBody>
      </p:sp>
      <p:sp>
        <p:nvSpPr>
          <p:cNvPr id="2" name="日期占位符 1">
            <a:extLst>
              <a:ext uri="{FF2B5EF4-FFF2-40B4-BE49-F238E27FC236}">
                <a16:creationId xmlns:a16="http://schemas.microsoft.com/office/drawing/2014/main" id="{1EC4664A-708D-4CD6-81AB-90F9775EE10A}"/>
              </a:ext>
            </a:extLst>
          </p:cNvPr>
          <p:cNvSpPr>
            <a:spLocks noGrp="1"/>
          </p:cNvSpPr>
          <p:nvPr>
            <p:ph type="dt" sz="half" idx="10"/>
          </p:nvPr>
        </p:nvSpPr>
        <p:spPr/>
        <p:txBody>
          <a:bodyPr/>
          <a:lstStyle/>
          <a:p>
            <a:fld id="{36A62E8A-61A8-4BD5-BA29-65B61ED1D3C4}" type="datetime1">
              <a:rPr lang="zh-CN" altLang="en-US" smtClean="0"/>
              <a:t>2022/10/30</a:t>
            </a:fld>
            <a:endParaRPr lang="zh-CN" altLang="en-US"/>
          </a:p>
        </p:txBody>
      </p:sp>
      <p:sp>
        <p:nvSpPr>
          <p:cNvPr id="6" name="标题 1">
            <a:extLst>
              <a:ext uri="{FF2B5EF4-FFF2-40B4-BE49-F238E27FC236}">
                <a16:creationId xmlns:a16="http://schemas.microsoft.com/office/drawing/2014/main" id="{15CED7A7-D56E-4677-9590-25E4B115388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昂贵目标优化问题</a:t>
            </a:r>
          </a:p>
        </p:txBody>
      </p:sp>
      <p:pic>
        <p:nvPicPr>
          <p:cNvPr id="7" name="图片 6">
            <a:extLst>
              <a:ext uri="{FF2B5EF4-FFF2-40B4-BE49-F238E27FC236}">
                <a16:creationId xmlns:a16="http://schemas.microsoft.com/office/drawing/2014/main" id="{915AA682-51B1-4F67-A43D-B4D49CEE0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28" y="2025793"/>
            <a:ext cx="2592288" cy="2141698"/>
          </a:xfrm>
          <a:prstGeom prst="rect">
            <a:avLst/>
          </a:prstGeom>
        </p:spPr>
      </p:pic>
      <p:sp>
        <p:nvSpPr>
          <p:cNvPr id="8" name="文本框 7">
            <a:extLst>
              <a:ext uri="{FF2B5EF4-FFF2-40B4-BE49-F238E27FC236}">
                <a16:creationId xmlns:a16="http://schemas.microsoft.com/office/drawing/2014/main" id="{68E3A8AD-7A00-40EF-9585-6864346E3221}"/>
              </a:ext>
            </a:extLst>
          </p:cNvPr>
          <p:cNvSpPr txBox="1"/>
          <p:nvPr/>
        </p:nvSpPr>
        <p:spPr>
          <a:xfrm>
            <a:off x="0" y="1051193"/>
            <a:ext cx="8928992" cy="913070"/>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依据优化函数评估个体适应值需要较长时间（</a:t>
            </a:r>
            <a:r>
              <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1min, 1hour, 1 day, </a:t>
            </a:r>
            <a:r>
              <a:rPr lang="en-US" altLang="zh-CN" sz="22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etc</a:t>
            </a: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致使计算智能方法无法在可接受时间范围内找到最优解</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A2871B24-F845-4F9A-94D9-E8A0B5379C6B}"/>
              </a:ext>
            </a:extLst>
          </p:cNvPr>
          <p:cNvSpPr/>
          <p:nvPr/>
        </p:nvSpPr>
        <p:spPr>
          <a:xfrm>
            <a:off x="160914" y="4859635"/>
            <a:ext cx="8768078" cy="13681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0" b="1" dirty="0">
                <a:solidFill>
                  <a:srgbClr val="C00000"/>
                </a:solidFill>
                <a:latin typeface="黑体" panose="02010609060101010101" pitchFamily="49" charset="-122"/>
                <a:ea typeface="黑体" panose="02010609060101010101" pitchFamily="49" charset="-122"/>
              </a:rPr>
              <a:t>挑战</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200" b="1" dirty="0">
                <a:solidFill>
                  <a:srgbClr val="C00000"/>
                </a:solidFill>
                <a:latin typeface="黑体" panose="02010609060101010101" pitchFamily="49" charset="-122"/>
                <a:ea typeface="黑体" panose="02010609060101010101" pitchFamily="49" charset="-122"/>
              </a:rPr>
              <a:t>在给定时间范围内找到优化问题的最优解；</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200" b="1" dirty="0">
                <a:solidFill>
                  <a:srgbClr val="C00000"/>
                </a:solidFill>
                <a:latin typeface="黑体" panose="02010609060101010101" pitchFamily="49" charset="-122"/>
                <a:ea typeface="黑体" panose="02010609060101010101" pitchFamily="49" charset="-122"/>
              </a:rPr>
              <a:t>建立尽可能准确的简单模型拟合原优化问题；</a:t>
            </a:r>
            <a:endParaRPr lang="en-US" altLang="zh-CN" sz="2200" b="1" dirty="0">
              <a:solidFill>
                <a:srgbClr val="C00000"/>
              </a:solidFill>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id="{B4D5782E-BC2D-4986-BCA5-353CB00DFC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9140" y="2025793"/>
            <a:ext cx="2520280" cy="1987114"/>
          </a:xfrm>
          <a:prstGeom prst="rect">
            <a:avLst/>
          </a:prstGeom>
        </p:spPr>
      </p:pic>
      <p:pic>
        <p:nvPicPr>
          <p:cNvPr id="13" name="图片 12">
            <a:extLst>
              <a:ext uri="{FF2B5EF4-FFF2-40B4-BE49-F238E27FC236}">
                <a16:creationId xmlns:a16="http://schemas.microsoft.com/office/drawing/2014/main" id="{B3F6843F-5898-4F12-9CE7-F22FC37AD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237" y="2025793"/>
            <a:ext cx="2664296" cy="1987114"/>
          </a:xfrm>
          <a:prstGeom prst="rect">
            <a:avLst/>
          </a:prstGeom>
        </p:spPr>
      </p:pic>
      <p:sp>
        <p:nvSpPr>
          <p:cNvPr id="14" name="文本框 13">
            <a:extLst>
              <a:ext uri="{FF2B5EF4-FFF2-40B4-BE49-F238E27FC236}">
                <a16:creationId xmlns:a16="http://schemas.microsoft.com/office/drawing/2014/main" id="{4F25EEB1-AD31-41C5-B0E1-48D415B1F2C7}"/>
              </a:ext>
            </a:extLst>
          </p:cNvPr>
          <p:cNvSpPr txBox="1"/>
          <p:nvPr/>
        </p:nvSpPr>
        <p:spPr>
          <a:xfrm>
            <a:off x="526852" y="4167491"/>
            <a:ext cx="209445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药物分子结构优化</a:t>
            </a:r>
          </a:p>
        </p:txBody>
      </p:sp>
      <p:sp>
        <p:nvSpPr>
          <p:cNvPr id="15" name="文本框 14">
            <a:extLst>
              <a:ext uri="{FF2B5EF4-FFF2-40B4-BE49-F238E27FC236}">
                <a16:creationId xmlns:a16="http://schemas.microsoft.com/office/drawing/2014/main" id="{9E2223B5-3F0D-4072-89CA-A585E6201E7F}"/>
              </a:ext>
            </a:extLst>
          </p:cNvPr>
          <p:cNvSpPr txBox="1"/>
          <p:nvPr/>
        </p:nvSpPr>
        <p:spPr>
          <a:xfrm>
            <a:off x="3596051" y="4160874"/>
            <a:ext cx="209445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核弹爆炸优化</a:t>
            </a:r>
          </a:p>
        </p:txBody>
      </p:sp>
      <p:sp>
        <p:nvSpPr>
          <p:cNvPr id="16" name="文本框 15">
            <a:extLst>
              <a:ext uri="{FF2B5EF4-FFF2-40B4-BE49-F238E27FC236}">
                <a16:creationId xmlns:a16="http://schemas.microsoft.com/office/drawing/2014/main" id="{B43596BE-E330-4171-91CE-9FD7840419F3}"/>
              </a:ext>
            </a:extLst>
          </p:cNvPr>
          <p:cNvSpPr txBox="1"/>
          <p:nvPr/>
        </p:nvSpPr>
        <p:spPr>
          <a:xfrm>
            <a:off x="6383444" y="4166212"/>
            <a:ext cx="2304256"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汽车</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飞机模型优化</a:t>
            </a:r>
          </a:p>
        </p:txBody>
      </p:sp>
    </p:spTree>
    <p:extLst>
      <p:ext uri="{BB962C8B-B14F-4D97-AF65-F5344CB8AC3E}">
        <p14:creationId xmlns:p14="http://schemas.microsoft.com/office/powerpoint/2010/main" val="2889740289"/>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4" grpId="0"/>
      <p:bldP spid="15"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91</a:t>
            </a:fld>
            <a:endParaRPr lang="zh-CN" altLang="en-US"/>
          </a:p>
        </p:txBody>
      </p:sp>
      <p:sp>
        <p:nvSpPr>
          <p:cNvPr id="2" name="日期占位符 1">
            <a:extLst>
              <a:ext uri="{FF2B5EF4-FFF2-40B4-BE49-F238E27FC236}">
                <a16:creationId xmlns:a16="http://schemas.microsoft.com/office/drawing/2014/main" id="{1EC4664A-708D-4CD6-81AB-90F9775EE10A}"/>
              </a:ext>
            </a:extLst>
          </p:cNvPr>
          <p:cNvSpPr>
            <a:spLocks noGrp="1"/>
          </p:cNvSpPr>
          <p:nvPr>
            <p:ph type="dt" sz="half" idx="10"/>
          </p:nvPr>
        </p:nvSpPr>
        <p:spPr/>
        <p:txBody>
          <a:bodyPr/>
          <a:lstStyle/>
          <a:p>
            <a:fld id="{2FA9CBF9-54DF-452C-878F-3AB02BA07800}" type="datetime1">
              <a:rPr lang="zh-CN" altLang="en-US" smtClean="0"/>
              <a:t>2022/10/30</a:t>
            </a:fld>
            <a:endParaRPr lang="zh-CN" altLang="en-US"/>
          </a:p>
        </p:txBody>
      </p:sp>
      <p:sp>
        <p:nvSpPr>
          <p:cNvPr id="6" name="标题 1">
            <a:extLst>
              <a:ext uri="{FF2B5EF4-FFF2-40B4-BE49-F238E27FC236}">
                <a16:creationId xmlns:a16="http://schemas.microsoft.com/office/drawing/2014/main" id="{15CED7A7-D56E-4677-9590-25E4B115388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约束优化问题</a:t>
            </a:r>
          </a:p>
        </p:txBody>
      </p:sp>
      <p:pic>
        <p:nvPicPr>
          <p:cNvPr id="9" name="图片 8">
            <a:extLst>
              <a:ext uri="{FF2B5EF4-FFF2-40B4-BE49-F238E27FC236}">
                <a16:creationId xmlns:a16="http://schemas.microsoft.com/office/drawing/2014/main" id="{9ABC19ED-FF87-4ED2-BEF6-F1FB6F069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4496" y="1331719"/>
            <a:ext cx="4464496" cy="2128349"/>
          </a:xfrm>
          <a:prstGeom prst="rect">
            <a:avLst/>
          </a:prstGeom>
        </p:spPr>
      </p:pic>
      <p:pic>
        <p:nvPicPr>
          <p:cNvPr id="11" name="图片 10">
            <a:extLst>
              <a:ext uri="{FF2B5EF4-FFF2-40B4-BE49-F238E27FC236}">
                <a16:creationId xmlns:a16="http://schemas.microsoft.com/office/drawing/2014/main" id="{04DC4F33-39AA-42F8-A967-80AF7B541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36" y="1476951"/>
            <a:ext cx="4159106" cy="2446580"/>
          </a:xfrm>
          <a:prstGeom prst="rect">
            <a:avLst/>
          </a:prstGeom>
        </p:spPr>
      </p:pic>
      <p:sp>
        <p:nvSpPr>
          <p:cNvPr id="12" name="文本框 11">
            <a:extLst>
              <a:ext uri="{FF2B5EF4-FFF2-40B4-BE49-F238E27FC236}">
                <a16:creationId xmlns:a16="http://schemas.microsoft.com/office/drawing/2014/main" id="{662C1A1A-0BF5-49C4-BC01-52D0BE1E015B}"/>
              </a:ext>
            </a:extLst>
          </p:cNvPr>
          <p:cNvSpPr txBox="1"/>
          <p:nvPr/>
        </p:nvSpPr>
        <p:spPr>
          <a:xfrm>
            <a:off x="0" y="1051193"/>
            <a:ext cx="8928992" cy="425758"/>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优化问题带有各种约束条件（不等式或者等式约束条件）</a:t>
            </a:r>
            <a:endParaRPr lang="en-US" altLang="zh-CN" sz="2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0EDFBC53-D8D5-429F-A33D-827436AF5085}"/>
              </a:ext>
            </a:extLst>
          </p:cNvPr>
          <p:cNvSpPr/>
          <p:nvPr/>
        </p:nvSpPr>
        <p:spPr>
          <a:xfrm>
            <a:off x="174125" y="3967189"/>
            <a:ext cx="4745215" cy="23762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0" b="1" dirty="0">
                <a:solidFill>
                  <a:srgbClr val="C00000"/>
                </a:solidFill>
                <a:latin typeface="黑体" panose="02010609060101010101" pitchFamily="49" charset="-122"/>
                <a:ea typeface="黑体" panose="02010609060101010101" pitchFamily="49" charset="-122"/>
              </a:rPr>
              <a:t>挑战</a:t>
            </a:r>
            <a:endParaRPr lang="en-US" altLang="zh-CN" sz="22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100" b="1" dirty="0">
                <a:solidFill>
                  <a:srgbClr val="C00000"/>
                </a:solidFill>
                <a:latin typeface="黑体" panose="02010609060101010101" pitchFamily="49" charset="-122"/>
                <a:ea typeface="黑体" panose="02010609060101010101" pitchFamily="49" charset="-122"/>
              </a:rPr>
              <a:t>解空间被约束条件分割为可行区域和非可行区域（解空间不连续）；</a:t>
            </a:r>
            <a:endParaRPr lang="en-US" altLang="zh-CN" sz="21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100" b="1" dirty="0">
                <a:solidFill>
                  <a:srgbClr val="C00000"/>
                </a:solidFill>
                <a:latin typeface="黑体" panose="02010609060101010101" pitchFamily="49" charset="-122"/>
                <a:ea typeface="黑体" panose="02010609060101010101" pitchFamily="49" charset="-122"/>
              </a:rPr>
              <a:t>在可行区域内找最优解；</a:t>
            </a:r>
            <a:endParaRPr lang="en-US" altLang="zh-CN" sz="2100" b="1" dirty="0">
              <a:solidFill>
                <a:srgbClr val="C00000"/>
              </a:solidFill>
              <a:latin typeface="黑体" panose="02010609060101010101" pitchFamily="49" charset="-122"/>
              <a:ea typeface="黑体" panose="02010609060101010101" pitchFamily="49" charset="-122"/>
            </a:endParaRPr>
          </a:p>
          <a:p>
            <a:pPr marL="742150" lvl="1" indent="-284950" algn="just">
              <a:buFont typeface="Wingdings" panose="05000000000000000000" pitchFamily="2" charset="2"/>
              <a:buChar char="l"/>
            </a:pPr>
            <a:r>
              <a:rPr lang="zh-CN" altLang="en-US" sz="2100" b="1" dirty="0">
                <a:solidFill>
                  <a:srgbClr val="C00000"/>
                </a:solidFill>
                <a:latin typeface="黑体" panose="02010609060101010101" pitchFamily="49" charset="-122"/>
                <a:ea typeface="黑体" panose="02010609060101010101" pitchFamily="49" charset="-122"/>
              </a:rPr>
              <a:t>如何有效处理约束条件</a:t>
            </a:r>
            <a:endParaRPr lang="en-US" altLang="zh-CN" sz="2100" b="1" dirty="0">
              <a:solidFill>
                <a:srgbClr val="C00000"/>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A11460FC-DB69-4AD0-A2D8-FC60A8042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152" y="3419476"/>
            <a:ext cx="3485997" cy="2923976"/>
          </a:xfrm>
          <a:prstGeom prst="rect">
            <a:avLst/>
          </a:prstGeom>
        </p:spPr>
      </p:pic>
    </p:spTree>
    <p:extLst>
      <p:ext uri="{BB962C8B-B14F-4D97-AF65-F5344CB8AC3E}">
        <p14:creationId xmlns:p14="http://schemas.microsoft.com/office/powerpoint/2010/main" val="2546797887"/>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2">
            <a:extLst>
              <a:ext uri="{FF2B5EF4-FFF2-40B4-BE49-F238E27FC236}">
                <a16:creationId xmlns:a16="http://schemas.microsoft.com/office/drawing/2014/main" id="{719079C1-C362-044B-B0FB-651CA0B203A1}"/>
              </a:ext>
            </a:extLst>
          </p:cNvPr>
          <p:cNvSpPr>
            <a:spLocks noGrp="1"/>
          </p:cNvSpPr>
          <p:nvPr>
            <p:ph type="title"/>
          </p:nvPr>
        </p:nvSpPr>
        <p:spPr>
          <a:xfrm>
            <a:off x="370854" y="395139"/>
            <a:ext cx="8206740" cy="346066"/>
          </a:xfrm>
        </p:spPr>
        <p:txBody>
          <a:bodyPr>
            <a:normAutofit fontScale="90000"/>
          </a:bodyPr>
          <a:lstStyle/>
          <a:p>
            <a:pPr>
              <a:lnSpc>
                <a:spcPct val="90000"/>
              </a:lnSpc>
              <a:spcBef>
                <a:spcPts val="0"/>
              </a:spcBef>
            </a:pPr>
            <a:endParaRPr lang="zh-CN" altLang="en-US" sz="4388" b="1" dirty="0">
              <a:solidFill>
                <a:prstClr val="white"/>
              </a:solidFill>
              <a:latin typeface="黑体" panose="02010609060101010101" pitchFamily="49" charset="-122"/>
              <a:ea typeface="黑体" panose="02010609060101010101" pitchFamily="49" charset="-122"/>
              <a:cs typeface="+mn-cs"/>
            </a:endParaRPr>
          </a:p>
        </p:txBody>
      </p:sp>
      <p:sp>
        <p:nvSpPr>
          <p:cNvPr id="73" name="Rounded Rectangle 34">
            <a:extLst>
              <a:ext uri="{FF2B5EF4-FFF2-40B4-BE49-F238E27FC236}">
                <a16:creationId xmlns:a16="http://schemas.microsoft.com/office/drawing/2014/main" id="{6A53D677-10F0-CD81-243D-58A817DD2EC9}"/>
              </a:ext>
            </a:extLst>
          </p:cNvPr>
          <p:cNvSpPr/>
          <p:nvPr/>
        </p:nvSpPr>
        <p:spPr>
          <a:xfrm>
            <a:off x="176917" y="1705354"/>
            <a:ext cx="4321719" cy="1225329"/>
          </a:xfrm>
          <a:prstGeom prst="roundRect">
            <a:avLst>
              <a:gd name="adj" fmla="val 0"/>
            </a:avLst>
          </a:prstGeom>
          <a:solidFill>
            <a:srgbClr val="FFFFFF"/>
          </a:solidFill>
          <a:ln w="12700" cap="flat" cmpd="sng" algn="ctr">
            <a:solidFill>
              <a:schemeClr val="tx1"/>
            </a:solidFill>
            <a:prstDash val="solid"/>
            <a:miter lim="800000"/>
          </a:ln>
          <a:effectLst/>
        </p:spPr>
        <p:txBody>
          <a:bodyPr wrap="square" anchor="b"/>
          <a:lstStyle>
            <a:lvl1pPr marL="363538" indent="-363538"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455920">
              <a:lnSpc>
                <a:spcPct val="110000"/>
              </a:lnSpc>
              <a:defRPr/>
            </a:pPr>
            <a:r>
              <a:rPr lang="zh-CN" altLang="en-US" sz="1795" kern="0" dirty="0">
                <a:solidFill>
                  <a:srgbClr val="000000"/>
                </a:solidFill>
                <a:latin typeface="SimHei" panose="02010609060101010101" pitchFamily="49" charset="-122"/>
                <a:ea typeface="SimHei" panose="02010609060101010101" pitchFamily="49" charset="-122"/>
              </a:rPr>
              <a:t>多样性强，全局寻优</a:t>
            </a:r>
            <a:endParaRPr lang="en-US" altLang="zh-CN" sz="1795" kern="0" dirty="0">
              <a:solidFill>
                <a:srgbClr val="000000"/>
              </a:solidFill>
              <a:latin typeface="SimHei" panose="02010609060101010101" pitchFamily="49" charset="-122"/>
              <a:ea typeface="SimHei" panose="02010609060101010101" pitchFamily="49" charset="-122"/>
            </a:endParaRPr>
          </a:p>
          <a:p>
            <a:pPr marL="0" indent="0" algn="ctr" defTabSz="455920">
              <a:lnSpc>
                <a:spcPct val="110000"/>
              </a:lnSpc>
              <a:defRPr/>
            </a:pPr>
            <a:r>
              <a:rPr lang="zh-CN" altLang="en-US" sz="1795" kern="0" dirty="0">
                <a:solidFill>
                  <a:srgbClr val="000000"/>
                </a:solidFill>
                <a:latin typeface="SimHei" panose="02010609060101010101" pitchFamily="49" charset="-122"/>
                <a:ea typeface="SimHei" panose="02010609060101010101" pitchFamily="49" charset="-122"/>
              </a:rPr>
              <a:t>通用性强、无须依赖待解问题数学特性</a:t>
            </a:r>
            <a:endParaRPr lang="en-US" altLang="zh-CN" sz="1795" kern="0" dirty="0">
              <a:solidFill>
                <a:srgbClr val="000000"/>
              </a:solidFill>
              <a:latin typeface="SimHei" panose="02010609060101010101" pitchFamily="49" charset="-122"/>
              <a:ea typeface="SimHei" panose="02010609060101010101" pitchFamily="49" charset="-122"/>
            </a:endParaRPr>
          </a:p>
          <a:p>
            <a:pPr marL="0" indent="0" algn="ctr" defTabSz="455920">
              <a:lnSpc>
                <a:spcPct val="110000"/>
              </a:lnSpc>
              <a:defRPr/>
            </a:pPr>
            <a:r>
              <a:rPr lang="zh-CN" altLang="en-US" sz="1795" kern="0" dirty="0">
                <a:solidFill>
                  <a:srgbClr val="000000"/>
                </a:solidFill>
                <a:latin typeface="SimHei" panose="02010609060101010101" pitchFamily="49" charset="-122"/>
                <a:ea typeface="SimHei" panose="02010609060101010101" pitchFamily="49" charset="-122"/>
              </a:rPr>
              <a:t>可用于黑盒、多目标、多约束等复杂优化</a:t>
            </a:r>
            <a:endParaRPr lang="en-US" altLang="zh-CN" sz="1795" kern="0" dirty="0">
              <a:solidFill>
                <a:srgbClr val="000000"/>
              </a:solidFill>
              <a:latin typeface="SimHei" panose="02010609060101010101" pitchFamily="49" charset="-122"/>
              <a:ea typeface="SimHei" panose="02010609060101010101" pitchFamily="49" charset="-122"/>
            </a:endParaRPr>
          </a:p>
        </p:txBody>
      </p:sp>
      <p:sp>
        <p:nvSpPr>
          <p:cNvPr id="74" name="Rounded Rectangle 27">
            <a:extLst>
              <a:ext uri="{FF2B5EF4-FFF2-40B4-BE49-F238E27FC236}">
                <a16:creationId xmlns:a16="http://schemas.microsoft.com/office/drawing/2014/main" id="{E1E0132B-EDD0-5D37-202E-7F270F32E425}"/>
              </a:ext>
            </a:extLst>
          </p:cNvPr>
          <p:cNvSpPr>
            <a:spLocks noChangeArrowheads="1"/>
          </p:cNvSpPr>
          <p:nvPr/>
        </p:nvSpPr>
        <p:spPr bwMode="auto">
          <a:xfrm>
            <a:off x="165528" y="1505031"/>
            <a:ext cx="4333108" cy="429018"/>
          </a:xfrm>
          <a:prstGeom prst="roundRect">
            <a:avLst>
              <a:gd name="adj" fmla="val 50000"/>
            </a:avLst>
          </a:prstGeom>
          <a:solidFill>
            <a:srgbClr val="4E8542"/>
          </a:solidFill>
          <a:ln w="12700" cap="flat" cmpd="sng" algn="ctr">
            <a:solidFill>
              <a:srgbClr val="4E8542">
                <a:shade val="50000"/>
              </a:srgbClr>
            </a:solidFill>
            <a:prstDash val="solid"/>
            <a:miter lim="800000"/>
          </a:ln>
          <a:effec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1840">
              <a:defRPr/>
            </a:pPr>
            <a:r>
              <a:rPr lang="zh-CN" altLang="en-US" sz="1994" kern="0" dirty="0">
                <a:solidFill>
                  <a:prstClr val="white"/>
                </a:solidFill>
                <a:latin typeface="SimHei" panose="02010609060101010101" pitchFamily="49" charset="-122"/>
                <a:ea typeface="SimHei" panose="02010609060101010101" pitchFamily="49" charset="-122"/>
              </a:rPr>
              <a:t>优势</a:t>
            </a:r>
          </a:p>
        </p:txBody>
      </p:sp>
      <p:sp>
        <p:nvSpPr>
          <p:cNvPr id="77" name="Right Arrow 170">
            <a:extLst>
              <a:ext uri="{FF2B5EF4-FFF2-40B4-BE49-F238E27FC236}">
                <a16:creationId xmlns:a16="http://schemas.microsoft.com/office/drawing/2014/main" id="{943BF06B-048F-EE7C-77AE-BA17EE17A20C}"/>
              </a:ext>
            </a:extLst>
          </p:cNvPr>
          <p:cNvSpPr/>
          <p:nvPr/>
        </p:nvSpPr>
        <p:spPr>
          <a:xfrm rot="5400000">
            <a:off x="4425803" y="2379250"/>
            <a:ext cx="386357" cy="1662158"/>
          </a:xfrm>
          <a:prstGeom prst="rightArrow">
            <a:avLst/>
          </a:prstGeom>
          <a:solidFill>
            <a:schemeClr val="bg2">
              <a:lumMod val="90000"/>
            </a:schemeClr>
          </a:solidFill>
          <a:ln w="25400" cap="flat" cmpd="sng" algn="ctr">
            <a:noFill/>
            <a:prstDash val="solid"/>
          </a:ln>
          <a:effectLst/>
        </p:spPr>
        <p:txBody>
          <a:bodyPr anchor="ctr"/>
          <a:lstStyle/>
          <a:p>
            <a:pPr algn="ctr" defTabSz="911840">
              <a:defRPr/>
            </a:pPr>
            <a:endParaRPr lang="en-US" sz="1795" kern="0" dirty="0">
              <a:solidFill>
                <a:srgbClr val="1D528D"/>
              </a:solidFill>
              <a:latin typeface="黑体"/>
              <a:ea typeface="黑体"/>
              <a:cs typeface="黑体"/>
            </a:endParaRPr>
          </a:p>
        </p:txBody>
      </p:sp>
      <p:sp>
        <p:nvSpPr>
          <p:cNvPr id="78" name="矩形 77">
            <a:extLst>
              <a:ext uri="{FF2B5EF4-FFF2-40B4-BE49-F238E27FC236}">
                <a16:creationId xmlns:a16="http://schemas.microsoft.com/office/drawing/2014/main" id="{7A5C2C93-1885-947B-9434-02D263339362}"/>
              </a:ext>
            </a:extLst>
          </p:cNvPr>
          <p:cNvSpPr/>
          <p:nvPr/>
        </p:nvSpPr>
        <p:spPr>
          <a:xfrm>
            <a:off x="176917" y="2928666"/>
            <a:ext cx="3650303" cy="920765"/>
          </a:xfrm>
          <a:prstGeom prst="rect">
            <a:avLst/>
          </a:prstGeom>
        </p:spPr>
        <p:txBody>
          <a:bodyPr wrap="square">
            <a:spAutoFit/>
          </a:bodyPr>
          <a:lstStyle/>
          <a:p>
            <a:pPr lvl="0" algn="ctr"/>
            <a:endParaRPr lang="en-US" altLang="zh-CN" sz="1795" dirty="0">
              <a:solidFill>
                <a:srgbClr val="3333FF"/>
              </a:solidFill>
              <a:latin typeface="黑体" panose="02010609060101010101" pitchFamily="49" charset="-122"/>
              <a:ea typeface="黑体" panose="02010609060101010101" pitchFamily="49" charset="-122"/>
            </a:endParaRPr>
          </a:p>
          <a:p>
            <a:pPr lvl="0" algn="ctr"/>
            <a:r>
              <a:rPr lang="zh-CN" altLang="en-US" sz="1795" dirty="0">
                <a:solidFill>
                  <a:srgbClr val="3333FF"/>
                </a:solidFill>
                <a:latin typeface="黑体" panose="02010609060101010101" pitchFamily="49" charset="-122"/>
                <a:ea typeface="黑体" panose="02010609060101010101" pitchFamily="49" charset="-122"/>
              </a:rPr>
              <a:t>特征：具天然的并行分布计算特性</a:t>
            </a:r>
            <a:endParaRPr lang="en-US" altLang="zh-CN" sz="1795" dirty="0">
              <a:solidFill>
                <a:srgbClr val="3333FF"/>
              </a:solidFill>
              <a:latin typeface="黑体" panose="02010609060101010101" pitchFamily="49" charset="-122"/>
              <a:ea typeface="黑体" panose="02010609060101010101" pitchFamily="49" charset="-122"/>
            </a:endParaRPr>
          </a:p>
          <a:p>
            <a:pPr lvl="0" algn="ctr"/>
            <a:r>
              <a:rPr lang="zh-CN" altLang="en-US" sz="1795" dirty="0">
                <a:solidFill>
                  <a:srgbClr val="3333FF"/>
                </a:solidFill>
                <a:latin typeface="黑体" panose="02010609060101010101" pitchFamily="49" charset="-122"/>
                <a:ea typeface="黑体" panose="02010609060101010101" pitchFamily="49" charset="-122"/>
              </a:rPr>
              <a:t>基于</a:t>
            </a:r>
            <a:r>
              <a:rPr lang="en-US" altLang="zh-CN" sz="1795" dirty="0" err="1">
                <a:solidFill>
                  <a:srgbClr val="3333FF"/>
                </a:solidFill>
                <a:latin typeface="黑体" panose="02010609060101010101" pitchFamily="49" charset="-122"/>
                <a:ea typeface="黑体" panose="02010609060101010101" pitchFamily="49" charset="-122"/>
              </a:rPr>
              <a:t>Stimergy</a:t>
            </a:r>
            <a:r>
              <a:rPr lang="zh-CN" altLang="en-US" sz="1795" dirty="0">
                <a:solidFill>
                  <a:srgbClr val="3333FF"/>
                </a:solidFill>
                <a:latin typeface="黑体" panose="02010609060101010101" pitchFamily="49" charset="-122"/>
                <a:ea typeface="黑体" panose="02010609060101010101" pitchFamily="49" charset="-122"/>
              </a:rPr>
              <a:t>的间接通信机制</a:t>
            </a:r>
            <a:endParaRPr lang="zh-CN" altLang="zh-CN" sz="1795" dirty="0">
              <a:solidFill>
                <a:srgbClr val="3333FF"/>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3D46205B-119B-F38F-223D-8838C7C5D867}"/>
              </a:ext>
            </a:extLst>
          </p:cNvPr>
          <p:cNvPicPr>
            <a:picLocks noChangeAspect="1"/>
          </p:cNvPicPr>
          <p:nvPr/>
        </p:nvPicPr>
        <p:blipFill>
          <a:blip r:embed="rId2"/>
          <a:stretch>
            <a:fillRect/>
          </a:stretch>
        </p:blipFill>
        <p:spPr>
          <a:xfrm>
            <a:off x="3913027" y="4035383"/>
            <a:ext cx="1795064" cy="1644069"/>
          </a:xfrm>
          <a:prstGeom prst="rect">
            <a:avLst/>
          </a:prstGeom>
        </p:spPr>
      </p:pic>
      <p:sp>
        <p:nvSpPr>
          <p:cNvPr id="4" name="Rounded Rectangle 34">
            <a:extLst>
              <a:ext uri="{FF2B5EF4-FFF2-40B4-BE49-F238E27FC236}">
                <a16:creationId xmlns:a16="http://schemas.microsoft.com/office/drawing/2014/main" id="{3FED5EB3-01F7-591C-BBDA-FBDE3C0D4AED}"/>
              </a:ext>
            </a:extLst>
          </p:cNvPr>
          <p:cNvSpPr/>
          <p:nvPr/>
        </p:nvSpPr>
        <p:spPr>
          <a:xfrm>
            <a:off x="4666219" y="1705354"/>
            <a:ext cx="4321719" cy="1225329"/>
          </a:xfrm>
          <a:prstGeom prst="roundRect">
            <a:avLst>
              <a:gd name="adj" fmla="val 0"/>
            </a:avLst>
          </a:prstGeom>
          <a:solidFill>
            <a:srgbClr val="FFFFFF"/>
          </a:solidFill>
          <a:ln w="12700" cap="flat" cmpd="sng" algn="ctr">
            <a:solidFill>
              <a:schemeClr val="tx1"/>
            </a:solidFill>
            <a:prstDash val="solid"/>
            <a:miter lim="800000"/>
          </a:ln>
          <a:effectLst/>
        </p:spPr>
        <p:txBody>
          <a:bodyPr wrap="square" anchor="b"/>
          <a:lstStyle>
            <a:lvl1pPr marL="363538" indent="-363538"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455920">
              <a:lnSpc>
                <a:spcPct val="110000"/>
              </a:lnSpc>
              <a:defRPr/>
            </a:pPr>
            <a:r>
              <a:rPr lang="zh-CN" altLang="en-US" sz="1795" kern="0" dirty="0">
                <a:solidFill>
                  <a:srgbClr val="000000"/>
                </a:solidFill>
                <a:latin typeface="SimHei" panose="02010609060101010101" pitchFamily="49" charset="-122"/>
                <a:ea typeface="SimHei" panose="02010609060101010101" pitchFamily="49" charset="-122"/>
              </a:rPr>
              <a:t>现有研究主要针对集中式环境全局优化</a:t>
            </a:r>
            <a:endParaRPr lang="en-US" altLang="zh-CN" sz="1795" kern="0" dirty="0">
              <a:solidFill>
                <a:srgbClr val="000000"/>
              </a:solidFill>
              <a:latin typeface="SimHei" panose="02010609060101010101" pitchFamily="49" charset="-122"/>
              <a:ea typeface="SimHei" panose="02010609060101010101" pitchFamily="49" charset="-122"/>
            </a:endParaRPr>
          </a:p>
          <a:p>
            <a:pPr marL="0" indent="0" algn="ctr" defTabSz="455920">
              <a:lnSpc>
                <a:spcPct val="110000"/>
              </a:lnSpc>
              <a:defRPr/>
            </a:pPr>
            <a:r>
              <a:rPr lang="zh-CN" altLang="en-US" sz="1795" kern="0" dirty="0">
                <a:solidFill>
                  <a:srgbClr val="000000"/>
                </a:solidFill>
                <a:latin typeface="SimHei" panose="02010609060101010101" pitchFamily="49" charset="-122"/>
                <a:ea typeface="SimHei" panose="02010609060101010101" pitchFamily="49" charset="-122"/>
              </a:rPr>
              <a:t>维度诅咒、计算效率瓶颈</a:t>
            </a:r>
            <a:endParaRPr lang="en-US" altLang="zh-CN" sz="1795" kern="0" dirty="0">
              <a:solidFill>
                <a:srgbClr val="000000"/>
              </a:solidFill>
              <a:latin typeface="SimHei" panose="02010609060101010101" pitchFamily="49" charset="-122"/>
              <a:ea typeface="SimHei" panose="02010609060101010101" pitchFamily="49" charset="-122"/>
            </a:endParaRPr>
          </a:p>
          <a:p>
            <a:pPr marL="0" indent="0" algn="ctr" defTabSz="455920">
              <a:lnSpc>
                <a:spcPct val="110000"/>
              </a:lnSpc>
              <a:defRPr/>
            </a:pPr>
            <a:r>
              <a:rPr lang="zh-CN" altLang="en-US" sz="1795" kern="0" dirty="0">
                <a:solidFill>
                  <a:srgbClr val="000000"/>
                </a:solidFill>
                <a:latin typeface="SimHei" panose="02010609060101010101" pitchFamily="49" charset="-122"/>
                <a:ea typeface="SimHei" panose="02010609060101010101" pitchFamily="49" charset="-122"/>
              </a:rPr>
              <a:t>可扩展性较低</a:t>
            </a:r>
            <a:endParaRPr lang="en-US" altLang="zh-CN" sz="1795" kern="0" dirty="0">
              <a:solidFill>
                <a:srgbClr val="000000"/>
              </a:solidFill>
              <a:latin typeface="SimHei" panose="02010609060101010101" pitchFamily="49" charset="-122"/>
              <a:ea typeface="SimHei" panose="02010609060101010101" pitchFamily="49" charset="-122"/>
            </a:endParaRPr>
          </a:p>
        </p:txBody>
      </p:sp>
      <p:sp>
        <p:nvSpPr>
          <p:cNvPr id="71" name="Rounded Rectangle 27">
            <a:extLst>
              <a:ext uri="{FF2B5EF4-FFF2-40B4-BE49-F238E27FC236}">
                <a16:creationId xmlns:a16="http://schemas.microsoft.com/office/drawing/2014/main" id="{06A4196B-CBC2-3FF6-E750-631DC1938501}"/>
              </a:ext>
            </a:extLst>
          </p:cNvPr>
          <p:cNvSpPr>
            <a:spLocks noChangeArrowheads="1"/>
          </p:cNvSpPr>
          <p:nvPr/>
        </p:nvSpPr>
        <p:spPr bwMode="auto">
          <a:xfrm>
            <a:off x="4666219" y="1497969"/>
            <a:ext cx="4333108" cy="429018"/>
          </a:xfrm>
          <a:prstGeom prst="roundRect">
            <a:avLst>
              <a:gd name="adj" fmla="val 50000"/>
            </a:avLst>
          </a:prstGeom>
          <a:solidFill>
            <a:srgbClr val="00B0F0"/>
          </a:solidFill>
          <a:ln w="12700" cap="flat" cmpd="sng" algn="ctr">
            <a:solidFill>
              <a:srgbClr val="4E8542">
                <a:shade val="50000"/>
              </a:srgbClr>
            </a:solidFill>
            <a:prstDash val="solid"/>
            <a:miter lim="800000"/>
          </a:ln>
          <a:effec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1840">
              <a:defRPr/>
            </a:pPr>
            <a:r>
              <a:rPr lang="zh-CN" altLang="en-US" sz="1994" kern="0" dirty="0">
                <a:solidFill>
                  <a:prstClr val="white"/>
                </a:solidFill>
                <a:latin typeface="SimHei" panose="02010609060101010101" pitchFamily="49" charset="-122"/>
                <a:ea typeface="SimHei" panose="02010609060101010101" pitchFamily="49" charset="-122"/>
              </a:rPr>
              <a:t>现状</a:t>
            </a:r>
          </a:p>
        </p:txBody>
      </p:sp>
      <p:pic>
        <p:nvPicPr>
          <p:cNvPr id="72" name="图片 1">
            <a:extLst>
              <a:ext uri="{FF2B5EF4-FFF2-40B4-BE49-F238E27FC236}">
                <a16:creationId xmlns:a16="http://schemas.microsoft.com/office/drawing/2014/main" id="{0FDC86FD-EC48-7C9E-54B1-E9DC564358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812" y="4117691"/>
            <a:ext cx="2652660" cy="149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a:extLst>
              <a:ext uri="{FF2B5EF4-FFF2-40B4-BE49-F238E27FC236}">
                <a16:creationId xmlns:a16="http://schemas.microsoft.com/office/drawing/2014/main" id="{E6C9B57F-17EE-92F5-89AD-645F60BBC810}"/>
              </a:ext>
            </a:extLst>
          </p:cNvPr>
          <p:cNvSpPr>
            <a:spLocks noChangeArrowheads="1"/>
          </p:cNvSpPr>
          <p:nvPr/>
        </p:nvSpPr>
        <p:spPr bwMode="auto">
          <a:xfrm>
            <a:off x="497126" y="5817306"/>
            <a:ext cx="2464346" cy="3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itchFamily="2" charset="2"/>
              <a:buNone/>
            </a:pPr>
            <a:r>
              <a:rPr lang="zh-CN" altLang="en-US" sz="1596" dirty="0">
                <a:solidFill>
                  <a:schemeClr val="tx2"/>
                </a:solidFill>
                <a:latin typeface="微软雅黑" panose="020B0503020204020204" pitchFamily="34" charset="-122"/>
                <a:ea typeface="微软雅黑" panose="020B0503020204020204" pitchFamily="34" charset="-122"/>
              </a:rPr>
              <a:t>生物启发的群智优化机制</a:t>
            </a:r>
            <a:endParaRPr lang="en-US" altLang="zh-CN" sz="1596" dirty="0">
              <a:solidFill>
                <a:schemeClr val="tx2"/>
              </a:solidFill>
              <a:latin typeface="微软雅黑" panose="020B0503020204020204" pitchFamily="34" charset="-122"/>
              <a:ea typeface="微软雅黑" panose="020B0503020204020204" pitchFamily="34" charset="-122"/>
            </a:endParaRPr>
          </a:p>
        </p:txBody>
      </p:sp>
      <p:sp>
        <p:nvSpPr>
          <p:cNvPr id="81" name="加号 80">
            <a:extLst>
              <a:ext uri="{FF2B5EF4-FFF2-40B4-BE49-F238E27FC236}">
                <a16:creationId xmlns:a16="http://schemas.microsoft.com/office/drawing/2014/main" id="{B6D9195C-294C-DFAA-3A7B-C8A6888D9FAE}"/>
              </a:ext>
            </a:extLst>
          </p:cNvPr>
          <p:cNvSpPr/>
          <p:nvPr/>
        </p:nvSpPr>
        <p:spPr>
          <a:xfrm>
            <a:off x="3202306" y="4585627"/>
            <a:ext cx="582307" cy="553783"/>
          </a:xfrm>
          <a:prstGeom prst="mathPlus">
            <a:avLst/>
          </a:prstGeom>
          <a:ln>
            <a:solidFill>
              <a:schemeClr val="tx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defTabSz="455920">
              <a:defRPr/>
            </a:pPr>
            <a:endParaRPr kumimoji="1" lang="zh-CN" altLang="en-US" sz="1795" dirty="0">
              <a:solidFill>
                <a:prstClr val="black"/>
              </a:solidFill>
              <a:latin typeface="SimHei" panose="02010609060101010101" pitchFamily="49" charset="-122"/>
              <a:ea typeface="SimHei" panose="02010609060101010101" pitchFamily="49" charset="-122"/>
            </a:endParaRPr>
          </a:p>
        </p:txBody>
      </p:sp>
      <p:sp>
        <p:nvSpPr>
          <p:cNvPr id="82" name="矩形 81">
            <a:extLst>
              <a:ext uri="{FF2B5EF4-FFF2-40B4-BE49-F238E27FC236}">
                <a16:creationId xmlns:a16="http://schemas.microsoft.com/office/drawing/2014/main" id="{A0CBE1A3-9D68-7A87-7047-FAFD8DC1522B}"/>
              </a:ext>
            </a:extLst>
          </p:cNvPr>
          <p:cNvSpPr>
            <a:spLocks noChangeArrowheads="1"/>
          </p:cNvSpPr>
          <p:nvPr/>
        </p:nvSpPr>
        <p:spPr bwMode="auto">
          <a:xfrm>
            <a:off x="3997499" y="5817306"/>
            <a:ext cx="1671743" cy="3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itchFamily="2" charset="2"/>
              <a:buNone/>
            </a:pPr>
            <a:r>
              <a:rPr lang="zh-CN" altLang="en-US" sz="1596" dirty="0">
                <a:solidFill>
                  <a:schemeClr val="tx2"/>
                </a:solidFill>
                <a:latin typeface="微软雅黑" panose="020B0503020204020204" pitchFamily="34" charset="-122"/>
                <a:ea typeface="微软雅黑" panose="020B0503020204020204" pitchFamily="34" charset="-122"/>
              </a:rPr>
              <a:t>分布式计算环境</a:t>
            </a:r>
            <a:endParaRPr lang="en-US" altLang="zh-CN" sz="1596" dirty="0">
              <a:solidFill>
                <a:schemeClr val="tx2"/>
              </a:solidFill>
              <a:latin typeface="微软雅黑" panose="020B0503020204020204" pitchFamily="34" charset="-122"/>
              <a:ea typeface="微软雅黑" panose="020B0503020204020204" pitchFamily="34" charset="-122"/>
            </a:endParaRPr>
          </a:p>
        </p:txBody>
      </p:sp>
      <p:sp>
        <p:nvSpPr>
          <p:cNvPr id="83" name="Right Arrow 170">
            <a:extLst>
              <a:ext uri="{FF2B5EF4-FFF2-40B4-BE49-F238E27FC236}">
                <a16:creationId xmlns:a16="http://schemas.microsoft.com/office/drawing/2014/main" id="{8EB9E2DD-80A2-BDC4-5E21-E5717AD8F182}"/>
              </a:ext>
            </a:extLst>
          </p:cNvPr>
          <p:cNvSpPr/>
          <p:nvPr/>
        </p:nvSpPr>
        <p:spPr>
          <a:xfrm>
            <a:off x="5922566" y="4539846"/>
            <a:ext cx="794173" cy="599564"/>
          </a:xfrm>
          <a:prstGeom prst="rightArrow">
            <a:avLst/>
          </a:prstGeom>
          <a:solidFill>
            <a:schemeClr val="bg2">
              <a:lumMod val="90000"/>
            </a:schemeClr>
          </a:solidFill>
          <a:ln w="25400" cap="flat" cmpd="sng" algn="ctr">
            <a:noFill/>
            <a:prstDash val="solid"/>
          </a:ln>
          <a:effectLst/>
        </p:spPr>
        <p:txBody>
          <a:bodyPr anchor="ctr"/>
          <a:lstStyle/>
          <a:p>
            <a:pPr algn="ctr" defTabSz="911840">
              <a:defRPr/>
            </a:pPr>
            <a:endParaRPr lang="en-US" sz="1795" kern="0" dirty="0">
              <a:solidFill>
                <a:srgbClr val="1D528D"/>
              </a:solidFill>
              <a:latin typeface="黑体"/>
              <a:ea typeface="黑体"/>
              <a:cs typeface="黑体"/>
            </a:endParaRPr>
          </a:p>
        </p:txBody>
      </p:sp>
      <p:sp>
        <p:nvSpPr>
          <p:cNvPr id="84" name="圆角矩形 83">
            <a:extLst>
              <a:ext uri="{FF2B5EF4-FFF2-40B4-BE49-F238E27FC236}">
                <a16:creationId xmlns:a16="http://schemas.microsoft.com/office/drawing/2014/main" id="{F3682896-FD1E-F477-AD7E-32C2946A8F83}"/>
              </a:ext>
            </a:extLst>
          </p:cNvPr>
          <p:cNvSpPr/>
          <p:nvPr/>
        </p:nvSpPr>
        <p:spPr>
          <a:xfrm>
            <a:off x="6954820" y="4178544"/>
            <a:ext cx="1729483" cy="1009862"/>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pPr algn="ctr"/>
            <a:r>
              <a:rPr lang="zh-CN" altLang="en-US" sz="1994"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rPr>
              <a:t>分布式群体智能优化</a:t>
            </a:r>
            <a:endParaRPr lang="zh-CN" altLang="en-US" sz="1994" dirty="0">
              <a:solidFill>
                <a:srgbClr val="FFFFFF"/>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86" name="文本框 85">
            <a:extLst>
              <a:ext uri="{FF2B5EF4-FFF2-40B4-BE49-F238E27FC236}">
                <a16:creationId xmlns:a16="http://schemas.microsoft.com/office/drawing/2014/main" id="{FBEDFEB0-EC91-5133-1FB7-875C3DF60923}"/>
              </a:ext>
            </a:extLst>
          </p:cNvPr>
          <p:cNvSpPr txBox="1"/>
          <p:nvPr/>
        </p:nvSpPr>
        <p:spPr>
          <a:xfrm>
            <a:off x="6520524" y="5287545"/>
            <a:ext cx="2598076" cy="644536"/>
          </a:xfrm>
          <a:prstGeom prst="rect">
            <a:avLst/>
          </a:prstGeom>
          <a:noFill/>
        </p:spPr>
        <p:txBody>
          <a:bodyPr wrap="square">
            <a:spAutoFit/>
          </a:bodyPr>
          <a:lstStyle/>
          <a:p>
            <a:pPr algn="ctr"/>
            <a:r>
              <a:rPr lang="zh-CN" altLang="en-US" sz="1795" dirty="0">
                <a:solidFill>
                  <a:srgbClr val="3333FF"/>
                </a:solidFill>
                <a:latin typeface="黑体" panose="02010609060101010101" pitchFamily="49" charset="-122"/>
                <a:ea typeface="黑体" panose="02010609060101010101" pitchFamily="49" charset="-122"/>
              </a:rPr>
              <a:t>可扩展</a:t>
            </a:r>
            <a:endParaRPr lang="en-US" altLang="zh-CN" sz="1795" dirty="0">
              <a:solidFill>
                <a:srgbClr val="3333FF"/>
              </a:solidFill>
              <a:latin typeface="黑体" panose="02010609060101010101" pitchFamily="49" charset="-122"/>
              <a:ea typeface="黑体" panose="02010609060101010101" pitchFamily="49" charset="-122"/>
            </a:endParaRPr>
          </a:p>
          <a:p>
            <a:pPr algn="ctr"/>
            <a:r>
              <a:rPr lang="zh-CN" altLang="en-US" sz="1795" dirty="0">
                <a:solidFill>
                  <a:srgbClr val="3333FF"/>
                </a:solidFill>
                <a:latin typeface="黑体" panose="02010609060101010101" pitchFamily="49" charset="-122"/>
                <a:ea typeface="黑体" panose="02010609060101010101" pitchFamily="49" charset="-122"/>
              </a:rPr>
              <a:t>分布式环境的全局优化</a:t>
            </a:r>
            <a:endParaRPr lang="zh-CN" altLang="en-US" sz="1795" dirty="0"/>
          </a:p>
        </p:txBody>
      </p:sp>
      <p:sp>
        <p:nvSpPr>
          <p:cNvPr id="2" name="文本框 1">
            <a:extLst>
              <a:ext uri="{FF2B5EF4-FFF2-40B4-BE49-F238E27FC236}">
                <a16:creationId xmlns:a16="http://schemas.microsoft.com/office/drawing/2014/main" id="{4FF52302-3C59-2DDE-5D92-282E961BC736}"/>
              </a:ext>
            </a:extLst>
          </p:cNvPr>
          <p:cNvSpPr txBox="1"/>
          <p:nvPr/>
        </p:nvSpPr>
        <p:spPr>
          <a:xfrm>
            <a:off x="370854" y="188603"/>
            <a:ext cx="7109965" cy="692497"/>
          </a:xfrm>
          <a:prstGeom prst="rect">
            <a:avLst/>
          </a:prstGeom>
          <a:noFill/>
        </p:spPr>
        <p:txBody>
          <a:bodyPr wrap="square">
            <a:spAutoFit/>
          </a:bodyPr>
          <a:lstStyle/>
          <a:p>
            <a:r>
              <a:rPr kumimoji="0" lang="zh-CN" altLang="en-US" sz="39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j-cs"/>
              </a:rPr>
              <a:t>分布式优化</a:t>
            </a:r>
            <a:endParaRPr lang="zh-CN" altLang="en-US" dirty="0"/>
          </a:p>
        </p:txBody>
      </p:sp>
    </p:spTree>
    <p:extLst>
      <p:ext uri="{BB962C8B-B14F-4D97-AF65-F5344CB8AC3E}">
        <p14:creationId xmlns:p14="http://schemas.microsoft.com/office/powerpoint/2010/main" val="3195968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2">
            <a:extLst>
              <a:ext uri="{FF2B5EF4-FFF2-40B4-BE49-F238E27FC236}">
                <a16:creationId xmlns:a16="http://schemas.microsoft.com/office/drawing/2014/main" id="{719079C1-C362-044B-B0FB-651CA0B203A1}"/>
              </a:ext>
            </a:extLst>
          </p:cNvPr>
          <p:cNvSpPr>
            <a:spLocks noGrp="1"/>
          </p:cNvSpPr>
          <p:nvPr>
            <p:ph type="title"/>
          </p:nvPr>
        </p:nvSpPr>
        <p:spPr>
          <a:xfrm>
            <a:off x="370854" y="911860"/>
            <a:ext cx="8206740" cy="346066"/>
          </a:xfrm>
        </p:spPr>
        <p:txBody>
          <a:bodyPr>
            <a:normAutofit fontScale="90000"/>
          </a:bodyPr>
          <a:lstStyle/>
          <a:p>
            <a:pP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 </a:t>
            </a:r>
          </a:p>
        </p:txBody>
      </p:sp>
      <p:pic>
        <p:nvPicPr>
          <p:cNvPr id="2" name="图片 1">
            <a:extLst>
              <a:ext uri="{FF2B5EF4-FFF2-40B4-BE49-F238E27FC236}">
                <a16:creationId xmlns:a16="http://schemas.microsoft.com/office/drawing/2014/main" id="{51C63E8D-2627-18E3-E425-8816C03BA47A}"/>
              </a:ext>
            </a:extLst>
          </p:cNvPr>
          <p:cNvPicPr>
            <a:picLocks noChangeAspect="1"/>
          </p:cNvPicPr>
          <p:nvPr/>
        </p:nvPicPr>
        <p:blipFill>
          <a:blip r:embed="rId3"/>
          <a:stretch>
            <a:fillRect/>
          </a:stretch>
        </p:blipFill>
        <p:spPr>
          <a:xfrm>
            <a:off x="4096113" y="1410232"/>
            <a:ext cx="5361875" cy="2769126"/>
          </a:xfrm>
          <a:prstGeom prst="rect">
            <a:avLst/>
          </a:prstGeom>
        </p:spPr>
      </p:pic>
      <p:sp>
        <p:nvSpPr>
          <p:cNvPr id="5" name="Right Arrow 170">
            <a:extLst>
              <a:ext uri="{FF2B5EF4-FFF2-40B4-BE49-F238E27FC236}">
                <a16:creationId xmlns:a16="http://schemas.microsoft.com/office/drawing/2014/main" id="{565A295D-C41A-06E3-61D7-D09DB4FB3FE6}"/>
              </a:ext>
            </a:extLst>
          </p:cNvPr>
          <p:cNvSpPr/>
          <p:nvPr/>
        </p:nvSpPr>
        <p:spPr>
          <a:xfrm rot="11068608">
            <a:off x="3459634" y="2641622"/>
            <a:ext cx="794173" cy="171430"/>
          </a:xfrm>
          <a:prstGeom prst="rightArrow">
            <a:avLst/>
          </a:prstGeom>
          <a:solidFill>
            <a:schemeClr val="bg2">
              <a:lumMod val="90000"/>
            </a:schemeClr>
          </a:solidFill>
          <a:ln w="25400" cap="flat" cmpd="sng" algn="ctr">
            <a:noFill/>
            <a:prstDash val="solid"/>
          </a:ln>
          <a:effectLst/>
        </p:spPr>
        <p:txBody>
          <a:bodyPr anchor="ctr"/>
          <a:lstStyle/>
          <a:p>
            <a:pPr algn="ctr" defTabSz="911840">
              <a:defRPr/>
            </a:pPr>
            <a:endParaRPr lang="en-US" sz="1795" kern="0" dirty="0">
              <a:solidFill>
                <a:srgbClr val="1D528D"/>
              </a:solidFill>
              <a:latin typeface="黑体"/>
              <a:ea typeface="黑体"/>
              <a:cs typeface="黑体"/>
            </a:endParaRPr>
          </a:p>
        </p:txBody>
      </p:sp>
      <p:sp>
        <p:nvSpPr>
          <p:cNvPr id="6" name="矩形 5">
            <a:extLst>
              <a:ext uri="{FF2B5EF4-FFF2-40B4-BE49-F238E27FC236}">
                <a16:creationId xmlns:a16="http://schemas.microsoft.com/office/drawing/2014/main" id="{1F678982-1687-BB31-EB3D-A84FDD31BA44}"/>
              </a:ext>
            </a:extLst>
          </p:cNvPr>
          <p:cNvSpPr/>
          <p:nvPr/>
        </p:nvSpPr>
        <p:spPr>
          <a:xfrm>
            <a:off x="370854" y="1820143"/>
            <a:ext cx="3320862" cy="1319763"/>
          </a:xfrm>
          <a:prstGeom prst="rect">
            <a:avLst/>
          </a:prstGeom>
        </p:spPr>
        <p:txBody>
          <a:bodyPr wrap="square">
            <a:spAutoFit/>
          </a:bodyPr>
          <a:lstStyle/>
          <a:p>
            <a:pPr lvl="0" algn="ctr"/>
            <a:r>
              <a:rPr lang="zh-CN" altLang="en-US" sz="1994" dirty="0">
                <a:solidFill>
                  <a:srgbClr val="3333FF"/>
                </a:solidFill>
                <a:latin typeface="黑体" panose="02010609060101010101" pitchFamily="49" charset="-122"/>
                <a:ea typeface="黑体" panose="02010609060101010101" pitchFamily="49" charset="-122"/>
              </a:rPr>
              <a:t>个体</a:t>
            </a:r>
            <a:endParaRPr lang="en-US" altLang="zh-CN" sz="1994" dirty="0">
              <a:solidFill>
                <a:srgbClr val="3333FF"/>
              </a:solidFill>
              <a:latin typeface="黑体" panose="02010609060101010101" pitchFamily="49" charset="-122"/>
              <a:ea typeface="黑体" panose="02010609060101010101" pitchFamily="49" charset="-122"/>
            </a:endParaRPr>
          </a:p>
          <a:p>
            <a:pPr lvl="0" algn="ctr"/>
            <a:r>
              <a:rPr lang="zh-CN" altLang="en-US" sz="1994" dirty="0">
                <a:solidFill>
                  <a:srgbClr val="3333FF"/>
                </a:solidFill>
                <a:latin typeface="黑体" panose="02010609060101010101" pitchFamily="49" charset="-122"/>
                <a:ea typeface="黑体" panose="02010609060101010101" pitchFamily="49" charset="-122"/>
              </a:rPr>
              <a:t>（个体目标，数据，</a:t>
            </a:r>
            <a:endParaRPr lang="en-US" altLang="zh-CN" sz="1994" dirty="0">
              <a:solidFill>
                <a:srgbClr val="3333FF"/>
              </a:solidFill>
              <a:latin typeface="黑体" panose="02010609060101010101" pitchFamily="49" charset="-122"/>
              <a:ea typeface="黑体" panose="02010609060101010101" pitchFamily="49" charset="-122"/>
            </a:endParaRPr>
          </a:p>
          <a:p>
            <a:pPr lvl="0" algn="ctr"/>
            <a:r>
              <a:rPr lang="zh-CN" altLang="en-US" sz="1994" dirty="0">
                <a:solidFill>
                  <a:srgbClr val="3333FF"/>
                </a:solidFill>
                <a:latin typeface="黑体" panose="02010609060101010101" pitchFamily="49" charset="-122"/>
                <a:ea typeface="黑体" panose="02010609060101010101" pitchFamily="49" charset="-122"/>
              </a:rPr>
              <a:t>通信机制，行动策略）</a:t>
            </a:r>
            <a:endParaRPr lang="en-US" altLang="zh-CN" sz="1994" dirty="0">
              <a:solidFill>
                <a:srgbClr val="3333FF"/>
              </a:solidFill>
              <a:latin typeface="黑体" panose="02010609060101010101" pitchFamily="49" charset="-122"/>
              <a:ea typeface="黑体" panose="02010609060101010101" pitchFamily="49" charset="-122"/>
            </a:endParaRPr>
          </a:p>
          <a:p>
            <a:pPr lvl="0" algn="ctr"/>
            <a:r>
              <a:rPr lang="en-US" altLang="zh-CN" sz="1994"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Optimize</a:t>
            </a:r>
            <a:r>
              <a:rPr lang="zh-CN" altLang="en-US" sz="1994"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994"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994" i="1" baseline="-25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1994"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994"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1994" i="1" baseline="-25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1994"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994"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994"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994" i="1" baseline="-25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1994"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994"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ight Arrow 170">
            <a:extLst>
              <a:ext uri="{FF2B5EF4-FFF2-40B4-BE49-F238E27FC236}">
                <a16:creationId xmlns:a16="http://schemas.microsoft.com/office/drawing/2014/main" id="{7367662F-0483-13EA-39A0-E44E41544113}"/>
              </a:ext>
            </a:extLst>
          </p:cNvPr>
          <p:cNvSpPr/>
          <p:nvPr/>
        </p:nvSpPr>
        <p:spPr>
          <a:xfrm rot="5400000">
            <a:off x="4119448" y="3199818"/>
            <a:ext cx="279677" cy="1662158"/>
          </a:xfrm>
          <a:prstGeom prst="rightArrow">
            <a:avLst/>
          </a:prstGeom>
          <a:solidFill>
            <a:schemeClr val="bg2">
              <a:lumMod val="90000"/>
            </a:schemeClr>
          </a:solidFill>
          <a:ln w="25400" cap="flat" cmpd="sng" algn="ctr">
            <a:noFill/>
            <a:prstDash val="solid"/>
          </a:ln>
          <a:effectLst/>
        </p:spPr>
        <p:txBody>
          <a:bodyPr anchor="ctr"/>
          <a:lstStyle/>
          <a:p>
            <a:pPr algn="ctr" defTabSz="911840">
              <a:defRPr/>
            </a:pPr>
            <a:endParaRPr lang="en-US" sz="1795" kern="0" dirty="0">
              <a:solidFill>
                <a:srgbClr val="1D528D"/>
              </a:solidFill>
              <a:latin typeface="黑体"/>
              <a:ea typeface="黑体"/>
              <a:cs typeface="黑体"/>
            </a:endParaRPr>
          </a:p>
        </p:txBody>
      </p:sp>
      <p:sp>
        <p:nvSpPr>
          <p:cNvPr id="11" name="文本框 10">
            <a:extLst>
              <a:ext uri="{FF2B5EF4-FFF2-40B4-BE49-F238E27FC236}">
                <a16:creationId xmlns:a16="http://schemas.microsoft.com/office/drawing/2014/main" id="{13FC5626-CAE8-3D30-B315-410CDD6D36C2}"/>
              </a:ext>
            </a:extLst>
          </p:cNvPr>
          <p:cNvSpPr txBox="1"/>
          <p:nvPr/>
        </p:nvSpPr>
        <p:spPr>
          <a:xfrm>
            <a:off x="2140283" y="4216371"/>
            <a:ext cx="4559300" cy="460383"/>
          </a:xfrm>
          <a:prstGeom prst="rect">
            <a:avLst/>
          </a:prstGeom>
          <a:noFill/>
        </p:spPr>
        <p:txBody>
          <a:bodyPr wrap="square">
            <a:spAutoFit/>
          </a:bodyPr>
          <a:lstStyle/>
          <a:p>
            <a:pPr lvl="0" algn="ctr"/>
            <a:r>
              <a:rPr lang="zh-CN" altLang="en-US" sz="2393"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全局优化目标</a:t>
            </a:r>
            <a:r>
              <a:rPr lang="en-US" altLang="zh-CN" sz="2393"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Optimize</a:t>
            </a:r>
            <a:r>
              <a:rPr lang="zh-CN" altLang="en-US" sz="2393"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393"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2393"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393"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2393"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393"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393"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393"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393"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圆角 25">
            <a:extLst>
              <a:ext uri="{FF2B5EF4-FFF2-40B4-BE49-F238E27FC236}">
                <a16:creationId xmlns:a16="http://schemas.microsoft.com/office/drawing/2014/main" id="{86D79239-3D85-E19E-DF20-2ECC03A1D2FD}"/>
              </a:ext>
            </a:extLst>
          </p:cNvPr>
          <p:cNvSpPr/>
          <p:nvPr/>
        </p:nvSpPr>
        <p:spPr>
          <a:xfrm>
            <a:off x="1237511" y="5126629"/>
            <a:ext cx="6534997" cy="741118"/>
          </a:xfrm>
          <a:prstGeom prst="roundRect">
            <a:avLst>
              <a:gd name="adj" fmla="val 12263"/>
            </a:avLst>
          </a:prstGeom>
          <a:solidFill>
            <a:srgbClr val="E7EAF1"/>
          </a:solidFill>
          <a:ln w="19050" cap="flat" cmpd="sng" algn="ctr">
            <a:solidFill>
              <a:srgbClr val="005BAA"/>
            </a:solidFill>
            <a:prstDash val="solid"/>
          </a:ln>
          <a:effec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zh-CN" altLang="en-US" sz="1795" kern="0">
              <a:solidFill>
                <a:srgbClr val="000000"/>
              </a:solidFill>
            </a:endParaRPr>
          </a:p>
        </p:txBody>
      </p:sp>
      <p:sp>
        <p:nvSpPr>
          <p:cNvPr id="13" name="Rectangle 4">
            <a:extLst>
              <a:ext uri="{FF2B5EF4-FFF2-40B4-BE49-F238E27FC236}">
                <a16:creationId xmlns:a16="http://schemas.microsoft.com/office/drawing/2014/main" id="{E82ADC0F-C1E2-76F5-A2C3-29175B8D3A4F}"/>
              </a:ext>
            </a:extLst>
          </p:cNvPr>
          <p:cNvSpPr>
            <a:spLocks noChangeArrowheads="1"/>
          </p:cNvSpPr>
          <p:nvPr/>
        </p:nvSpPr>
        <p:spPr bwMode="black">
          <a:xfrm>
            <a:off x="1031775" y="5248901"/>
            <a:ext cx="2217017" cy="49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marL="0" lvl="1" algn="ctr">
              <a:lnSpc>
                <a:spcPct val="120000"/>
              </a:lnSpc>
              <a:spcBef>
                <a:spcPct val="0"/>
              </a:spcBef>
              <a:buClr>
                <a:srgbClr val="0087E2"/>
              </a:buClr>
              <a:buSzPct val="80000"/>
              <a:buNone/>
            </a:pPr>
            <a:r>
              <a:rPr lang="zh-CN" altLang="en-US" sz="2393" dirty="0">
                <a:solidFill>
                  <a:srgbClr val="005BAA"/>
                </a:solidFill>
                <a:latin typeface="微软雅黑" pitchFamily="34" charset="-122"/>
                <a:ea typeface="微软雅黑" pitchFamily="34" charset="-122"/>
              </a:rPr>
              <a:t>挑战</a:t>
            </a:r>
            <a:endParaRPr lang="en-US" altLang="zh-CN" sz="2393" dirty="0">
              <a:solidFill>
                <a:srgbClr val="005BAA"/>
              </a:solidFill>
              <a:latin typeface="微软雅黑" pitchFamily="34" charset="-122"/>
              <a:ea typeface="微软雅黑" pitchFamily="34" charset="-122"/>
            </a:endParaRPr>
          </a:p>
        </p:txBody>
      </p:sp>
      <p:sp>
        <p:nvSpPr>
          <p:cNvPr id="15" name="Right Arrow 170">
            <a:extLst>
              <a:ext uri="{FF2B5EF4-FFF2-40B4-BE49-F238E27FC236}">
                <a16:creationId xmlns:a16="http://schemas.microsoft.com/office/drawing/2014/main" id="{8C20AF04-70AD-FBE8-56B5-8845878EB83D}"/>
              </a:ext>
            </a:extLst>
          </p:cNvPr>
          <p:cNvSpPr/>
          <p:nvPr/>
        </p:nvSpPr>
        <p:spPr>
          <a:xfrm rot="5400000">
            <a:off x="4119448" y="4035687"/>
            <a:ext cx="279677" cy="1662158"/>
          </a:xfrm>
          <a:prstGeom prst="rightArrow">
            <a:avLst/>
          </a:prstGeom>
          <a:solidFill>
            <a:schemeClr val="bg2">
              <a:lumMod val="90000"/>
            </a:schemeClr>
          </a:solidFill>
          <a:ln w="25400" cap="flat" cmpd="sng" algn="ctr">
            <a:noFill/>
            <a:prstDash val="solid"/>
          </a:ln>
          <a:effectLst/>
        </p:spPr>
        <p:txBody>
          <a:bodyPr anchor="ctr"/>
          <a:lstStyle/>
          <a:p>
            <a:pPr algn="ctr" defTabSz="911840">
              <a:defRPr/>
            </a:pPr>
            <a:endParaRPr lang="en-US" sz="1795" kern="0" dirty="0">
              <a:solidFill>
                <a:srgbClr val="1D528D"/>
              </a:solidFill>
              <a:latin typeface="黑体"/>
              <a:ea typeface="黑体"/>
              <a:cs typeface="黑体"/>
            </a:endParaRPr>
          </a:p>
        </p:txBody>
      </p:sp>
      <p:sp>
        <p:nvSpPr>
          <p:cNvPr id="16" name="矩形 15">
            <a:extLst>
              <a:ext uri="{FF2B5EF4-FFF2-40B4-BE49-F238E27FC236}">
                <a16:creationId xmlns:a16="http://schemas.microsoft.com/office/drawing/2014/main" id="{A9E8D297-4D9B-7049-4EB7-0BD36FE853D4}"/>
              </a:ext>
            </a:extLst>
          </p:cNvPr>
          <p:cNvSpPr>
            <a:spLocks noChangeArrowheads="1"/>
          </p:cNvSpPr>
          <p:nvPr/>
        </p:nvSpPr>
        <p:spPr bwMode="auto">
          <a:xfrm>
            <a:off x="2832701" y="5136894"/>
            <a:ext cx="2052250" cy="3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itchFamily="2" charset="2"/>
              <a:buNone/>
            </a:pPr>
            <a:r>
              <a:rPr lang="zh-CN" altLang="en-US" sz="1596" dirty="0">
                <a:solidFill>
                  <a:schemeClr val="tx2"/>
                </a:solidFill>
                <a:latin typeface="微软雅黑" panose="020B0503020204020204" pitchFamily="34" charset="-122"/>
                <a:ea typeface="微软雅黑" panose="020B0503020204020204" pitchFamily="34" charset="-122"/>
              </a:rPr>
              <a:t>个体缺乏全局信息</a:t>
            </a:r>
            <a:endParaRPr lang="en-US" altLang="zh-CN" sz="1596" dirty="0">
              <a:solidFill>
                <a:schemeClr val="tx2"/>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2C4BD1CB-29CD-AA81-4D3E-FDD742A3A087}"/>
              </a:ext>
            </a:extLst>
          </p:cNvPr>
          <p:cNvSpPr>
            <a:spLocks noChangeArrowheads="1"/>
          </p:cNvSpPr>
          <p:nvPr/>
        </p:nvSpPr>
        <p:spPr bwMode="auto">
          <a:xfrm>
            <a:off x="2844655" y="5474422"/>
            <a:ext cx="2052250" cy="3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itchFamily="2" charset="2"/>
              <a:buNone/>
            </a:pPr>
            <a:r>
              <a:rPr lang="zh-CN" altLang="en-US" sz="1596" dirty="0">
                <a:solidFill>
                  <a:schemeClr val="tx2"/>
                </a:solidFill>
                <a:latin typeface="微软雅黑" panose="020B0503020204020204" pitchFamily="34" charset="-122"/>
                <a:ea typeface="微软雅黑" panose="020B0503020204020204" pitchFamily="34" charset="-122"/>
              </a:rPr>
              <a:t>个体间通讯受限</a:t>
            </a:r>
            <a:endParaRPr lang="en-US" altLang="zh-CN" sz="1596" dirty="0">
              <a:solidFill>
                <a:schemeClr val="tx2"/>
              </a:solidFill>
              <a:latin typeface="微软雅黑" panose="020B0503020204020204" pitchFamily="34" charset="-122"/>
              <a:ea typeface="微软雅黑" panose="020B0503020204020204" pitchFamily="34" charset="-122"/>
            </a:endParaRPr>
          </a:p>
        </p:txBody>
      </p:sp>
      <p:sp>
        <p:nvSpPr>
          <p:cNvPr id="18" name="Right Arrow 170">
            <a:extLst>
              <a:ext uri="{FF2B5EF4-FFF2-40B4-BE49-F238E27FC236}">
                <a16:creationId xmlns:a16="http://schemas.microsoft.com/office/drawing/2014/main" id="{41F9C13B-2576-0524-1230-89BF4D98F3EF}"/>
              </a:ext>
            </a:extLst>
          </p:cNvPr>
          <p:cNvSpPr/>
          <p:nvPr/>
        </p:nvSpPr>
        <p:spPr>
          <a:xfrm>
            <a:off x="4611813" y="5278935"/>
            <a:ext cx="296482" cy="476971"/>
          </a:xfrm>
          <a:prstGeom prst="rightArrow">
            <a:avLst/>
          </a:prstGeom>
          <a:solidFill>
            <a:schemeClr val="bg2">
              <a:lumMod val="50000"/>
            </a:schemeClr>
          </a:solidFill>
          <a:ln w="25400" cap="flat" cmpd="sng" algn="ctr">
            <a:noFill/>
            <a:prstDash val="solid"/>
          </a:ln>
          <a:effectLst/>
        </p:spPr>
        <p:txBody>
          <a:bodyPr anchor="ctr"/>
          <a:lstStyle/>
          <a:p>
            <a:pPr algn="ctr" defTabSz="911840">
              <a:defRPr/>
            </a:pPr>
            <a:endParaRPr lang="en-US" sz="1795" kern="0" dirty="0">
              <a:solidFill>
                <a:srgbClr val="1D528D"/>
              </a:solidFill>
              <a:latin typeface="黑体"/>
              <a:ea typeface="黑体"/>
              <a:cs typeface="黑体"/>
            </a:endParaRPr>
          </a:p>
        </p:txBody>
      </p:sp>
      <p:sp>
        <p:nvSpPr>
          <p:cNvPr id="19" name="矩形 18">
            <a:extLst>
              <a:ext uri="{FF2B5EF4-FFF2-40B4-BE49-F238E27FC236}">
                <a16:creationId xmlns:a16="http://schemas.microsoft.com/office/drawing/2014/main" id="{BD5F7A64-72E0-24C4-32D4-B729C07FE805}"/>
              </a:ext>
            </a:extLst>
          </p:cNvPr>
          <p:cNvSpPr>
            <a:spLocks noChangeArrowheads="1"/>
          </p:cNvSpPr>
          <p:nvPr/>
        </p:nvSpPr>
        <p:spPr bwMode="auto">
          <a:xfrm>
            <a:off x="4908295" y="5336560"/>
            <a:ext cx="2712236" cy="3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itchFamily="2" charset="2"/>
              <a:buNone/>
            </a:pPr>
            <a:r>
              <a:rPr lang="zh-CN" altLang="en-US" sz="1596" dirty="0">
                <a:solidFill>
                  <a:schemeClr val="tx2"/>
                </a:solidFill>
                <a:latin typeface="微软雅黑" panose="020B0503020204020204" pitchFamily="34" charset="-122"/>
                <a:ea typeface="微软雅黑" panose="020B0503020204020204" pitchFamily="34" charset="-122"/>
              </a:rPr>
              <a:t>如何引导面向全局目标进化？</a:t>
            </a:r>
            <a:endParaRPr lang="en-US" altLang="zh-CN" sz="1596" dirty="0">
              <a:solidFill>
                <a:schemeClr val="tx2"/>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C190F2D-B8B2-D076-3675-283A344618DE}"/>
              </a:ext>
            </a:extLst>
          </p:cNvPr>
          <p:cNvSpPr txBox="1"/>
          <p:nvPr/>
        </p:nvSpPr>
        <p:spPr>
          <a:xfrm>
            <a:off x="370854" y="130164"/>
            <a:ext cx="7109965" cy="692497"/>
          </a:xfrm>
          <a:prstGeom prst="rect">
            <a:avLst/>
          </a:prstGeom>
          <a:noFill/>
        </p:spPr>
        <p:txBody>
          <a:bodyPr wrap="square">
            <a:spAutoFit/>
          </a:bodyPr>
          <a:lstStyle/>
          <a:p>
            <a:r>
              <a:rPr kumimoji="0" lang="zh-CN" altLang="en-US" sz="39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j-cs"/>
              </a:rPr>
              <a:t>分布式优化</a:t>
            </a:r>
            <a:endParaRPr lang="zh-CN" altLang="en-US" dirty="0"/>
          </a:p>
        </p:txBody>
      </p:sp>
    </p:spTree>
    <p:extLst>
      <p:ext uri="{BB962C8B-B14F-4D97-AF65-F5344CB8AC3E}">
        <p14:creationId xmlns:p14="http://schemas.microsoft.com/office/powerpoint/2010/main" val="3916006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2">
            <a:extLst>
              <a:ext uri="{FF2B5EF4-FFF2-40B4-BE49-F238E27FC236}">
                <a16:creationId xmlns:a16="http://schemas.microsoft.com/office/drawing/2014/main" id="{719079C1-C362-044B-B0FB-651CA0B203A1}"/>
              </a:ext>
            </a:extLst>
          </p:cNvPr>
          <p:cNvSpPr>
            <a:spLocks noGrp="1"/>
          </p:cNvSpPr>
          <p:nvPr>
            <p:ph type="title"/>
          </p:nvPr>
        </p:nvSpPr>
        <p:spPr>
          <a:xfrm>
            <a:off x="370854" y="911860"/>
            <a:ext cx="8206740" cy="346066"/>
          </a:xfrm>
        </p:spPr>
        <p:txBody>
          <a:bodyPr>
            <a:normAutofit fontScale="90000"/>
          </a:bodyPr>
          <a:lstStyle/>
          <a:p>
            <a:pP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 </a:t>
            </a:r>
          </a:p>
        </p:txBody>
      </p:sp>
      <p:sp>
        <p:nvSpPr>
          <p:cNvPr id="8" name="文本框 7">
            <a:extLst>
              <a:ext uri="{FF2B5EF4-FFF2-40B4-BE49-F238E27FC236}">
                <a16:creationId xmlns:a16="http://schemas.microsoft.com/office/drawing/2014/main" id="{6C190F2D-B8B2-D076-3675-283A344618DE}"/>
              </a:ext>
            </a:extLst>
          </p:cNvPr>
          <p:cNvSpPr txBox="1"/>
          <p:nvPr/>
        </p:nvSpPr>
        <p:spPr>
          <a:xfrm>
            <a:off x="370854" y="130164"/>
            <a:ext cx="7109965" cy="692497"/>
          </a:xfrm>
          <a:prstGeom prst="rect">
            <a:avLst/>
          </a:prstGeom>
          <a:noFill/>
        </p:spPr>
        <p:txBody>
          <a:bodyPr wrap="square">
            <a:spAutoFit/>
          </a:bodyPr>
          <a:lstStyle/>
          <a:p>
            <a:r>
              <a:rPr kumimoji="0" lang="zh-CN" altLang="en-US" sz="39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j-cs"/>
              </a:rPr>
              <a:t>多智能体自主系统</a:t>
            </a:r>
            <a:endParaRPr lang="zh-CN" altLang="en-US" dirty="0"/>
          </a:p>
        </p:txBody>
      </p:sp>
      <p:pic>
        <p:nvPicPr>
          <p:cNvPr id="3" name="图片 2">
            <a:extLst>
              <a:ext uri="{FF2B5EF4-FFF2-40B4-BE49-F238E27FC236}">
                <a16:creationId xmlns:a16="http://schemas.microsoft.com/office/drawing/2014/main" id="{4AA2363A-6660-3349-7DC8-236321D6D28F}"/>
              </a:ext>
            </a:extLst>
          </p:cNvPr>
          <p:cNvPicPr>
            <a:picLocks noChangeAspect="1"/>
          </p:cNvPicPr>
          <p:nvPr/>
        </p:nvPicPr>
        <p:blipFill>
          <a:blip r:embed="rId3"/>
          <a:stretch>
            <a:fillRect/>
          </a:stretch>
        </p:blipFill>
        <p:spPr>
          <a:xfrm>
            <a:off x="1089605" y="1257926"/>
            <a:ext cx="3213100" cy="2362200"/>
          </a:xfrm>
          <a:prstGeom prst="rect">
            <a:avLst/>
          </a:prstGeom>
        </p:spPr>
      </p:pic>
      <p:pic>
        <p:nvPicPr>
          <p:cNvPr id="4" name="图片 3">
            <a:extLst>
              <a:ext uri="{FF2B5EF4-FFF2-40B4-BE49-F238E27FC236}">
                <a16:creationId xmlns:a16="http://schemas.microsoft.com/office/drawing/2014/main" id="{CE6D1BF1-CF57-B256-4814-AB68ABD7759F}"/>
              </a:ext>
            </a:extLst>
          </p:cNvPr>
          <p:cNvPicPr>
            <a:picLocks noChangeAspect="1"/>
          </p:cNvPicPr>
          <p:nvPr/>
        </p:nvPicPr>
        <p:blipFill>
          <a:blip r:embed="rId3"/>
          <a:stretch>
            <a:fillRect/>
          </a:stretch>
        </p:blipFill>
        <p:spPr>
          <a:xfrm>
            <a:off x="5052005" y="1257926"/>
            <a:ext cx="3213100" cy="2362200"/>
          </a:xfrm>
          <a:prstGeom prst="rect">
            <a:avLst/>
          </a:prstGeom>
        </p:spPr>
      </p:pic>
      <p:pic>
        <p:nvPicPr>
          <p:cNvPr id="7" name="图片 6">
            <a:extLst>
              <a:ext uri="{FF2B5EF4-FFF2-40B4-BE49-F238E27FC236}">
                <a16:creationId xmlns:a16="http://schemas.microsoft.com/office/drawing/2014/main" id="{86B7F414-714A-036A-B3C4-BA95A4D6721D}"/>
              </a:ext>
            </a:extLst>
          </p:cNvPr>
          <p:cNvPicPr>
            <a:picLocks noChangeAspect="1"/>
          </p:cNvPicPr>
          <p:nvPr/>
        </p:nvPicPr>
        <p:blipFill>
          <a:blip r:embed="rId4"/>
          <a:stretch>
            <a:fillRect/>
          </a:stretch>
        </p:blipFill>
        <p:spPr>
          <a:xfrm>
            <a:off x="3070805" y="4028165"/>
            <a:ext cx="3213100" cy="2362279"/>
          </a:xfrm>
          <a:prstGeom prst="rect">
            <a:avLst/>
          </a:prstGeom>
        </p:spPr>
      </p:pic>
      <p:sp>
        <p:nvSpPr>
          <p:cNvPr id="10" name="矩形 9">
            <a:extLst>
              <a:ext uri="{FF2B5EF4-FFF2-40B4-BE49-F238E27FC236}">
                <a16:creationId xmlns:a16="http://schemas.microsoft.com/office/drawing/2014/main" id="{851C9A86-E758-6BB5-3595-76A5DE6496ED}"/>
              </a:ext>
            </a:extLst>
          </p:cNvPr>
          <p:cNvSpPr/>
          <p:nvPr/>
        </p:nvSpPr>
        <p:spPr>
          <a:xfrm>
            <a:off x="937205" y="3620126"/>
            <a:ext cx="3647152" cy="369332"/>
          </a:xfrm>
          <a:prstGeom prst="rect">
            <a:avLst/>
          </a:prstGeom>
        </p:spPr>
        <p:txBody>
          <a:bodyPr wrap="none">
            <a:spAutoFit/>
          </a:bodyPr>
          <a:lstStyle/>
          <a:p>
            <a:pPr lvl="0" eaLnBrk="1" fontAlgn="auto" hangingPunct="1">
              <a:spcBef>
                <a:spcPts val="0"/>
              </a:spcBef>
              <a:spcAft>
                <a:spcPts val="0"/>
              </a:spcAft>
            </a:pPr>
            <a:r>
              <a:rPr kumimoji="0" lang="zh-CN" altLang="en-US" sz="1800" dirty="0">
                <a:solidFill>
                  <a:prstClr val="black"/>
                </a:solidFill>
                <a:latin typeface="Calibri"/>
                <a:ea typeface="宋体"/>
              </a:rPr>
              <a:t>短路优先规则</a:t>
            </a:r>
            <a:r>
              <a:rPr kumimoji="0" lang="zh-CN" altLang="en-US" sz="1800" b="0" dirty="0">
                <a:solidFill>
                  <a:prstClr val="black"/>
                </a:solidFill>
                <a:latin typeface="Calibri"/>
                <a:ea typeface="宋体"/>
              </a:rPr>
              <a:t>：</a:t>
            </a:r>
            <a:r>
              <a:rPr kumimoji="0" lang="zh-CN" altLang="en-US" sz="1800" b="0" dirty="0">
                <a:solidFill>
                  <a:srgbClr val="FF0000"/>
                </a:solidFill>
                <a:latin typeface="Calibri"/>
                <a:ea typeface="宋体"/>
              </a:rPr>
              <a:t>高</a:t>
            </a:r>
            <a:r>
              <a:rPr kumimoji="0" lang="zh-CN" altLang="en-US" sz="1800" b="0" dirty="0">
                <a:solidFill>
                  <a:prstClr val="black"/>
                </a:solidFill>
                <a:latin typeface="Calibri"/>
                <a:ea typeface="宋体"/>
              </a:rPr>
              <a:t>拥挤，</a:t>
            </a:r>
            <a:r>
              <a:rPr kumimoji="0" lang="zh-CN" altLang="en-US" sz="1800" b="0" dirty="0">
                <a:solidFill>
                  <a:srgbClr val="FF0000"/>
                </a:solidFill>
                <a:latin typeface="Calibri"/>
                <a:ea typeface="宋体"/>
              </a:rPr>
              <a:t>低</a:t>
            </a:r>
            <a:r>
              <a:rPr kumimoji="0" lang="zh-CN" altLang="en-US" sz="1800" b="0" dirty="0">
                <a:solidFill>
                  <a:prstClr val="black"/>
                </a:solidFill>
                <a:latin typeface="Calibri"/>
                <a:ea typeface="宋体"/>
              </a:rPr>
              <a:t>吞吐量</a:t>
            </a:r>
          </a:p>
        </p:txBody>
      </p:sp>
      <p:sp>
        <p:nvSpPr>
          <p:cNvPr id="14" name="矩形 13">
            <a:extLst>
              <a:ext uri="{FF2B5EF4-FFF2-40B4-BE49-F238E27FC236}">
                <a16:creationId xmlns:a16="http://schemas.microsoft.com/office/drawing/2014/main" id="{F2042C36-C65D-7315-918D-C5812CF15625}"/>
              </a:ext>
            </a:extLst>
          </p:cNvPr>
          <p:cNvSpPr/>
          <p:nvPr/>
        </p:nvSpPr>
        <p:spPr>
          <a:xfrm>
            <a:off x="4899605" y="3620126"/>
            <a:ext cx="3656770" cy="369332"/>
          </a:xfrm>
          <a:prstGeom prst="rect">
            <a:avLst/>
          </a:prstGeom>
        </p:spPr>
        <p:txBody>
          <a:bodyPr wrap="none">
            <a:spAutoFit/>
          </a:bodyPr>
          <a:lstStyle/>
          <a:p>
            <a:pPr lvl="0" eaLnBrk="1" fontAlgn="auto" hangingPunct="1">
              <a:spcBef>
                <a:spcPts val="0"/>
              </a:spcBef>
              <a:spcAft>
                <a:spcPts val="0"/>
              </a:spcAft>
            </a:pPr>
            <a:r>
              <a:rPr kumimoji="0" lang="zh-CN" altLang="en-US" sz="1800" dirty="0">
                <a:solidFill>
                  <a:prstClr val="black"/>
                </a:solidFill>
                <a:latin typeface="Calibri"/>
                <a:ea typeface="宋体"/>
              </a:rPr>
              <a:t>空路优先规则</a:t>
            </a:r>
            <a:r>
              <a:rPr kumimoji="0" lang="zh-CN" altLang="en-US" sz="1800" b="0" dirty="0">
                <a:solidFill>
                  <a:prstClr val="black"/>
                </a:solidFill>
                <a:latin typeface="Calibri"/>
                <a:ea typeface="宋体"/>
              </a:rPr>
              <a:t>：</a:t>
            </a:r>
            <a:r>
              <a:rPr kumimoji="0" lang="zh-CN" altLang="en-US" sz="1800" b="0" dirty="0">
                <a:solidFill>
                  <a:srgbClr val="FF0000"/>
                </a:solidFill>
                <a:latin typeface="Calibri"/>
                <a:ea typeface="宋体"/>
              </a:rPr>
              <a:t>高</a:t>
            </a:r>
            <a:r>
              <a:rPr kumimoji="0" lang="zh-CN" altLang="en-US" sz="1800" b="0" dirty="0">
                <a:solidFill>
                  <a:prstClr val="black"/>
                </a:solidFill>
                <a:latin typeface="Calibri"/>
                <a:ea typeface="宋体"/>
              </a:rPr>
              <a:t>拥挤，</a:t>
            </a:r>
            <a:r>
              <a:rPr kumimoji="0" lang="zh-CN" altLang="en-US" sz="1800" b="0" dirty="0">
                <a:solidFill>
                  <a:srgbClr val="FF0000"/>
                </a:solidFill>
                <a:latin typeface="Calibri"/>
                <a:ea typeface="宋体"/>
              </a:rPr>
              <a:t>低</a:t>
            </a:r>
            <a:r>
              <a:rPr kumimoji="0" lang="zh-CN" altLang="en-US" sz="1800" b="0" dirty="0">
                <a:solidFill>
                  <a:prstClr val="black"/>
                </a:solidFill>
                <a:latin typeface="Calibri"/>
                <a:ea typeface="宋体"/>
              </a:rPr>
              <a:t>吞吐量</a:t>
            </a:r>
          </a:p>
        </p:txBody>
      </p:sp>
      <p:sp>
        <p:nvSpPr>
          <p:cNvPr id="20" name="矩形 19">
            <a:extLst>
              <a:ext uri="{FF2B5EF4-FFF2-40B4-BE49-F238E27FC236}">
                <a16:creationId xmlns:a16="http://schemas.microsoft.com/office/drawing/2014/main" id="{D85CEE1F-3BC4-F6DE-748F-BECF00F54B49}"/>
              </a:ext>
            </a:extLst>
          </p:cNvPr>
          <p:cNvSpPr/>
          <p:nvPr/>
        </p:nvSpPr>
        <p:spPr>
          <a:xfrm>
            <a:off x="2537405" y="6390444"/>
            <a:ext cx="4460388" cy="369332"/>
          </a:xfrm>
          <a:prstGeom prst="rect">
            <a:avLst/>
          </a:prstGeom>
        </p:spPr>
        <p:txBody>
          <a:bodyPr wrap="none">
            <a:spAutoFit/>
          </a:bodyPr>
          <a:lstStyle/>
          <a:p>
            <a:pPr lvl="0" eaLnBrk="1" fontAlgn="auto" hangingPunct="1">
              <a:spcBef>
                <a:spcPts val="0"/>
              </a:spcBef>
              <a:spcAft>
                <a:spcPts val="0"/>
              </a:spcAft>
            </a:pPr>
            <a:r>
              <a:rPr kumimoji="0" lang="zh-CN" altLang="en-US" sz="1800" dirty="0">
                <a:solidFill>
                  <a:prstClr val="black"/>
                </a:solidFill>
                <a:latin typeface="Calibri"/>
                <a:ea typeface="宋体"/>
              </a:rPr>
              <a:t>群智演化的路由规则</a:t>
            </a:r>
            <a:r>
              <a:rPr kumimoji="0" lang="zh-CN" altLang="en-US" sz="1800" b="0" dirty="0">
                <a:solidFill>
                  <a:prstClr val="black"/>
                </a:solidFill>
                <a:latin typeface="Calibri"/>
                <a:ea typeface="宋体"/>
              </a:rPr>
              <a:t>：</a:t>
            </a:r>
            <a:r>
              <a:rPr kumimoji="0" lang="zh-CN" altLang="en-US" sz="1800" b="0" dirty="0">
                <a:solidFill>
                  <a:srgbClr val="FF0000"/>
                </a:solidFill>
                <a:latin typeface="Calibri"/>
                <a:ea typeface="宋体"/>
              </a:rPr>
              <a:t>低</a:t>
            </a:r>
            <a:r>
              <a:rPr kumimoji="0" lang="zh-CN" altLang="en-US" sz="1800" b="0" dirty="0">
                <a:solidFill>
                  <a:prstClr val="black"/>
                </a:solidFill>
                <a:latin typeface="Calibri"/>
                <a:ea typeface="宋体"/>
              </a:rPr>
              <a:t>拥挤，</a:t>
            </a:r>
            <a:r>
              <a:rPr kumimoji="0" lang="zh-CN" altLang="en-US" sz="1800" b="0" dirty="0">
                <a:solidFill>
                  <a:srgbClr val="FF0000"/>
                </a:solidFill>
                <a:latin typeface="Calibri"/>
                <a:ea typeface="宋体"/>
              </a:rPr>
              <a:t>高</a:t>
            </a:r>
            <a:r>
              <a:rPr kumimoji="0" lang="zh-CN" altLang="en-US" sz="1800" b="0" dirty="0">
                <a:solidFill>
                  <a:prstClr val="black"/>
                </a:solidFill>
                <a:latin typeface="Calibri"/>
                <a:ea typeface="宋体"/>
              </a:rPr>
              <a:t>吞吐量</a:t>
            </a:r>
          </a:p>
        </p:txBody>
      </p:sp>
      <p:sp>
        <p:nvSpPr>
          <p:cNvPr id="21" name="矩形 20">
            <a:extLst>
              <a:ext uri="{FF2B5EF4-FFF2-40B4-BE49-F238E27FC236}">
                <a16:creationId xmlns:a16="http://schemas.microsoft.com/office/drawing/2014/main" id="{0BE9F231-8EA7-8581-2459-B68C56274829}"/>
              </a:ext>
            </a:extLst>
          </p:cNvPr>
          <p:cNvSpPr/>
          <p:nvPr/>
        </p:nvSpPr>
        <p:spPr>
          <a:xfrm>
            <a:off x="6658555" y="4747639"/>
            <a:ext cx="1535998" cy="923330"/>
          </a:xfrm>
          <a:prstGeom prst="rect">
            <a:avLst/>
          </a:prstGeom>
        </p:spPr>
        <p:txBody>
          <a:bodyPr wrap="none">
            <a:spAutoFit/>
          </a:bodyPr>
          <a:lstStyle/>
          <a:p>
            <a:r>
              <a:rPr kumimoji="0" lang="en-US" altLang="zh-CN" sz="1800" dirty="0">
                <a:solidFill>
                  <a:prstClr val="black"/>
                </a:solidFill>
                <a:latin typeface="Calibri"/>
                <a:ea typeface="宋体"/>
              </a:rPr>
              <a:t>10000+</a:t>
            </a:r>
            <a:r>
              <a:rPr kumimoji="0" lang="zh-CN" altLang="en-US" sz="1800" dirty="0">
                <a:solidFill>
                  <a:prstClr val="black"/>
                </a:solidFill>
                <a:latin typeface="Calibri"/>
                <a:ea typeface="宋体"/>
              </a:rPr>
              <a:t>节点</a:t>
            </a:r>
            <a:endParaRPr kumimoji="0" lang="en-US" altLang="zh-CN" sz="1800" dirty="0">
              <a:solidFill>
                <a:prstClr val="black"/>
              </a:solidFill>
              <a:latin typeface="Calibri"/>
              <a:ea typeface="宋体"/>
            </a:endParaRPr>
          </a:p>
          <a:p>
            <a:r>
              <a:rPr kumimoji="0" lang="en-US" altLang="zh-CN" sz="1800" dirty="0">
                <a:solidFill>
                  <a:prstClr val="black"/>
                </a:solidFill>
                <a:latin typeface="Calibri"/>
                <a:ea typeface="宋体"/>
              </a:rPr>
              <a:t>100000+OD</a:t>
            </a:r>
            <a:r>
              <a:rPr kumimoji="0" lang="zh-CN" altLang="en-US" sz="1800" dirty="0">
                <a:solidFill>
                  <a:prstClr val="black"/>
                </a:solidFill>
                <a:latin typeface="Calibri"/>
                <a:ea typeface="宋体"/>
              </a:rPr>
              <a:t>对</a:t>
            </a:r>
            <a:endParaRPr kumimoji="0" lang="en-US" altLang="zh-CN" sz="1800" dirty="0">
              <a:solidFill>
                <a:prstClr val="black"/>
              </a:solidFill>
              <a:latin typeface="Calibri"/>
              <a:ea typeface="宋体"/>
            </a:endParaRPr>
          </a:p>
          <a:p>
            <a:r>
              <a:rPr kumimoji="0" lang="zh-CN" altLang="en-US" sz="1800" dirty="0">
                <a:solidFill>
                  <a:prstClr val="black"/>
                </a:solidFill>
                <a:latin typeface="Calibri"/>
                <a:ea typeface="宋体"/>
              </a:rPr>
              <a:t>强泛化能力</a:t>
            </a:r>
            <a:endParaRPr lang="zh-CN" altLang="en-US" dirty="0"/>
          </a:p>
        </p:txBody>
      </p:sp>
    </p:spTree>
    <p:extLst>
      <p:ext uri="{BB962C8B-B14F-4D97-AF65-F5344CB8AC3E}">
        <p14:creationId xmlns:p14="http://schemas.microsoft.com/office/powerpoint/2010/main" val="20403029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2">
            <a:extLst>
              <a:ext uri="{FF2B5EF4-FFF2-40B4-BE49-F238E27FC236}">
                <a16:creationId xmlns:a16="http://schemas.microsoft.com/office/drawing/2014/main" id="{719079C1-C362-044B-B0FB-651CA0B203A1}"/>
              </a:ext>
            </a:extLst>
          </p:cNvPr>
          <p:cNvSpPr>
            <a:spLocks noGrp="1"/>
          </p:cNvSpPr>
          <p:nvPr>
            <p:ph type="title"/>
          </p:nvPr>
        </p:nvSpPr>
        <p:spPr>
          <a:xfrm>
            <a:off x="370854" y="911860"/>
            <a:ext cx="8206740" cy="346066"/>
          </a:xfrm>
        </p:spPr>
        <p:txBody>
          <a:bodyPr>
            <a:normAutofit fontScale="90000"/>
          </a:bodyPr>
          <a:lstStyle/>
          <a:p>
            <a:pPr>
              <a:lnSpc>
                <a:spcPct val="90000"/>
              </a:lnSpc>
              <a:spcBef>
                <a:spcPts val="0"/>
              </a:spcBef>
            </a:pPr>
            <a:r>
              <a:rPr lang="zh-CN" altLang="en-US" sz="4388" b="1" dirty="0">
                <a:solidFill>
                  <a:prstClr val="white"/>
                </a:solidFill>
                <a:latin typeface="黑体" panose="02010609060101010101" pitchFamily="49" charset="-122"/>
                <a:ea typeface="黑体" panose="02010609060101010101" pitchFamily="49" charset="-122"/>
                <a:cs typeface="+mn-cs"/>
              </a:rPr>
              <a:t> </a:t>
            </a:r>
          </a:p>
        </p:txBody>
      </p:sp>
      <p:sp>
        <p:nvSpPr>
          <p:cNvPr id="8" name="文本框 7">
            <a:extLst>
              <a:ext uri="{FF2B5EF4-FFF2-40B4-BE49-F238E27FC236}">
                <a16:creationId xmlns:a16="http://schemas.microsoft.com/office/drawing/2014/main" id="{6C190F2D-B8B2-D076-3675-283A344618DE}"/>
              </a:ext>
            </a:extLst>
          </p:cNvPr>
          <p:cNvSpPr txBox="1"/>
          <p:nvPr/>
        </p:nvSpPr>
        <p:spPr>
          <a:xfrm>
            <a:off x="370854" y="130164"/>
            <a:ext cx="7109965" cy="692497"/>
          </a:xfrm>
          <a:prstGeom prst="rect">
            <a:avLst/>
          </a:prstGeom>
          <a:noFill/>
        </p:spPr>
        <p:txBody>
          <a:bodyPr wrap="square">
            <a:spAutoFit/>
          </a:bodyPr>
          <a:lstStyle/>
          <a:p>
            <a:r>
              <a:rPr kumimoji="0" lang="zh-CN" altLang="en-US" sz="39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j-cs"/>
              </a:rPr>
              <a:t>群体建模</a:t>
            </a:r>
            <a:endParaRPr lang="zh-CN" altLang="en-US" dirty="0"/>
          </a:p>
        </p:txBody>
      </p:sp>
      <p:pic>
        <p:nvPicPr>
          <p:cNvPr id="2" name="广州南站3D.mp4" descr="广州南站3D.mp4">
            <a:hlinkClick r:id="" action="ppaction://media"/>
            <a:extLst>
              <a:ext uri="{FF2B5EF4-FFF2-40B4-BE49-F238E27FC236}">
                <a16:creationId xmlns:a16="http://schemas.microsoft.com/office/drawing/2014/main" id="{F869C6AA-55C9-1922-51E5-89A06E7573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827" y="1458515"/>
            <a:ext cx="8071767" cy="4540369"/>
          </a:xfrm>
          <a:prstGeom prst="rect">
            <a:avLst/>
          </a:prstGeom>
        </p:spPr>
      </p:pic>
    </p:spTree>
    <p:extLst>
      <p:ext uri="{BB962C8B-B14F-4D97-AF65-F5344CB8AC3E}">
        <p14:creationId xmlns:p14="http://schemas.microsoft.com/office/powerpoint/2010/main" val="113235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ctrTitle"/>
          </p:nvPr>
        </p:nvSpPr>
        <p:spPr>
          <a:xfrm>
            <a:off x="1899709" y="2678589"/>
            <a:ext cx="5319183" cy="1538764"/>
          </a:xfrm>
        </p:spPr>
        <p:txBody>
          <a:bodyPr/>
          <a:lstStyle/>
          <a:p>
            <a:pPr eaLnBrk="1" hangingPunct="1"/>
            <a:r>
              <a:rPr kumimoji="1" lang="zh-CN" altLang="en-US" sz="3989" dirty="0">
                <a:latin typeface="Times New Roman" pitchFamily="18" charset="0"/>
                <a:ea typeface="微软雅黑" pitchFamily="34" charset="-122"/>
              </a:rPr>
              <a:t>谢谢 </a:t>
            </a:r>
            <a:r>
              <a:rPr kumimoji="1" lang="en-US" altLang="zh-CN" sz="3989" dirty="0">
                <a:latin typeface="Times New Roman" pitchFamily="18" charset="0"/>
                <a:ea typeface="微软雅黑" pitchFamily="34" charset="-122"/>
              </a:rPr>
              <a:t>!</a:t>
            </a:r>
            <a:endParaRPr kumimoji="1" lang="zh-CN" altLang="en-US" sz="3989" dirty="0">
              <a:latin typeface="Times New Roman" pitchFamily="18" charset="0"/>
              <a:ea typeface="微软雅黑" pitchFamily="34" charset="-122"/>
            </a:endParaRPr>
          </a:p>
        </p:txBody>
      </p:sp>
    </p:spTree>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cap="flat" cmpd="sng" algn="ctr">
          <a:solidFill>
            <a:srgbClr val="FF0000"/>
          </a:solidFill>
          <a:prstDash val="solid"/>
          <a:round/>
          <a:headEnd type="none" w="med" len="med"/>
          <a:tailEnd type="none" w="med" len="med"/>
        </a:ln>
      </a:spPr>
      <a:bodyPr rtlCol="0" anchor="ctr"/>
      <a:lstStyle>
        <a:defPPr algn="ctr">
          <a:defRPr/>
        </a:defPPr>
      </a:lstStyle>
      <a:style>
        <a:lnRef idx="0">
          <a:scrgbClr r="0" g="0" b="0"/>
        </a:lnRef>
        <a:fillRef idx="0">
          <a:scrgbClr r="0" g="0" b="0"/>
        </a:fillRef>
        <a:effectRef idx="0">
          <a:scrgbClr r="0" g="0" b="0"/>
        </a:effectRef>
        <a:fontRef idx="minor">
          <a:schemeClr val="accent2"/>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23364</TotalTime>
  <Words>6364</Words>
  <Application>Microsoft Macintosh PowerPoint</Application>
  <PresentationFormat>自定义</PresentationFormat>
  <Paragraphs>903</Paragraphs>
  <Slides>96</Slides>
  <Notes>35</Notes>
  <HiddenSlides>0</HiddenSlides>
  <MMClips>3</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4</vt:i4>
      </vt:variant>
      <vt:variant>
        <vt:lpstr>幻灯片标题</vt:lpstr>
      </vt:variant>
      <vt:variant>
        <vt:i4>96</vt:i4>
      </vt:variant>
    </vt:vector>
  </HeadingPairs>
  <TitlesOfParts>
    <vt:vector size="119" baseType="lpstr">
      <vt:lpstr>黑体</vt:lpstr>
      <vt:lpstr>黑体</vt:lpstr>
      <vt:lpstr>华文彩云</vt:lpstr>
      <vt:lpstr>华文楷体</vt:lpstr>
      <vt:lpstr>KaiTi</vt:lpstr>
      <vt:lpstr>楷体_GB2312</vt:lpstr>
      <vt:lpstr>微软雅黑</vt:lpstr>
      <vt:lpstr>ZapfDingbatsITC</vt:lpstr>
      <vt:lpstr>Arial</vt:lpstr>
      <vt:lpstr>Calibri</vt:lpstr>
      <vt:lpstr>Calibri Light</vt:lpstr>
      <vt:lpstr>Cambria Math</vt:lpstr>
      <vt:lpstr>Optima Bold</vt:lpstr>
      <vt:lpstr>Symbol</vt:lpstr>
      <vt:lpstr>Times New Roman</vt:lpstr>
      <vt:lpstr>Verdana</vt:lpstr>
      <vt:lpstr>Wingdings</vt:lpstr>
      <vt:lpstr>自定义设计方案</vt:lpstr>
      <vt:lpstr>Office 主题</vt:lpstr>
      <vt:lpstr>Visio</vt:lpstr>
      <vt:lpstr>Equation</vt:lpstr>
      <vt:lpstr>Equation.DSMT4</vt:lpstr>
      <vt:lpstr>Equation.KSEE3</vt:lpstr>
      <vt:lpstr>PowerPoint 演示文稿</vt:lpstr>
      <vt:lpstr>第七讲 群体智能与进化计算</vt:lpstr>
      <vt:lpstr>自然界中的群体智能</vt:lpstr>
      <vt:lpstr>人类社会的群体智能</vt:lpstr>
      <vt:lpstr>人类社会的群体智能</vt:lpstr>
      <vt:lpstr>群体智能算法</vt:lpstr>
      <vt:lpstr>群体智能算法</vt:lpstr>
      <vt:lpstr>从生物/社会现象到计算机算法</vt:lpstr>
      <vt:lpstr>从生物/社会现象到计算机算法</vt:lpstr>
      <vt:lpstr>从生物/社会现象到计算机算法</vt:lpstr>
      <vt:lpstr>从生物/社会现象到计算机模拟</vt:lpstr>
      <vt:lpstr>从生物/社会现象到计算机算法</vt:lpstr>
      <vt:lpstr>从生物/社会现象到计算机算法</vt:lpstr>
      <vt:lpstr>从生物/社会现象到计算机算法</vt:lpstr>
      <vt:lpstr>新一代人工智能的重要方向</vt:lpstr>
      <vt:lpstr>第七讲 群体智能与进化计算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分布估计算法的起源</vt:lpstr>
      <vt:lpstr>  分布估计算法的起源</vt:lpstr>
      <vt:lpstr>  分布估计算法的总体框架</vt:lpstr>
      <vt:lpstr>  分布估计算法原理</vt:lpstr>
      <vt:lpstr>  分布估计算法原理</vt:lpstr>
      <vt:lpstr>  分布估计算法原理</vt:lpstr>
      <vt:lpstr>第七讲 群体智能与进化计算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蚁群优化算法的原理  </vt:lpstr>
      <vt:lpstr>  蚁群优化算法的原理</vt:lpstr>
      <vt:lpstr>PowerPoint 演示文稿</vt:lpstr>
      <vt:lpstr>PowerPoint 演示文稿</vt:lpstr>
      <vt:lpstr>PowerPoint 演示文稿</vt:lpstr>
      <vt:lpstr>  粒子群优化算法的起源   </vt:lpstr>
      <vt:lpstr>  粒子群优化算法的起源</vt:lpstr>
      <vt:lpstr>  粒子群优化算法的起源</vt:lpstr>
      <vt:lpstr>  粒子群优化算法的起源</vt:lpstr>
      <vt:lpstr>  粒子群优化算法的起源</vt:lpstr>
      <vt:lpstr>  粒子群优化算法的起源</vt:lpstr>
      <vt:lpstr>  粒子群优化算法的起源</vt:lpstr>
      <vt:lpstr>  粒子群优化算法的变量定义</vt:lpstr>
      <vt:lpstr>  粒子群优化算法的总体框架</vt:lpstr>
      <vt:lpstr>  粒子群优化算法的基本流程</vt:lpstr>
      <vt:lpstr>  粒子群优化算法的更新公式</vt:lpstr>
      <vt:lpstr>  粒子群优化算法的更新公式</vt:lpstr>
      <vt:lpstr>  粒子群优化算法的更新公式</vt:lpstr>
      <vt:lpstr>  粒子群优化算法的更新公式</vt:lpstr>
      <vt:lpstr>  粒子群优化算法的更新公式</vt:lpstr>
      <vt:lpstr>第七讲 群体智能与进化计算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谢谢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Pangchi</dc:creator>
  <cp:lastModifiedBy>Microsoft Office User</cp:lastModifiedBy>
  <cp:revision>2132</cp:revision>
  <dcterms:created xsi:type="dcterms:W3CDTF">2018-10-18T08:55:00Z</dcterms:created>
  <dcterms:modified xsi:type="dcterms:W3CDTF">2022-10-29T16:21:08Z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